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9" r:id="rId4"/>
  </p:sldMasterIdLst>
  <p:notesMasterIdLst>
    <p:notesMasterId r:id="rId26"/>
  </p:notesMasterIdLst>
  <p:sldIdLst>
    <p:sldId id="257" r:id="rId5"/>
    <p:sldId id="315" r:id="rId6"/>
    <p:sldId id="368" r:id="rId7"/>
    <p:sldId id="2147483554" r:id="rId8"/>
    <p:sldId id="2147483558" r:id="rId9"/>
    <p:sldId id="366" r:id="rId10"/>
    <p:sldId id="367" r:id="rId11"/>
    <p:sldId id="2147483526" r:id="rId12"/>
    <p:sldId id="2147483529" r:id="rId13"/>
    <p:sldId id="2147483561" r:id="rId14"/>
    <p:sldId id="2147483541" r:id="rId15"/>
    <p:sldId id="2147483551" r:id="rId16"/>
    <p:sldId id="2147483552" r:id="rId17"/>
    <p:sldId id="2147483553" r:id="rId18"/>
    <p:sldId id="2147483550" r:id="rId19"/>
    <p:sldId id="2147483520" r:id="rId20"/>
    <p:sldId id="2147483555" r:id="rId21"/>
    <p:sldId id="2147483556" r:id="rId22"/>
    <p:sldId id="2147483557" r:id="rId23"/>
    <p:sldId id="2147483559" r:id="rId24"/>
    <p:sldId id="214748356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0F707B0A-3B24-F50D-0298-758C14DA6E11}" name="Rohin Mishra" initials="RM" userId="S::rmishra@hartresearch.com::2add4746-a064-4b74-b1aa-46eb1bd5075e" providerId="AD"/>
  <p188:author id="{CF9ED41B-1575-64CB-6C69-54796CCD91B5}" name="Nicole Nganje" initials="NN" userId="S::nnganje@hartresearch.com::6b494cc4-ccb4-4909-9a7a-3bb409505210" providerId="AD"/>
  <p188:author id="{6DA0E028-25E1-0B09-D4FF-6DCB5F38AFFD}" name="London Wagner" initials="LW" userId="S::lwagner@hartresearch.com::affb9d5d-5605-4fae-8ca6-4cd73776dec0" providerId="AD"/>
  <p188:author id="{7C6A9D2D-D175-58B8-1A86-280A7566B787}" name="Corrie Hunt" initials="CH" userId="S::cvhunt@hartresearch.com::ca5f7210-c462-4c4b-bbbc-8a0e16d1f3d3" providerId="AD"/>
  <p188:author id="{6FDE939B-073B-8C57-0271-4BBCB50BB1B5}" name="Guest User" initials="GU" userId="S::urn:spo:tenantanon#ce63ad1c-0893-46c3-ab84-1349ce5f3268::" providerId="AD"/>
  <p188:author id="{4109B3B0-32CD-62CF-CF55-313716A3CAFB}" name="Devon Fuentes" initials="DF" userId="S::dfuentes@hartresearch.com::59c03394-5f30-4835-a7c4-a04fa5d748f0" providerId="AD"/>
  <p188:author id="{6FDEF7C9-737C-43BE-B954-9EB64A8D4020}" name="Geoff Garin" initials="GG" userId="S::ggarin@hartresearch.com::8aa44903-8a8b-40d2-b7f5-8a528e03742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BFD"/>
    <a:srgbClr val="9FB9D9"/>
    <a:srgbClr val="E6D8BD"/>
    <a:srgbClr val="F2EBDE"/>
    <a:srgbClr val="33623F"/>
    <a:srgbClr val="0D8346"/>
    <a:srgbClr val="BE9B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E02F14-E0B2-495D-BF99-1360E8E4AF53}" v="61" dt="2026-05-13T20:44:25.071"/>
    <p1510:client id="{9839C17A-673C-0448-B7F3-9282402932DF}" v="254" dt="2026-05-12T17:55:31.130"/>
    <p1510:client id="{BCD3834E-AC25-46E8-BD1D-AD82B8DA3B4F}" v="12" dt="2026-05-11T20:56:04.5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rrie Hunt" userId="ca5f7210-c462-4c4b-bbbc-8a0e16d1f3d3" providerId="ADAL" clId="{5851EAF8-FE0A-58A3-B7BE-35BF14E18C6F}"/>
    <pc:docChg chg="undo custSel addSld delSld modSld sldOrd modShowInfo">
      <pc:chgData name="Corrie Hunt" userId="ca5f7210-c462-4c4b-bbbc-8a0e16d1f3d3" providerId="ADAL" clId="{5851EAF8-FE0A-58A3-B7BE-35BF14E18C6F}" dt="2026-05-12T17:55:31.130" v="446" actId="207"/>
      <pc:docMkLst>
        <pc:docMk/>
      </pc:docMkLst>
      <pc:sldChg chg="modSp mod">
        <pc:chgData name="Corrie Hunt" userId="ca5f7210-c462-4c4b-bbbc-8a0e16d1f3d3" providerId="ADAL" clId="{5851EAF8-FE0A-58A3-B7BE-35BF14E18C6F}" dt="2026-05-12T17:43:54.738" v="220" actId="20577"/>
        <pc:sldMkLst>
          <pc:docMk/>
          <pc:sldMk cId="3553704497" sldId="315"/>
        </pc:sldMkLst>
        <pc:graphicFrameChg chg="modGraphic">
          <ac:chgData name="Corrie Hunt" userId="ca5f7210-c462-4c4b-bbbc-8a0e16d1f3d3" providerId="ADAL" clId="{5851EAF8-FE0A-58A3-B7BE-35BF14E18C6F}" dt="2026-05-12T17:43:54.738" v="220" actId="20577"/>
          <ac:graphicFrameMkLst>
            <pc:docMk/>
            <pc:sldMk cId="3553704497" sldId="315"/>
            <ac:graphicFrameMk id="6" creationId="{FF050B92-E285-6FE3-E298-C9C166E44D5D}"/>
          </ac:graphicFrameMkLst>
        </pc:graphicFrameChg>
      </pc:sldChg>
      <pc:sldChg chg="addSp modSp mod">
        <pc:chgData name="Corrie Hunt" userId="ca5f7210-c462-4c4b-bbbc-8a0e16d1f3d3" providerId="ADAL" clId="{5851EAF8-FE0A-58A3-B7BE-35BF14E18C6F}" dt="2026-05-12T17:51:52.967" v="402" actId="20577"/>
        <pc:sldMkLst>
          <pc:docMk/>
          <pc:sldMk cId="920197043" sldId="366"/>
        </pc:sldMkLst>
        <pc:spChg chg="add mod">
          <ac:chgData name="Corrie Hunt" userId="ca5f7210-c462-4c4b-bbbc-8a0e16d1f3d3" providerId="ADAL" clId="{5851EAF8-FE0A-58A3-B7BE-35BF14E18C6F}" dt="2026-05-12T17:51:52.967" v="402" actId="20577"/>
          <ac:spMkLst>
            <pc:docMk/>
            <pc:sldMk cId="920197043" sldId="366"/>
            <ac:spMk id="4" creationId="{A41BCE24-9CBF-57EF-0B13-63709061C292}"/>
          </ac:spMkLst>
        </pc:spChg>
        <pc:graphicFrameChg chg="modGraphic">
          <ac:chgData name="Corrie Hunt" userId="ca5f7210-c462-4c4b-bbbc-8a0e16d1f3d3" providerId="ADAL" clId="{5851EAF8-FE0A-58A3-B7BE-35BF14E18C6F}" dt="2026-05-12T17:50:48.978" v="336" actId="2165"/>
          <ac:graphicFrameMkLst>
            <pc:docMk/>
            <pc:sldMk cId="920197043" sldId="366"/>
            <ac:graphicFrameMk id="9" creationId="{73BC935E-8970-33C5-9855-1349DF1CC176}"/>
          </ac:graphicFrameMkLst>
        </pc:graphicFrameChg>
      </pc:sldChg>
      <pc:sldChg chg="addSp modSp mod">
        <pc:chgData name="Corrie Hunt" userId="ca5f7210-c462-4c4b-bbbc-8a0e16d1f3d3" providerId="ADAL" clId="{5851EAF8-FE0A-58A3-B7BE-35BF14E18C6F}" dt="2026-05-12T17:52:06.386" v="404" actId="1076"/>
        <pc:sldMkLst>
          <pc:docMk/>
          <pc:sldMk cId="1448154469" sldId="367"/>
        </pc:sldMkLst>
        <pc:spChg chg="add mod">
          <ac:chgData name="Corrie Hunt" userId="ca5f7210-c462-4c4b-bbbc-8a0e16d1f3d3" providerId="ADAL" clId="{5851EAF8-FE0A-58A3-B7BE-35BF14E18C6F}" dt="2026-05-12T17:52:02.635" v="403"/>
          <ac:spMkLst>
            <pc:docMk/>
            <pc:sldMk cId="1448154469" sldId="367"/>
            <ac:spMk id="4" creationId="{3BAE3FBA-1A1F-8F38-8257-AB1801BE0075}"/>
          </ac:spMkLst>
        </pc:spChg>
        <pc:graphicFrameChg chg="mod modGraphic">
          <ac:chgData name="Corrie Hunt" userId="ca5f7210-c462-4c4b-bbbc-8a0e16d1f3d3" providerId="ADAL" clId="{5851EAF8-FE0A-58A3-B7BE-35BF14E18C6F}" dt="2026-05-12T17:52:06.386" v="404" actId="1076"/>
          <ac:graphicFrameMkLst>
            <pc:docMk/>
            <pc:sldMk cId="1448154469" sldId="367"/>
            <ac:graphicFrameMk id="9" creationId="{C1BF3566-916D-B0D2-EC75-1CD14CA4B670}"/>
          </ac:graphicFrameMkLst>
        </pc:graphicFrameChg>
      </pc:sldChg>
      <pc:sldChg chg="modSp mod">
        <pc:chgData name="Corrie Hunt" userId="ca5f7210-c462-4c4b-bbbc-8a0e16d1f3d3" providerId="ADAL" clId="{5851EAF8-FE0A-58A3-B7BE-35BF14E18C6F}" dt="2026-05-12T17:45:09.607" v="251" actId="20577"/>
        <pc:sldMkLst>
          <pc:docMk/>
          <pc:sldMk cId="1611637837" sldId="368"/>
        </pc:sldMkLst>
        <pc:spChg chg="mod">
          <ac:chgData name="Corrie Hunt" userId="ca5f7210-c462-4c4b-bbbc-8a0e16d1f3d3" providerId="ADAL" clId="{5851EAF8-FE0A-58A3-B7BE-35BF14E18C6F}" dt="2026-05-12T17:44:16.897" v="235" actId="20577"/>
          <ac:spMkLst>
            <pc:docMk/>
            <pc:sldMk cId="1611637837" sldId="368"/>
            <ac:spMk id="2" creationId="{7580FA1B-4491-EA4E-5881-116E78C84A0D}"/>
          </ac:spMkLst>
        </pc:spChg>
        <pc:graphicFrameChg chg="modGraphic">
          <ac:chgData name="Corrie Hunt" userId="ca5f7210-c462-4c4b-bbbc-8a0e16d1f3d3" providerId="ADAL" clId="{5851EAF8-FE0A-58A3-B7BE-35BF14E18C6F}" dt="2026-05-12T17:45:09.607" v="251" actId="20577"/>
          <ac:graphicFrameMkLst>
            <pc:docMk/>
            <pc:sldMk cId="1611637837" sldId="368"/>
            <ac:graphicFrameMk id="6" creationId="{D9C0488E-FEFA-4788-C474-338751CBE768}"/>
          </ac:graphicFrameMkLst>
        </pc:graphicFrameChg>
      </pc:sldChg>
      <pc:sldChg chg="modSp mod">
        <pc:chgData name="Corrie Hunt" userId="ca5f7210-c462-4c4b-bbbc-8a0e16d1f3d3" providerId="ADAL" clId="{5851EAF8-FE0A-58A3-B7BE-35BF14E18C6F}" dt="2026-05-12T17:47:27.106" v="299" actId="20577"/>
        <pc:sldMkLst>
          <pc:docMk/>
          <pc:sldMk cId="208787467" sldId="2147483554"/>
        </pc:sldMkLst>
        <pc:graphicFrameChg chg="modGraphic">
          <ac:chgData name="Corrie Hunt" userId="ca5f7210-c462-4c4b-bbbc-8a0e16d1f3d3" providerId="ADAL" clId="{5851EAF8-FE0A-58A3-B7BE-35BF14E18C6F}" dt="2026-05-12T17:47:27.106" v="299" actId="20577"/>
          <ac:graphicFrameMkLst>
            <pc:docMk/>
            <pc:sldMk cId="208787467" sldId="2147483554"/>
            <ac:graphicFrameMk id="9" creationId="{B4EEF6BC-C666-216A-F4E7-E203B980E6F8}"/>
          </ac:graphicFrameMkLst>
        </pc:graphicFrameChg>
      </pc:sldChg>
      <pc:sldChg chg="modSp mod">
        <pc:chgData name="Corrie Hunt" userId="ca5f7210-c462-4c4b-bbbc-8a0e16d1f3d3" providerId="ADAL" clId="{5851EAF8-FE0A-58A3-B7BE-35BF14E18C6F}" dt="2026-05-12T17:54:12.494" v="431" actId="20577"/>
        <pc:sldMkLst>
          <pc:docMk/>
          <pc:sldMk cId="4170954423" sldId="2147483555"/>
        </pc:sldMkLst>
        <pc:graphicFrameChg chg="modGraphic">
          <ac:chgData name="Corrie Hunt" userId="ca5f7210-c462-4c4b-bbbc-8a0e16d1f3d3" providerId="ADAL" clId="{5851EAF8-FE0A-58A3-B7BE-35BF14E18C6F}" dt="2026-05-12T17:54:12.494" v="431" actId="20577"/>
          <ac:graphicFrameMkLst>
            <pc:docMk/>
            <pc:sldMk cId="4170954423" sldId="2147483555"/>
            <ac:graphicFrameMk id="6" creationId="{5056F0BB-24BF-C51F-8BB3-EE92F0FDAD93}"/>
          </ac:graphicFrameMkLst>
        </pc:graphicFrameChg>
      </pc:sldChg>
      <pc:sldChg chg="modSp mod">
        <pc:chgData name="Corrie Hunt" userId="ca5f7210-c462-4c4b-bbbc-8a0e16d1f3d3" providerId="ADAL" clId="{5851EAF8-FE0A-58A3-B7BE-35BF14E18C6F}" dt="2026-05-12T17:54:43.752" v="445" actId="14734"/>
        <pc:sldMkLst>
          <pc:docMk/>
          <pc:sldMk cId="182181570" sldId="2147483556"/>
        </pc:sldMkLst>
        <pc:graphicFrameChg chg="mod modGraphic">
          <ac:chgData name="Corrie Hunt" userId="ca5f7210-c462-4c4b-bbbc-8a0e16d1f3d3" providerId="ADAL" clId="{5851EAF8-FE0A-58A3-B7BE-35BF14E18C6F}" dt="2026-05-12T17:54:43.752" v="445" actId="14734"/>
          <ac:graphicFrameMkLst>
            <pc:docMk/>
            <pc:sldMk cId="182181570" sldId="2147483556"/>
            <ac:graphicFrameMk id="6" creationId="{045BCDB6-45DE-299B-1E48-6E52EC1DF647}"/>
          </ac:graphicFrameMkLst>
        </pc:graphicFrameChg>
      </pc:sldChg>
      <pc:sldChg chg="modSp mod">
        <pc:chgData name="Corrie Hunt" userId="ca5f7210-c462-4c4b-bbbc-8a0e16d1f3d3" providerId="ADAL" clId="{5851EAF8-FE0A-58A3-B7BE-35BF14E18C6F}" dt="2026-05-12T17:48:48.651" v="333" actId="20577"/>
        <pc:sldMkLst>
          <pc:docMk/>
          <pc:sldMk cId="2941147129" sldId="2147483558"/>
        </pc:sldMkLst>
        <pc:graphicFrameChg chg="modGraphic">
          <ac:chgData name="Corrie Hunt" userId="ca5f7210-c462-4c4b-bbbc-8a0e16d1f3d3" providerId="ADAL" clId="{5851EAF8-FE0A-58A3-B7BE-35BF14E18C6F}" dt="2026-05-12T17:48:48.651" v="333" actId="20577"/>
          <ac:graphicFrameMkLst>
            <pc:docMk/>
            <pc:sldMk cId="2941147129" sldId="2147483558"/>
            <ac:graphicFrameMk id="9" creationId="{3D426593-5CE9-1746-336A-F98DC31D4AE8}"/>
          </ac:graphicFrameMkLst>
        </pc:graphicFrameChg>
      </pc:sldChg>
      <pc:sldChg chg="modSp mod">
        <pc:chgData name="Corrie Hunt" userId="ca5f7210-c462-4c4b-bbbc-8a0e16d1f3d3" providerId="ADAL" clId="{5851EAF8-FE0A-58A3-B7BE-35BF14E18C6F}" dt="2026-05-12T17:55:31.130" v="446" actId="207"/>
        <pc:sldMkLst>
          <pc:docMk/>
          <pc:sldMk cId="1113006238" sldId="2147483559"/>
        </pc:sldMkLst>
        <pc:graphicFrameChg chg="modGraphic">
          <ac:chgData name="Corrie Hunt" userId="ca5f7210-c462-4c4b-bbbc-8a0e16d1f3d3" providerId="ADAL" clId="{5851EAF8-FE0A-58A3-B7BE-35BF14E18C6F}" dt="2026-05-12T17:55:31.130" v="446" actId="207"/>
          <ac:graphicFrameMkLst>
            <pc:docMk/>
            <pc:sldMk cId="1113006238" sldId="2147483559"/>
            <ac:graphicFrameMk id="6" creationId="{DA57670A-D9EF-D34E-EDBA-AE8CC6EC9201}"/>
          </ac:graphicFrameMkLst>
        </pc:graphicFrameChg>
      </pc:sldChg>
    </pc:docChg>
  </pc:docChgLst>
  <pc:docChgLst>
    <pc:chgData name="Rohin Mishra" userId="2add4746-a064-4b74-b1aa-46eb1bd5075e" providerId="ADAL" clId="{EAE87D87-DCEF-412C-BA19-6B884E25944B}"/>
    <pc:docChg chg="undo redo custSel addSld modSld">
      <pc:chgData name="Rohin Mishra" userId="2add4746-a064-4b74-b1aa-46eb1bd5075e" providerId="ADAL" clId="{EAE87D87-DCEF-412C-BA19-6B884E25944B}" dt="2026-05-08T16:26:56.093" v="2535" actId="20577"/>
      <pc:docMkLst>
        <pc:docMk/>
      </pc:docMkLst>
      <pc:sldChg chg="modSp mod">
        <pc:chgData name="Rohin Mishra" userId="2add4746-a064-4b74-b1aa-46eb1bd5075e" providerId="ADAL" clId="{EAE87D87-DCEF-412C-BA19-6B884E25944B}" dt="2026-05-06T20:28:21.532" v="364"/>
        <pc:sldMkLst>
          <pc:docMk/>
          <pc:sldMk cId="920197043" sldId="366"/>
        </pc:sldMkLst>
        <pc:graphicFrameChg chg="mod modGraphic">
          <ac:chgData name="Rohin Mishra" userId="2add4746-a064-4b74-b1aa-46eb1bd5075e" providerId="ADAL" clId="{EAE87D87-DCEF-412C-BA19-6B884E25944B}" dt="2026-05-06T20:28:21.532" v="364"/>
          <ac:graphicFrameMkLst>
            <pc:docMk/>
            <pc:sldMk cId="920197043" sldId="366"/>
            <ac:graphicFrameMk id="9" creationId="{73BC935E-8970-33C5-9855-1349DF1CC176}"/>
          </ac:graphicFrameMkLst>
        </pc:graphicFrameChg>
      </pc:sldChg>
      <pc:sldChg chg="modSp mod">
        <pc:chgData name="Rohin Mishra" userId="2add4746-a064-4b74-b1aa-46eb1bd5075e" providerId="ADAL" clId="{EAE87D87-DCEF-412C-BA19-6B884E25944B}" dt="2026-05-06T20:32:28.361" v="421" actId="20577"/>
        <pc:sldMkLst>
          <pc:docMk/>
          <pc:sldMk cId="1448154469" sldId="367"/>
        </pc:sldMkLst>
        <pc:graphicFrameChg chg="mod modGraphic">
          <ac:chgData name="Rohin Mishra" userId="2add4746-a064-4b74-b1aa-46eb1bd5075e" providerId="ADAL" clId="{EAE87D87-DCEF-412C-BA19-6B884E25944B}" dt="2026-05-06T20:32:28.361" v="421" actId="20577"/>
          <ac:graphicFrameMkLst>
            <pc:docMk/>
            <pc:sldMk cId="1448154469" sldId="367"/>
            <ac:graphicFrameMk id="9" creationId="{C1BF3566-916D-B0D2-EC75-1CD14CA4B670}"/>
          </ac:graphicFrameMkLst>
        </pc:graphicFrameChg>
      </pc:sldChg>
      <pc:sldChg chg="modSp mod">
        <pc:chgData name="Rohin Mishra" userId="2add4746-a064-4b74-b1aa-46eb1bd5075e" providerId="ADAL" clId="{EAE87D87-DCEF-412C-BA19-6B884E25944B}" dt="2026-05-08T13:18:35.685" v="2452" actId="20577"/>
        <pc:sldMkLst>
          <pc:docMk/>
          <pc:sldMk cId="1611637837" sldId="368"/>
        </pc:sldMkLst>
        <pc:graphicFrameChg chg="mod modGraphic">
          <ac:chgData name="Rohin Mishra" userId="2add4746-a064-4b74-b1aa-46eb1bd5075e" providerId="ADAL" clId="{EAE87D87-DCEF-412C-BA19-6B884E25944B}" dt="2026-05-08T13:18:35.685" v="2452" actId="20577"/>
          <ac:graphicFrameMkLst>
            <pc:docMk/>
            <pc:sldMk cId="1611637837" sldId="368"/>
            <ac:graphicFrameMk id="6" creationId="{D9C0488E-FEFA-4788-C474-338751CBE768}"/>
          </ac:graphicFrameMkLst>
        </pc:graphicFrameChg>
      </pc:sldChg>
      <pc:sldChg chg="modSp mod">
        <pc:chgData name="Rohin Mishra" userId="2add4746-a064-4b74-b1aa-46eb1bd5075e" providerId="ADAL" clId="{EAE87D87-DCEF-412C-BA19-6B884E25944B}" dt="2026-05-06T21:11:41.474" v="473" actId="20577"/>
        <pc:sldMkLst>
          <pc:docMk/>
          <pc:sldMk cId="112973519" sldId="2147483541"/>
        </pc:sldMkLst>
        <pc:graphicFrameChg chg="modGraphic">
          <ac:chgData name="Rohin Mishra" userId="2add4746-a064-4b74-b1aa-46eb1bd5075e" providerId="ADAL" clId="{EAE87D87-DCEF-412C-BA19-6B884E25944B}" dt="2026-05-06T21:11:41.474" v="473" actId="20577"/>
          <ac:graphicFrameMkLst>
            <pc:docMk/>
            <pc:sldMk cId="112973519" sldId="2147483541"/>
            <ac:graphicFrameMk id="6" creationId="{3C53236E-6CEC-EFF3-414D-167271722932}"/>
          </ac:graphicFrameMkLst>
        </pc:graphicFrameChg>
      </pc:sldChg>
      <pc:sldChg chg="modSp">
        <pc:chgData name="Rohin Mishra" userId="2add4746-a064-4b74-b1aa-46eb1bd5075e" providerId="ADAL" clId="{EAE87D87-DCEF-412C-BA19-6B884E25944B}" dt="2026-05-06T20:28:21.532" v="364"/>
        <pc:sldMkLst>
          <pc:docMk/>
          <pc:sldMk cId="3873000285" sldId="2147483550"/>
        </pc:sldMkLst>
        <pc:graphicFrameChg chg="mod">
          <ac:chgData name="Rohin Mishra" userId="2add4746-a064-4b74-b1aa-46eb1bd5075e" providerId="ADAL" clId="{EAE87D87-DCEF-412C-BA19-6B884E25944B}" dt="2026-05-06T20:28:21.532" v="364"/>
          <ac:graphicFrameMkLst>
            <pc:docMk/>
            <pc:sldMk cId="3873000285" sldId="2147483550"/>
            <ac:graphicFrameMk id="6" creationId="{5B8593EC-E6A4-2C2D-2989-D12422E532D6}"/>
          </ac:graphicFrameMkLst>
        </pc:graphicFrameChg>
      </pc:sldChg>
      <pc:sldChg chg="modSp mod">
        <pc:chgData name="Rohin Mishra" userId="2add4746-a064-4b74-b1aa-46eb1bd5075e" providerId="ADAL" clId="{EAE87D87-DCEF-412C-BA19-6B884E25944B}" dt="2026-05-06T21:18:20.948" v="527" actId="20577"/>
        <pc:sldMkLst>
          <pc:docMk/>
          <pc:sldMk cId="3043567132" sldId="2147483551"/>
        </pc:sldMkLst>
        <pc:graphicFrameChg chg="modGraphic">
          <ac:chgData name="Rohin Mishra" userId="2add4746-a064-4b74-b1aa-46eb1bd5075e" providerId="ADAL" clId="{EAE87D87-DCEF-412C-BA19-6B884E25944B}" dt="2026-05-06T21:18:20.948" v="527" actId="20577"/>
          <ac:graphicFrameMkLst>
            <pc:docMk/>
            <pc:sldMk cId="3043567132" sldId="2147483551"/>
            <ac:graphicFrameMk id="6" creationId="{8858AEDD-4A40-FEED-9074-FF5A71190B14}"/>
          </ac:graphicFrameMkLst>
        </pc:graphicFrameChg>
      </pc:sldChg>
      <pc:sldChg chg="modNotesTx">
        <pc:chgData name="Rohin Mishra" userId="2add4746-a064-4b74-b1aa-46eb1bd5075e" providerId="ADAL" clId="{EAE87D87-DCEF-412C-BA19-6B884E25944B}" dt="2026-05-07T21:00:41.080" v="541" actId="20577"/>
        <pc:sldMkLst>
          <pc:docMk/>
          <pc:sldMk cId="1294311348" sldId="2147483552"/>
        </pc:sldMkLst>
      </pc:sldChg>
      <pc:sldChg chg="modSp mod">
        <pc:chgData name="Rohin Mishra" userId="2add4746-a064-4b74-b1aa-46eb1bd5075e" providerId="ADAL" clId="{EAE87D87-DCEF-412C-BA19-6B884E25944B}" dt="2026-05-08T16:26:56.093" v="2535" actId="20577"/>
        <pc:sldMkLst>
          <pc:docMk/>
          <pc:sldMk cId="4170954423" sldId="2147483555"/>
        </pc:sldMkLst>
        <pc:graphicFrameChg chg="mod modGraphic">
          <ac:chgData name="Rohin Mishra" userId="2add4746-a064-4b74-b1aa-46eb1bd5075e" providerId="ADAL" clId="{EAE87D87-DCEF-412C-BA19-6B884E25944B}" dt="2026-05-08T16:26:56.093" v="2535" actId="20577"/>
          <ac:graphicFrameMkLst>
            <pc:docMk/>
            <pc:sldMk cId="4170954423" sldId="2147483555"/>
            <ac:graphicFrameMk id="6" creationId="{5056F0BB-24BF-C51F-8BB3-EE92F0FDAD93}"/>
          </ac:graphicFrameMkLst>
        </pc:graphicFrameChg>
      </pc:sldChg>
      <pc:sldChg chg="modSp mod">
        <pc:chgData name="Rohin Mishra" userId="2add4746-a064-4b74-b1aa-46eb1bd5075e" providerId="ADAL" clId="{EAE87D87-DCEF-412C-BA19-6B884E25944B}" dt="2026-05-07T21:55:16.377" v="1796" actId="2062"/>
        <pc:sldMkLst>
          <pc:docMk/>
          <pc:sldMk cId="182181570" sldId="2147483556"/>
        </pc:sldMkLst>
        <pc:graphicFrameChg chg="mod modGraphic">
          <ac:chgData name="Rohin Mishra" userId="2add4746-a064-4b74-b1aa-46eb1bd5075e" providerId="ADAL" clId="{EAE87D87-DCEF-412C-BA19-6B884E25944B}" dt="2026-05-07T21:55:16.377" v="1796" actId="2062"/>
          <ac:graphicFrameMkLst>
            <pc:docMk/>
            <pc:sldMk cId="182181570" sldId="2147483556"/>
            <ac:graphicFrameMk id="6" creationId="{045BCDB6-45DE-299B-1E48-6E52EC1DF647}"/>
          </ac:graphicFrameMkLst>
        </pc:graphicFrameChg>
      </pc:sldChg>
      <pc:sldChg chg="modSp mod modNotesTx">
        <pc:chgData name="Rohin Mishra" userId="2add4746-a064-4b74-b1aa-46eb1bd5075e" providerId="ADAL" clId="{EAE87D87-DCEF-412C-BA19-6B884E25944B}" dt="2026-05-07T21:32:36.159" v="1005" actId="20577"/>
        <pc:sldMkLst>
          <pc:docMk/>
          <pc:sldMk cId="56859672" sldId="2147483557"/>
        </pc:sldMkLst>
        <pc:graphicFrameChg chg="modGraphic">
          <ac:chgData name="Rohin Mishra" userId="2add4746-a064-4b74-b1aa-46eb1bd5075e" providerId="ADAL" clId="{EAE87D87-DCEF-412C-BA19-6B884E25944B}" dt="2026-05-07T21:32:36.159" v="1005" actId="20577"/>
          <ac:graphicFrameMkLst>
            <pc:docMk/>
            <pc:sldMk cId="56859672" sldId="2147483557"/>
            <ac:graphicFrameMk id="6" creationId="{C8C70EDF-94C5-998E-A246-04680B0AAC3B}"/>
          </ac:graphicFrameMkLst>
        </pc:graphicFrameChg>
      </pc:sldChg>
      <pc:sldChg chg="modSp add mod modNotesTx">
        <pc:chgData name="Rohin Mishra" userId="2add4746-a064-4b74-b1aa-46eb1bd5075e" providerId="ADAL" clId="{EAE87D87-DCEF-412C-BA19-6B884E25944B}" dt="2026-05-08T12:52:53.816" v="2401" actId="20577"/>
        <pc:sldMkLst>
          <pc:docMk/>
          <pc:sldMk cId="1113006238" sldId="2147483559"/>
        </pc:sldMkLst>
        <pc:spChg chg="mod">
          <ac:chgData name="Rohin Mishra" userId="2add4746-a064-4b74-b1aa-46eb1bd5075e" providerId="ADAL" clId="{EAE87D87-DCEF-412C-BA19-6B884E25944B}" dt="2026-05-08T12:35:23.071" v="2167" actId="20577"/>
          <ac:spMkLst>
            <pc:docMk/>
            <pc:sldMk cId="1113006238" sldId="2147483559"/>
            <ac:spMk id="2" creationId="{D41710C3-5F51-3FE6-0A1D-B741172231B7}"/>
          </ac:spMkLst>
        </pc:spChg>
        <pc:graphicFrameChg chg="modGraphic">
          <ac:chgData name="Rohin Mishra" userId="2add4746-a064-4b74-b1aa-46eb1bd5075e" providerId="ADAL" clId="{EAE87D87-DCEF-412C-BA19-6B884E25944B}" dt="2026-05-08T12:52:53.816" v="2401" actId="20577"/>
          <ac:graphicFrameMkLst>
            <pc:docMk/>
            <pc:sldMk cId="1113006238" sldId="2147483559"/>
            <ac:graphicFrameMk id="6" creationId="{DA57670A-D9EF-D34E-EDBA-AE8CC6EC9201}"/>
          </ac:graphicFrameMkLst>
        </pc:graphicFrameChg>
      </pc:sldChg>
      <pc:sldChg chg="modSp add mod modNotesTx">
        <pc:chgData name="Rohin Mishra" userId="2add4746-a064-4b74-b1aa-46eb1bd5075e" providerId="ADAL" clId="{EAE87D87-DCEF-412C-BA19-6B884E25944B}" dt="2026-05-08T12:46:28.623" v="2320" actId="2165"/>
        <pc:sldMkLst>
          <pc:docMk/>
          <pc:sldMk cId="1516063667" sldId="2147483560"/>
        </pc:sldMkLst>
        <pc:spChg chg="mod">
          <ac:chgData name="Rohin Mishra" userId="2add4746-a064-4b74-b1aa-46eb1bd5075e" providerId="ADAL" clId="{EAE87D87-DCEF-412C-BA19-6B884E25944B}" dt="2026-05-08T12:35:10.158" v="2138" actId="20577"/>
          <ac:spMkLst>
            <pc:docMk/>
            <pc:sldMk cId="1516063667" sldId="2147483560"/>
            <ac:spMk id="2" creationId="{E7B0EED0-9A38-4FE6-DFE3-47C9BAD28C3B}"/>
          </ac:spMkLst>
        </pc:spChg>
        <pc:graphicFrameChg chg="mod modGraphic">
          <ac:chgData name="Rohin Mishra" userId="2add4746-a064-4b74-b1aa-46eb1bd5075e" providerId="ADAL" clId="{EAE87D87-DCEF-412C-BA19-6B884E25944B}" dt="2026-05-08T12:46:28.623" v="2320" actId="2165"/>
          <ac:graphicFrameMkLst>
            <pc:docMk/>
            <pc:sldMk cId="1516063667" sldId="2147483560"/>
            <ac:graphicFrameMk id="6" creationId="{A2ADB663-D8D1-705D-3DBF-3D8D92D21B3D}"/>
          </ac:graphicFrameMkLst>
        </pc:graphicFrameChg>
      </pc:sldChg>
    </pc:docChg>
  </pc:docChgLst>
  <pc:docChgLst>
    <pc:chgData name="London Wagner" userId="affb9d5d-5605-4fae-8ca6-4cd73776dec0" providerId="ADAL" clId="{F8B709FA-5849-4956-93B4-A617D05932CE}"/>
    <pc:docChg chg="undo redo custSel addSld delSld modSld sldOrd delMainMaster modMainMaster">
      <pc:chgData name="London Wagner" userId="affb9d5d-5605-4fae-8ca6-4cd73776dec0" providerId="ADAL" clId="{F8B709FA-5849-4956-93B4-A617D05932CE}" dt="2026-05-13T20:44:25.071" v="31318" actId="20577"/>
      <pc:docMkLst>
        <pc:docMk/>
      </pc:docMkLst>
      <pc:sldChg chg="modSp mod">
        <pc:chgData name="London Wagner" userId="affb9d5d-5605-4fae-8ca6-4cd73776dec0" providerId="ADAL" clId="{F8B709FA-5849-4956-93B4-A617D05932CE}" dt="2026-05-07T21:27:04.193" v="7211" actId="20577"/>
        <pc:sldMkLst>
          <pc:docMk/>
          <pc:sldMk cId="414494131" sldId="257"/>
        </pc:sldMkLst>
        <pc:spChg chg="mod">
          <ac:chgData name="London Wagner" userId="affb9d5d-5605-4fae-8ca6-4cd73776dec0" providerId="ADAL" clId="{F8B709FA-5849-4956-93B4-A617D05932CE}" dt="2026-05-07T21:27:04.193" v="7211" actId="20577"/>
          <ac:spMkLst>
            <pc:docMk/>
            <pc:sldMk cId="414494131" sldId="257"/>
            <ac:spMk id="4" creationId="{954CAD0F-D887-6336-F51F-30BBE1327C02}"/>
          </ac:spMkLst>
        </pc:spChg>
      </pc:sldChg>
      <pc:sldChg chg="modSp add mod">
        <pc:chgData name="London Wagner" userId="affb9d5d-5605-4fae-8ca6-4cd73776dec0" providerId="ADAL" clId="{F8B709FA-5849-4956-93B4-A617D05932CE}" dt="2026-05-05T21:30:39.660" v="1083" actId="313"/>
        <pc:sldMkLst>
          <pc:docMk/>
          <pc:sldMk cId="3553704497" sldId="315"/>
        </pc:sldMkLst>
        <pc:spChg chg="mod">
          <ac:chgData name="London Wagner" userId="affb9d5d-5605-4fae-8ca6-4cd73776dec0" providerId="ADAL" clId="{F8B709FA-5849-4956-93B4-A617D05932CE}" dt="2026-05-05T21:29:12.237" v="918" actId="1076"/>
          <ac:spMkLst>
            <pc:docMk/>
            <pc:sldMk cId="3553704497" sldId="315"/>
            <ac:spMk id="8" creationId="{ECB6D184-0CD6-69E3-CF7A-F5EDE8ABBC1D}"/>
          </ac:spMkLst>
        </pc:spChg>
        <pc:graphicFrameChg chg="mod modGraphic">
          <ac:chgData name="London Wagner" userId="affb9d5d-5605-4fae-8ca6-4cd73776dec0" providerId="ADAL" clId="{F8B709FA-5849-4956-93B4-A617D05932CE}" dt="2026-05-05T21:30:39.660" v="1083" actId="313"/>
          <ac:graphicFrameMkLst>
            <pc:docMk/>
            <pc:sldMk cId="3553704497" sldId="315"/>
            <ac:graphicFrameMk id="6" creationId="{FF050B92-E285-6FE3-E298-C9C166E44D5D}"/>
          </ac:graphicFrameMkLst>
        </pc:graphicFrameChg>
      </pc:sldChg>
      <pc:sldChg chg="addSp delSp modSp add mod chgLayout modNotesTx">
        <pc:chgData name="London Wagner" userId="affb9d5d-5605-4fae-8ca6-4cd73776dec0" providerId="ADAL" clId="{F8B709FA-5849-4956-93B4-A617D05932CE}" dt="2026-05-13T20:44:25.071" v="31318" actId="20577"/>
        <pc:sldMkLst>
          <pc:docMk/>
          <pc:sldMk cId="920197043" sldId="366"/>
        </pc:sldMkLst>
        <pc:spChg chg="mod ord">
          <ac:chgData name="London Wagner" userId="affb9d5d-5605-4fae-8ca6-4cd73776dec0" providerId="ADAL" clId="{F8B709FA-5849-4956-93B4-A617D05932CE}" dt="2026-05-05T21:41:18.543" v="1359" actId="20577"/>
          <ac:spMkLst>
            <pc:docMk/>
            <pc:sldMk cId="920197043" sldId="366"/>
            <ac:spMk id="2" creationId="{57FE8FDA-2CFB-91B7-1CAF-3D0841B59899}"/>
          </ac:spMkLst>
        </pc:spChg>
        <pc:spChg chg="mod ord">
          <ac:chgData name="London Wagner" userId="affb9d5d-5605-4fae-8ca6-4cd73776dec0" providerId="ADAL" clId="{F8B709FA-5849-4956-93B4-A617D05932CE}" dt="2026-05-05T21:33:40.675" v="1086" actId="700"/>
          <ac:spMkLst>
            <pc:docMk/>
            <pc:sldMk cId="920197043" sldId="366"/>
            <ac:spMk id="3" creationId="{9E4DA9E4-6657-0F6A-381A-BB05D05F64E8}"/>
          </ac:spMkLst>
        </pc:spChg>
        <pc:graphicFrameChg chg="add mod modGraphic">
          <ac:chgData name="London Wagner" userId="affb9d5d-5605-4fae-8ca6-4cd73776dec0" providerId="ADAL" clId="{F8B709FA-5849-4956-93B4-A617D05932CE}" dt="2026-05-13T20:44:25.071" v="31318" actId="20577"/>
          <ac:graphicFrameMkLst>
            <pc:docMk/>
            <pc:sldMk cId="920197043" sldId="366"/>
            <ac:graphicFrameMk id="9" creationId="{73BC935E-8970-33C5-9855-1349DF1CC176}"/>
          </ac:graphicFrameMkLst>
        </pc:graphicFrameChg>
      </pc:sldChg>
      <pc:sldChg chg="modSp add mod modNotesTx">
        <pc:chgData name="London Wagner" userId="affb9d5d-5605-4fae-8ca6-4cd73776dec0" providerId="ADAL" clId="{F8B709FA-5849-4956-93B4-A617D05932CE}" dt="2026-05-08T15:59:32.585" v="14437" actId="2062"/>
        <pc:sldMkLst>
          <pc:docMk/>
          <pc:sldMk cId="1448154469" sldId="367"/>
        </pc:sldMkLst>
        <pc:spChg chg="mod">
          <ac:chgData name="London Wagner" userId="affb9d5d-5605-4fae-8ca6-4cd73776dec0" providerId="ADAL" clId="{F8B709FA-5849-4956-93B4-A617D05932CE}" dt="2026-05-05T21:41:24.193" v="1369" actId="20577"/>
          <ac:spMkLst>
            <pc:docMk/>
            <pc:sldMk cId="1448154469" sldId="367"/>
            <ac:spMk id="2" creationId="{860443DF-2450-B781-4F75-F4FCF11890FA}"/>
          </ac:spMkLst>
        </pc:spChg>
        <pc:graphicFrameChg chg="mod modGraphic">
          <ac:chgData name="London Wagner" userId="affb9d5d-5605-4fae-8ca6-4cd73776dec0" providerId="ADAL" clId="{F8B709FA-5849-4956-93B4-A617D05932CE}" dt="2026-05-08T15:59:32.585" v="14437" actId="2062"/>
          <ac:graphicFrameMkLst>
            <pc:docMk/>
            <pc:sldMk cId="1448154469" sldId="367"/>
            <ac:graphicFrameMk id="9" creationId="{C1BF3566-916D-B0D2-EC75-1CD14CA4B670}"/>
          </ac:graphicFrameMkLst>
        </pc:graphicFrameChg>
      </pc:sldChg>
      <pc:sldChg chg="addSp modSp new mod ord">
        <pc:chgData name="London Wagner" userId="affb9d5d-5605-4fae-8ca6-4cd73776dec0" providerId="ADAL" clId="{F8B709FA-5849-4956-93B4-A617D05932CE}" dt="2026-05-08T15:40:38.037" v="13625" actId="20577"/>
        <pc:sldMkLst>
          <pc:docMk/>
          <pc:sldMk cId="1611637837" sldId="368"/>
        </pc:sldMkLst>
        <pc:spChg chg="mod">
          <ac:chgData name="London Wagner" userId="affb9d5d-5605-4fae-8ca6-4cd73776dec0" providerId="ADAL" clId="{F8B709FA-5849-4956-93B4-A617D05932CE}" dt="2026-05-07T20:41:57.363" v="5401" actId="20577"/>
          <ac:spMkLst>
            <pc:docMk/>
            <pc:sldMk cId="1611637837" sldId="368"/>
            <ac:spMk id="2" creationId="{7580FA1B-4491-EA4E-5881-116E78C84A0D}"/>
          </ac:spMkLst>
        </pc:spChg>
        <pc:graphicFrameChg chg="add mod modGraphic">
          <ac:chgData name="London Wagner" userId="affb9d5d-5605-4fae-8ca6-4cd73776dec0" providerId="ADAL" clId="{F8B709FA-5849-4956-93B4-A617D05932CE}" dt="2026-05-08T15:40:38.037" v="13625" actId="20577"/>
          <ac:graphicFrameMkLst>
            <pc:docMk/>
            <pc:sldMk cId="1611637837" sldId="368"/>
            <ac:graphicFrameMk id="6" creationId="{D9C0488E-FEFA-4788-C474-338751CBE768}"/>
          </ac:graphicFrameMkLst>
        </pc:graphicFrameChg>
      </pc:sldChg>
      <pc:sldChg chg="modSp add mod">
        <pc:chgData name="London Wagner" userId="affb9d5d-5605-4fae-8ca6-4cd73776dec0" providerId="ADAL" clId="{F8B709FA-5849-4956-93B4-A617D05932CE}" dt="2026-05-11T15:17:52.179" v="31036" actId="20577"/>
        <pc:sldMkLst>
          <pc:docMk/>
          <pc:sldMk cId="3219023201" sldId="2147483520"/>
        </pc:sldMkLst>
        <pc:spChg chg="mod">
          <ac:chgData name="London Wagner" userId="affb9d5d-5605-4fae-8ca6-4cd73776dec0" providerId="ADAL" clId="{F8B709FA-5849-4956-93B4-A617D05932CE}" dt="2026-05-11T15:17:52.179" v="31036" actId="20577"/>
          <ac:spMkLst>
            <pc:docMk/>
            <pc:sldMk cId="3219023201" sldId="2147483520"/>
            <ac:spMk id="2" creationId="{1464F5E9-C0F2-DAC2-F165-BC47638B52E5}"/>
          </ac:spMkLst>
        </pc:spChg>
      </pc:sldChg>
      <pc:sldChg chg="add">
        <pc:chgData name="London Wagner" userId="affb9d5d-5605-4fae-8ca6-4cd73776dec0" providerId="ADAL" clId="{F8B709FA-5849-4956-93B4-A617D05932CE}" dt="2026-05-13T19:46:36.481" v="31298"/>
        <pc:sldMkLst>
          <pc:docMk/>
          <pc:sldMk cId="109059787" sldId="2147483526"/>
        </pc:sldMkLst>
      </pc:sldChg>
      <pc:sldChg chg="add">
        <pc:chgData name="London Wagner" userId="affb9d5d-5605-4fae-8ca6-4cd73776dec0" providerId="ADAL" clId="{F8B709FA-5849-4956-93B4-A617D05932CE}" dt="2026-05-13T19:46:36.481" v="31298"/>
        <pc:sldMkLst>
          <pc:docMk/>
          <pc:sldMk cId="243792764" sldId="2147483529"/>
        </pc:sldMkLst>
      </pc:sldChg>
      <pc:sldChg chg="modSp add del mod modNotesTx">
        <pc:chgData name="London Wagner" userId="affb9d5d-5605-4fae-8ca6-4cd73776dec0" providerId="ADAL" clId="{F8B709FA-5849-4956-93B4-A617D05932CE}" dt="2026-05-11T14:42:15.711" v="30999" actId="20577"/>
        <pc:sldMkLst>
          <pc:docMk/>
          <pc:sldMk cId="112973519" sldId="2147483541"/>
        </pc:sldMkLst>
        <pc:spChg chg="mod">
          <ac:chgData name="London Wagner" userId="affb9d5d-5605-4fae-8ca6-4cd73776dec0" providerId="ADAL" clId="{F8B709FA-5849-4956-93B4-A617D05932CE}" dt="2026-05-11T13:32:34.453" v="29458" actId="20577"/>
          <ac:spMkLst>
            <pc:docMk/>
            <pc:sldMk cId="112973519" sldId="2147483541"/>
            <ac:spMk id="2" creationId="{D7205ADD-313D-124B-C993-1B857E51212C}"/>
          </ac:spMkLst>
        </pc:spChg>
        <pc:graphicFrameChg chg="mod modGraphic">
          <ac:chgData name="London Wagner" userId="affb9d5d-5605-4fae-8ca6-4cd73776dec0" providerId="ADAL" clId="{F8B709FA-5849-4956-93B4-A617D05932CE}" dt="2026-05-07T22:04:34.952" v="9029" actId="572"/>
          <ac:graphicFrameMkLst>
            <pc:docMk/>
            <pc:sldMk cId="112973519" sldId="2147483541"/>
            <ac:graphicFrameMk id="6" creationId="{3C53236E-6CEC-EFF3-414D-167271722932}"/>
          </ac:graphicFrameMkLst>
        </pc:graphicFrameChg>
      </pc:sldChg>
      <pc:sldChg chg="addSp modSp add del mod modNotesTx">
        <pc:chgData name="London Wagner" userId="affb9d5d-5605-4fae-8ca6-4cd73776dec0" providerId="ADAL" clId="{F8B709FA-5849-4956-93B4-A617D05932CE}" dt="2026-05-11T15:19:30.892" v="31257" actId="20577"/>
        <pc:sldMkLst>
          <pc:docMk/>
          <pc:sldMk cId="3873000285" sldId="2147483550"/>
        </pc:sldMkLst>
        <pc:spChg chg="mod">
          <ac:chgData name="London Wagner" userId="affb9d5d-5605-4fae-8ca6-4cd73776dec0" providerId="ADAL" clId="{F8B709FA-5849-4956-93B4-A617D05932CE}" dt="2026-05-10T21:24:40.509" v="25534" actId="255"/>
          <ac:spMkLst>
            <pc:docMk/>
            <pc:sldMk cId="3873000285" sldId="2147483550"/>
            <ac:spMk id="2" creationId="{2334A974-CAC8-7CFB-8A11-A8928CAAD5CB}"/>
          </ac:spMkLst>
        </pc:spChg>
        <pc:spChg chg="mod">
          <ac:chgData name="London Wagner" userId="affb9d5d-5605-4fae-8ca6-4cd73776dec0" providerId="ADAL" clId="{F8B709FA-5849-4956-93B4-A617D05932CE}" dt="2026-05-06T20:09:06.601" v="1681" actId="1035"/>
          <ac:spMkLst>
            <pc:docMk/>
            <pc:sldMk cId="3873000285" sldId="2147483550"/>
            <ac:spMk id="5" creationId="{2B6E167F-D43B-DA50-D6CA-43AA35FABF81}"/>
          </ac:spMkLst>
        </pc:spChg>
        <pc:graphicFrameChg chg="add mod">
          <ac:chgData name="London Wagner" userId="affb9d5d-5605-4fae-8ca6-4cd73776dec0" providerId="ADAL" clId="{F8B709FA-5849-4956-93B4-A617D05932CE}" dt="2026-05-06T20:10:33.759" v="1720" actId="1037"/>
          <ac:graphicFrameMkLst>
            <pc:docMk/>
            <pc:sldMk cId="3873000285" sldId="2147483550"/>
            <ac:graphicFrameMk id="4" creationId="{3916B36F-8FA0-D183-4F76-76338BCDC45B}"/>
          </ac:graphicFrameMkLst>
        </pc:graphicFrameChg>
        <pc:graphicFrameChg chg="mod modGraphic">
          <ac:chgData name="London Wagner" userId="affb9d5d-5605-4fae-8ca6-4cd73776dec0" providerId="ADAL" clId="{F8B709FA-5849-4956-93B4-A617D05932CE}" dt="2026-05-07T13:07:39.304" v="2682" actId="20577"/>
          <ac:graphicFrameMkLst>
            <pc:docMk/>
            <pc:sldMk cId="3873000285" sldId="2147483550"/>
            <ac:graphicFrameMk id="6" creationId="{5B8593EC-E6A4-2C2D-2989-D12422E532D6}"/>
          </ac:graphicFrameMkLst>
        </pc:graphicFrameChg>
        <pc:graphicFrameChg chg="mod">
          <ac:chgData name="London Wagner" userId="affb9d5d-5605-4fae-8ca6-4cd73776dec0" providerId="ADAL" clId="{F8B709FA-5849-4956-93B4-A617D05932CE}" dt="2026-05-06T20:10:17.528" v="1711" actId="12789"/>
          <ac:graphicFrameMkLst>
            <pc:docMk/>
            <pc:sldMk cId="3873000285" sldId="2147483550"/>
            <ac:graphicFrameMk id="7" creationId="{4717353A-9495-60B6-1613-D0B32A63BDCC}"/>
          </ac:graphicFrameMkLst>
        </pc:graphicFrameChg>
        <pc:graphicFrameChg chg="mod">
          <ac:chgData name="London Wagner" userId="affb9d5d-5605-4fae-8ca6-4cd73776dec0" providerId="ADAL" clId="{F8B709FA-5849-4956-93B4-A617D05932CE}" dt="2026-05-06T20:10:17.528" v="1711" actId="12789"/>
          <ac:graphicFrameMkLst>
            <pc:docMk/>
            <pc:sldMk cId="3873000285" sldId="2147483550"/>
            <ac:graphicFrameMk id="8" creationId="{5CABC1E4-A9AC-CE41-5294-E548BB3D98FB}"/>
          </ac:graphicFrameMkLst>
        </pc:graphicFrameChg>
        <pc:graphicFrameChg chg="mod">
          <ac:chgData name="London Wagner" userId="affb9d5d-5605-4fae-8ca6-4cd73776dec0" providerId="ADAL" clId="{F8B709FA-5849-4956-93B4-A617D05932CE}" dt="2026-05-06T20:10:17.528" v="1711" actId="12789"/>
          <ac:graphicFrameMkLst>
            <pc:docMk/>
            <pc:sldMk cId="3873000285" sldId="2147483550"/>
            <ac:graphicFrameMk id="9" creationId="{89C3834C-E821-38C5-5070-DC676ADB27AA}"/>
          </ac:graphicFrameMkLst>
        </pc:graphicFrameChg>
        <pc:graphicFrameChg chg="mod">
          <ac:chgData name="London Wagner" userId="affb9d5d-5605-4fae-8ca6-4cd73776dec0" providerId="ADAL" clId="{F8B709FA-5849-4956-93B4-A617D05932CE}" dt="2026-05-06T20:10:17.528" v="1711" actId="12789"/>
          <ac:graphicFrameMkLst>
            <pc:docMk/>
            <pc:sldMk cId="3873000285" sldId="2147483550"/>
            <ac:graphicFrameMk id="10" creationId="{254C802A-B601-EDEE-1ABA-D1B90F042402}"/>
          </ac:graphicFrameMkLst>
        </pc:graphicFrameChg>
      </pc:sldChg>
      <pc:sldChg chg="modSp add mod">
        <pc:chgData name="London Wagner" userId="affb9d5d-5605-4fae-8ca6-4cd73776dec0" providerId="ADAL" clId="{F8B709FA-5849-4956-93B4-A617D05932CE}" dt="2026-05-11T13:33:00.318" v="29583" actId="20577"/>
        <pc:sldMkLst>
          <pc:docMk/>
          <pc:sldMk cId="3043567132" sldId="2147483551"/>
        </pc:sldMkLst>
        <pc:spChg chg="mod">
          <ac:chgData name="London Wagner" userId="affb9d5d-5605-4fae-8ca6-4cd73776dec0" providerId="ADAL" clId="{F8B709FA-5849-4956-93B4-A617D05932CE}" dt="2026-05-11T13:33:00.318" v="29583" actId="20577"/>
          <ac:spMkLst>
            <pc:docMk/>
            <pc:sldMk cId="3043567132" sldId="2147483551"/>
            <ac:spMk id="2" creationId="{38E5433A-D686-36C0-66C6-D3625339D588}"/>
          </ac:spMkLst>
        </pc:spChg>
        <pc:graphicFrameChg chg="mod modGraphic">
          <ac:chgData name="London Wagner" userId="affb9d5d-5605-4fae-8ca6-4cd73776dec0" providerId="ADAL" clId="{F8B709FA-5849-4956-93B4-A617D05932CE}" dt="2026-05-07T22:04:45.403" v="9030"/>
          <ac:graphicFrameMkLst>
            <pc:docMk/>
            <pc:sldMk cId="3043567132" sldId="2147483551"/>
            <ac:graphicFrameMk id="6" creationId="{8858AEDD-4A40-FEED-9074-FF5A71190B14}"/>
          </ac:graphicFrameMkLst>
        </pc:graphicFrameChg>
      </pc:sldChg>
      <pc:sldChg chg="addSp modSp add mod modNotesTx">
        <pc:chgData name="London Wagner" userId="affb9d5d-5605-4fae-8ca6-4cd73776dec0" providerId="ADAL" clId="{F8B709FA-5849-4956-93B4-A617D05932CE}" dt="2026-05-11T14:42:36.092" v="31016" actId="20577"/>
        <pc:sldMkLst>
          <pc:docMk/>
          <pc:sldMk cId="1294311348" sldId="2147483552"/>
        </pc:sldMkLst>
        <pc:spChg chg="mod">
          <ac:chgData name="London Wagner" userId="affb9d5d-5605-4fae-8ca6-4cd73776dec0" providerId="ADAL" clId="{F8B709FA-5849-4956-93B4-A617D05932CE}" dt="2026-05-10T21:28:22.196" v="26093" actId="20577"/>
          <ac:spMkLst>
            <pc:docMk/>
            <pc:sldMk cId="1294311348" sldId="2147483552"/>
            <ac:spMk id="2" creationId="{8E98F7D7-98F3-5EAC-722D-53E4503E986A}"/>
          </ac:spMkLst>
        </pc:spChg>
        <pc:spChg chg="add mod">
          <ac:chgData name="London Wagner" userId="affb9d5d-5605-4fae-8ca6-4cd73776dec0" providerId="ADAL" clId="{F8B709FA-5849-4956-93B4-A617D05932CE}" dt="2026-05-07T13:39:40.452" v="3071" actId="207"/>
          <ac:spMkLst>
            <pc:docMk/>
            <pc:sldMk cId="1294311348" sldId="2147483552"/>
            <ac:spMk id="7" creationId="{19076181-287C-BFA0-D3BC-70D58639DA8C}"/>
          </ac:spMkLst>
        </pc:spChg>
        <pc:graphicFrameChg chg="add mod">
          <ac:chgData name="London Wagner" userId="affb9d5d-5605-4fae-8ca6-4cd73776dec0" providerId="ADAL" clId="{F8B709FA-5849-4956-93B4-A617D05932CE}" dt="2026-05-07T13:35:29.791" v="3048" actId="1036"/>
          <ac:graphicFrameMkLst>
            <pc:docMk/>
            <pc:sldMk cId="1294311348" sldId="2147483552"/>
            <ac:graphicFrameMk id="4" creationId="{3E402158-621C-2337-CFCA-B0A4E6611768}"/>
          </ac:graphicFrameMkLst>
        </pc:graphicFrameChg>
        <pc:graphicFrameChg chg="add mod">
          <ac:chgData name="London Wagner" userId="affb9d5d-5605-4fae-8ca6-4cd73776dec0" providerId="ADAL" clId="{F8B709FA-5849-4956-93B4-A617D05932CE}" dt="2026-05-07T13:38:49.073" v="3064" actId="207"/>
          <ac:graphicFrameMkLst>
            <pc:docMk/>
            <pc:sldMk cId="1294311348" sldId="2147483552"/>
            <ac:graphicFrameMk id="5" creationId="{4EABEEF9-2437-3F9D-1475-B225F5F0D012}"/>
          </ac:graphicFrameMkLst>
        </pc:graphicFrameChg>
        <pc:graphicFrameChg chg="mod modGraphic">
          <ac:chgData name="London Wagner" userId="affb9d5d-5605-4fae-8ca6-4cd73776dec0" providerId="ADAL" clId="{F8B709FA-5849-4956-93B4-A617D05932CE}" dt="2026-05-07T13:55:21.678" v="3189" actId="207"/>
          <ac:graphicFrameMkLst>
            <pc:docMk/>
            <pc:sldMk cId="1294311348" sldId="2147483552"/>
            <ac:graphicFrameMk id="6" creationId="{6FA5FA48-2E1B-0D55-5723-5AA4188718B1}"/>
          </ac:graphicFrameMkLst>
        </pc:graphicFrameChg>
      </pc:sldChg>
      <pc:sldChg chg="modSp add mod modNotesTx">
        <pc:chgData name="London Wagner" userId="affb9d5d-5605-4fae-8ca6-4cd73776dec0" providerId="ADAL" clId="{F8B709FA-5849-4956-93B4-A617D05932CE}" dt="2026-05-11T14:42:43.636" v="31021" actId="20577"/>
        <pc:sldMkLst>
          <pc:docMk/>
          <pc:sldMk cId="1024836620" sldId="2147483553"/>
        </pc:sldMkLst>
        <pc:spChg chg="mod">
          <ac:chgData name="London Wagner" userId="affb9d5d-5605-4fae-8ca6-4cd73776dec0" providerId="ADAL" clId="{F8B709FA-5849-4956-93B4-A617D05932CE}" dt="2026-05-10T21:23:17.751" v="25156" actId="20577"/>
          <ac:spMkLst>
            <pc:docMk/>
            <pc:sldMk cId="1024836620" sldId="2147483553"/>
            <ac:spMk id="2" creationId="{FC040531-DB4E-DBB3-3372-1183F6E9082B}"/>
          </ac:spMkLst>
        </pc:spChg>
        <pc:spChg chg="mod">
          <ac:chgData name="London Wagner" userId="affb9d5d-5605-4fae-8ca6-4cd73776dec0" providerId="ADAL" clId="{F8B709FA-5849-4956-93B4-A617D05932CE}" dt="2026-05-07T13:44:58.057" v="3156" actId="20577"/>
          <ac:spMkLst>
            <pc:docMk/>
            <pc:sldMk cId="1024836620" sldId="2147483553"/>
            <ac:spMk id="7" creationId="{933B939F-BD56-7291-4621-BCA2860139FF}"/>
          </ac:spMkLst>
        </pc:spChg>
        <pc:graphicFrameChg chg="mod">
          <ac:chgData name="London Wagner" userId="affb9d5d-5605-4fae-8ca6-4cd73776dec0" providerId="ADAL" clId="{F8B709FA-5849-4956-93B4-A617D05932CE}" dt="2026-05-07T13:50:14.301" v="3169" actId="207"/>
          <ac:graphicFrameMkLst>
            <pc:docMk/>
            <pc:sldMk cId="1024836620" sldId="2147483553"/>
            <ac:graphicFrameMk id="4" creationId="{1EFBC214-171E-615D-68B6-0F23025CBF65}"/>
          </ac:graphicFrameMkLst>
        </pc:graphicFrameChg>
        <pc:graphicFrameChg chg="mod">
          <ac:chgData name="London Wagner" userId="affb9d5d-5605-4fae-8ca6-4cd73776dec0" providerId="ADAL" clId="{F8B709FA-5849-4956-93B4-A617D05932CE}" dt="2026-05-07T13:54:20.003" v="3183" actId="207"/>
          <ac:graphicFrameMkLst>
            <pc:docMk/>
            <pc:sldMk cId="1024836620" sldId="2147483553"/>
            <ac:graphicFrameMk id="5" creationId="{9D7D0E08-ABA5-1295-8E77-D87D815C2CBE}"/>
          </ac:graphicFrameMkLst>
        </pc:graphicFrameChg>
        <pc:graphicFrameChg chg="mod modGraphic">
          <ac:chgData name="London Wagner" userId="affb9d5d-5605-4fae-8ca6-4cd73776dec0" providerId="ADAL" clId="{F8B709FA-5849-4956-93B4-A617D05932CE}" dt="2026-05-07T22:19:35.652" v="9109" actId="572"/>
          <ac:graphicFrameMkLst>
            <pc:docMk/>
            <pc:sldMk cId="1024836620" sldId="2147483553"/>
            <ac:graphicFrameMk id="6" creationId="{17234D6F-16ED-C000-F335-97296126DCE5}"/>
          </ac:graphicFrameMkLst>
        </pc:graphicFrameChg>
      </pc:sldChg>
      <pc:sldChg chg="modSp add del mod">
        <pc:chgData name="London Wagner" userId="affb9d5d-5605-4fae-8ca6-4cd73776dec0" providerId="ADAL" clId="{F8B709FA-5849-4956-93B4-A617D05932CE}" dt="2026-05-10T20:54:31.876" v="24807" actId="113"/>
        <pc:sldMkLst>
          <pc:docMk/>
          <pc:sldMk cId="208787467" sldId="2147483554"/>
        </pc:sldMkLst>
        <pc:spChg chg="mod">
          <ac:chgData name="London Wagner" userId="affb9d5d-5605-4fae-8ca6-4cd73776dec0" providerId="ADAL" clId="{F8B709FA-5849-4956-93B4-A617D05932CE}" dt="2026-05-07T22:16:38.398" v="9096" actId="20577"/>
          <ac:spMkLst>
            <pc:docMk/>
            <pc:sldMk cId="208787467" sldId="2147483554"/>
            <ac:spMk id="2" creationId="{94ED478D-B553-9DC5-5580-4C8FBD6D8BDE}"/>
          </ac:spMkLst>
        </pc:spChg>
        <pc:graphicFrameChg chg="mod modGraphic">
          <ac:chgData name="London Wagner" userId="affb9d5d-5605-4fae-8ca6-4cd73776dec0" providerId="ADAL" clId="{F8B709FA-5849-4956-93B4-A617D05932CE}" dt="2026-05-10T20:54:31.876" v="24807" actId="113"/>
          <ac:graphicFrameMkLst>
            <pc:docMk/>
            <pc:sldMk cId="208787467" sldId="2147483554"/>
            <ac:graphicFrameMk id="9" creationId="{B4EEF6BC-C666-216A-F4E7-E203B980E6F8}"/>
          </ac:graphicFrameMkLst>
        </pc:graphicFrameChg>
      </pc:sldChg>
      <pc:sldChg chg="delSp modSp add mod modNotesTx">
        <pc:chgData name="London Wagner" userId="affb9d5d-5605-4fae-8ca6-4cd73776dec0" providerId="ADAL" clId="{F8B709FA-5849-4956-93B4-A617D05932CE}" dt="2026-05-11T14:06:06.262" v="29675" actId="313"/>
        <pc:sldMkLst>
          <pc:docMk/>
          <pc:sldMk cId="4170954423" sldId="2147483555"/>
        </pc:sldMkLst>
        <pc:spChg chg="mod">
          <ac:chgData name="London Wagner" userId="affb9d5d-5605-4fae-8ca6-4cd73776dec0" providerId="ADAL" clId="{F8B709FA-5849-4956-93B4-A617D05932CE}" dt="2026-05-10T21:25:08.590" v="25623" actId="6549"/>
          <ac:spMkLst>
            <pc:docMk/>
            <pc:sldMk cId="4170954423" sldId="2147483555"/>
            <ac:spMk id="2" creationId="{57FE8FDA-2CFB-91B7-1CAF-3D0841B59899}"/>
          </ac:spMkLst>
        </pc:spChg>
        <pc:graphicFrameChg chg="mod modGraphic">
          <ac:chgData name="London Wagner" userId="affb9d5d-5605-4fae-8ca6-4cd73776dec0" providerId="ADAL" clId="{F8B709FA-5849-4956-93B4-A617D05932CE}" dt="2026-05-11T14:06:06.262" v="29675" actId="313"/>
          <ac:graphicFrameMkLst>
            <pc:docMk/>
            <pc:sldMk cId="4170954423" sldId="2147483555"/>
            <ac:graphicFrameMk id="6" creationId="{5056F0BB-24BF-C51F-8BB3-EE92F0FDAD93}"/>
          </ac:graphicFrameMkLst>
        </pc:graphicFrameChg>
      </pc:sldChg>
      <pc:sldChg chg="addSp delSp modSp add mod modNotesTx">
        <pc:chgData name="London Wagner" userId="affb9d5d-5605-4fae-8ca6-4cd73776dec0" providerId="ADAL" clId="{F8B709FA-5849-4956-93B4-A617D05932CE}" dt="2026-05-11T14:36:33.698" v="30740" actId="20577"/>
        <pc:sldMkLst>
          <pc:docMk/>
          <pc:sldMk cId="182181570" sldId="2147483556"/>
        </pc:sldMkLst>
        <pc:spChg chg="mod">
          <ac:chgData name="London Wagner" userId="affb9d5d-5605-4fae-8ca6-4cd73776dec0" providerId="ADAL" clId="{F8B709FA-5849-4956-93B4-A617D05932CE}" dt="2026-05-10T21:25:19.576" v="25676" actId="6549"/>
          <ac:spMkLst>
            <pc:docMk/>
            <pc:sldMk cId="182181570" sldId="2147483556"/>
            <ac:spMk id="2" creationId="{879F9465-68F1-EBF3-61FB-EA64EA0604B8}"/>
          </ac:spMkLst>
        </pc:spChg>
        <pc:graphicFrameChg chg="add del modGraphic">
          <ac:chgData name="London Wagner" userId="affb9d5d-5605-4fae-8ca6-4cd73776dec0" providerId="ADAL" clId="{F8B709FA-5849-4956-93B4-A617D05932CE}" dt="2026-05-11T14:36:33.698" v="30740" actId="20577"/>
          <ac:graphicFrameMkLst>
            <pc:docMk/>
            <pc:sldMk cId="182181570" sldId="2147483556"/>
            <ac:graphicFrameMk id="6" creationId="{045BCDB6-45DE-299B-1E48-6E52EC1DF647}"/>
          </ac:graphicFrameMkLst>
        </pc:graphicFrameChg>
      </pc:sldChg>
      <pc:sldChg chg="modSp add mod modNotesTx">
        <pc:chgData name="London Wagner" userId="affb9d5d-5605-4fae-8ca6-4cd73776dec0" providerId="ADAL" clId="{F8B709FA-5849-4956-93B4-A617D05932CE}" dt="2026-05-11T14:43:09.857" v="31025" actId="20577"/>
        <pc:sldMkLst>
          <pc:docMk/>
          <pc:sldMk cId="56859672" sldId="2147483557"/>
        </pc:sldMkLst>
        <pc:spChg chg="mod">
          <ac:chgData name="London Wagner" userId="affb9d5d-5605-4fae-8ca6-4cd73776dec0" providerId="ADAL" clId="{F8B709FA-5849-4956-93B4-A617D05932CE}" dt="2026-05-10T21:25:29.038" v="25731" actId="6549"/>
          <ac:spMkLst>
            <pc:docMk/>
            <pc:sldMk cId="56859672" sldId="2147483557"/>
            <ac:spMk id="2" creationId="{9C87BD28-0129-8290-0EF3-9DC1DE68256D}"/>
          </ac:spMkLst>
        </pc:spChg>
        <pc:graphicFrameChg chg="mod modGraphic">
          <ac:chgData name="London Wagner" userId="affb9d5d-5605-4fae-8ca6-4cd73776dec0" providerId="ADAL" clId="{F8B709FA-5849-4956-93B4-A617D05932CE}" dt="2026-05-11T14:43:09.857" v="31025" actId="20577"/>
          <ac:graphicFrameMkLst>
            <pc:docMk/>
            <pc:sldMk cId="56859672" sldId="2147483557"/>
            <ac:graphicFrameMk id="6" creationId="{C8C70EDF-94C5-998E-A246-04680B0AAC3B}"/>
          </ac:graphicFrameMkLst>
        </pc:graphicFrameChg>
      </pc:sldChg>
      <pc:sldChg chg="modSp add mod">
        <pc:chgData name="London Wagner" userId="affb9d5d-5605-4fae-8ca6-4cd73776dec0" providerId="ADAL" clId="{F8B709FA-5849-4956-93B4-A617D05932CE}" dt="2026-05-10T22:21:33.397" v="29317" actId="20577"/>
        <pc:sldMkLst>
          <pc:docMk/>
          <pc:sldMk cId="2941147129" sldId="2147483558"/>
        </pc:sldMkLst>
        <pc:graphicFrameChg chg="mod modGraphic">
          <ac:chgData name="London Wagner" userId="affb9d5d-5605-4fae-8ca6-4cd73776dec0" providerId="ADAL" clId="{F8B709FA-5849-4956-93B4-A617D05932CE}" dt="2026-05-10T22:21:33.397" v="29317" actId="20577"/>
          <ac:graphicFrameMkLst>
            <pc:docMk/>
            <pc:sldMk cId="2941147129" sldId="2147483558"/>
            <ac:graphicFrameMk id="9" creationId="{3D426593-5CE9-1746-336A-F98DC31D4AE8}"/>
          </ac:graphicFrameMkLst>
        </pc:graphicFrameChg>
      </pc:sldChg>
      <pc:sldChg chg="modSp mod">
        <pc:chgData name="London Wagner" userId="affb9d5d-5605-4fae-8ca6-4cd73776dec0" providerId="ADAL" clId="{F8B709FA-5849-4956-93B4-A617D05932CE}" dt="2026-05-10T21:26:18.674" v="25931" actId="20577"/>
        <pc:sldMkLst>
          <pc:docMk/>
          <pc:sldMk cId="1113006238" sldId="2147483559"/>
        </pc:sldMkLst>
        <pc:spChg chg="mod">
          <ac:chgData name="London Wagner" userId="affb9d5d-5605-4fae-8ca6-4cd73776dec0" providerId="ADAL" clId="{F8B709FA-5849-4956-93B4-A617D05932CE}" dt="2026-05-10T21:26:18.674" v="25931" actId="20577"/>
          <ac:spMkLst>
            <pc:docMk/>
            <pc:sldMk cId="1113006238" sldId="2147483559"/>
            <ac:spMk id="2" creationId="{D41710C3-5F51-3FE6-0A1D-B741172231B7}"/>
          </ac:spMkLst>
        </pc:spChg>
        <pc:graphicFrameChg chg="mod modGraphic">
          <ac:chgData name="London Wagner" userId="affb9d5d-5605-4fae-8ca6-4cd73776dec0" providerId="ADAL" clId="{F8B709FA-5849-4956-93B4-A617D05932CE}" dt="2026-05-10T20:42:11.416" v="23508" actId="113"/>
          <ac:graphicFrameMkLst>
            <pc:docMk/>
            <pc:sldMk cId="1113006238" sldId="2147483559"/>
            <ac:graphicFrameMk id="6" creationId="{DA57670A-D9EF-D34E-EDBA-AE8CC6EC9201}"/>
          </ac:graphicFrameMkLst>
        </pc:graphicFrameChg>
      </pc:sldChg>
      <pc:sldChg chg="modSp mod">
        <pc:chgData name="London Wagner" userId="affb9d5d-5605-4fae-8ca6-4cd73776dec0" providerId="ADAL" clId="{F8B709FA-5849-4956-93B4-A617D05932CE}" dt="2026-05-10T21:26:12.039" v="25930" actId="6549"/>
        <pc:sldMkLst>
          <pc:docMk/>
          <pc:sldMk cId="1516063667" sldId="2147483560"/>
        </pc:sldMkLst>
        <pc:spChg chg="mod">
          <ac:chgData name="London Wagner" userId="affb9d5d-5605-4fae-8ca6-4cd73776dec0" providerId="ADAL" clId="{F8B709FA-5849-4956-93B4-A617D05932CE}" dt="2026-05-10T21:26:12.039" v="25930" actId="6549"/>
          <ac:spMkLst>
            <pc:docMk/>
            <pc:sldMk cId="1516063667" sldId="2147483560"/>
            <ac:spMk id="2" creationId="{E7B0EED0-9A38-4FE6-DFE3-47C9BAD28C3B}"/>
          </ac:spMkLst>
        </pc:spChg>
        <pc:graphicFrameChg chg="mod modGraphic">
          <ac:chgData name="London Wagner" userId="affb9d5d-5605-4fae-8ca6-4cd73776dec0" providerId="ADAL" clId="{F8B709FA-5849-4956-93B4-A617D05932CE}" dt="2026-05-10T20:42:14.126" v="23509" actId="113"/>
          <ac:graphicFrameMkLst>
            <pc:docMk/>
            <pc:sldMk cId="1516063667" sldId="2147483560"/>
            <ac:graphicFrameMk id="6" creationId="{A2ADB663-D8D1-705D-3DBF-3D8D92D21B3D}"/>
          </ac:graphicFrameMkLst>
        </pc:graphicFrameChg>
      </pc:sldChg>
      <pc:sldChg chg="add">
        <pc:chgData name="London Wagner" userId="affb9d5d-5605-4fae-8ca6-4cd73776dec0" providerId="ADAL" clId="{F8B709FA-5849-4956-93B4-A617D05932CE}" dt="2026-05-13T19:46:36.481" v="31298"/>
        <pc:sldMkLst>
          <pc:docMk/>
          <pc:sldMk cId="1536102085" sldId="2147483561"/>
        </pc:sldMkLst>
      </pc:sldChg>
      <pc:sldMasterChg chg="modSldLayout">
        <pc:chgData name="London Wagner" userId="affb9d5d-5605-4fae-8ca6-4cd73776dec0" providerId="ADAL" clId="{F8B709FA-5849-4956-93B4-A617D05932CE}" dt="2026-05-05T21:44:26.316" v="1583" actId="1076"/>
        <pc:sldMasterMkLst>
          <pc:docMk/>
          <pc:sldMasterMk cId="339822463" sldId="2147483659"/>
        </pc:sldMasterMkLst>
        <pc:sldLayoutChg chg="addSp delSp modSp mod">
          <pc:chgData name="London Wagner" userId="affb9d5d-5605-4fae-8ca6-4cd73776dec0" providerId="ADAL" clId="{F8B709FA-5849-4956-93B4-A617D05932CE}" dt="2026-05-05T21:44:26.316" v="1583" actId="1076"/>
          <pc:sldLayoutMkLst>
            <pc:docMk/>
            <pc:sldMasterMk cId="339822463" sldId="2147483659"/>
            <pc:sldLayoutMk cId="3932898202" sldId="2147483665"/>
          </pc:sldLayoutMkLst>
          <pc:picChg chg="add mod">
            <ac:chgData name="London Wagner" userId="affb9d5d-5605-4fae-8ca6-4cd73776dec0" providerId="ADAL" clId="{F8B709FA-5849-4956-93B4-A617D05932CE}" dt="2026-05-05T21:44:26.316" v="1583" actId="1076"/>
            <ac:picMkLst>
              <pc:docMk/>
              <pc:sldMasterMk cId="339822463" sldId="2147483659"/>
              <pc:sldLayoutMk cId="3932898202" sldId="2147483665"/>
              <ac:picMk id="2" creationId="{00F02A1B-0D43-3E58-F4C4-31C5C0A8BD84}"/>
            </ac:picMkLst>
          </pc:picChg>
        </pc:sldLayoutChg>
      </pc:sldMasterChg>
    </pc:docChg>
  </pc:docChgLst>
  <pc:docChgLst>
    <pc:chgData name="Alexander Ganchiff" userId="71ffb2f2-9da8-4c9a-97b7-96f323b07e01" providerId="ADAL" clId="{C0B92DF9-6619-4A2D-9867-046C02254C89}"/>
    <pc:docChg chg="modSld">
      <pc:chgData name="Alexander Ganchiff" userId="71ffb2f2-9da8-4c9a-97b7-96f323b07e01" providerId="ADAL" clId="{C0B92DF9-6619-4A2D-9867-046C02254C89}" dt="2026-05-11T20:56:04.524" v="11" actId="20577"/>
      <pc:docMkLst>
        <pc:docMk/>
      </pc:docMkLst>
      <pc:sldChg chg="modSp mod">
        <pc:chgData name="Alexander Ganchiff" userId="71ffb2f2-9da8-4c9a-97b7-96f323b07e01" providerId="ADAL" clId="{C0B92DF9-6619-4A2D-9867-046C02254C89}" dt="2026-05-11T19:13:10.003" v="2" actId="20577"/>
        <pc:sldMkLst>
          <pc:docMk/>
          <pc:sldMk cId="920197043" sldId="366"/>
        </pc:sldMkLst>
        <pc:graphicFrameChg chg="modGraphic">
          <ac:chgData name="Alexander Ganchiff" userId="71ffb2f2-9da8-4c9a-97b7-96f323b07e01" providerId="ADAL" clId="{C0B92DF9-6619-4A2D-9867-046C02254C89}" dt="2026-05-11T19:13:10.003" v="2" actId="20577"/>
          <ac:graphicFrameMkLst>
            <pc:docMk/>
            <pc:sldMk cId="920197043" sldId="366"/>
            <ac:graphicFrameMk id="9" creationId="{73BC935E-8970-33C5-9855-1349DF1CC176}"/>
          </ac:graphicFrameMkLst>
        </pc:graphicFrameChg>
      </pc:sldChg>
      <pc:sldChg chg="modSp mod">
        <pc:chgData name="Alexander Ganchiff" userId="71ffb2f2-9da8-4c9a-97b7-96f323b07e01" providerId="ADAL" clId="{C0B92DF9-6619-4A2D-9867-046C02254C89}" dt="2026-05-11T19:19:19.052" v="9" actId="20577"/>
        <pc:sldMkLst>
          <pc:docMk/>
          <pc:sldMk cId="1448154469" sldId="367"/>
        </pc:sldMkLst>
        <pc:graphicFrameChg chg="modGraphic">
          <ac:chgData name="Alexander Ganchiff" userId="71ffb2f2-9da8-4c9a-97b7-96f323b07e01" providerId="ADAL" clId="{C0B92DF9-6619-4A2D-9867-046C02254C89}" dt="2026-05-11T19:19:19.052" v="9" actId="20577"/>
          <ac:graphicFrameMkLst>
            <pc:docMk/>
            <pc:sldMk cId="1448154469" sldId="367"/>
            <ac:graphicFrameMk id="9" creationId="{C1BF3566-916D-B0D2-EC75-1CD14CA4B670}"/>
          </ac:graphicFrameMkLst>
        </pc:graphicFrameChg>
      </pc:sldChg>
      <pc:sldChg chg="modNotesTx">
        <pc:chgData name="Alexander Ganchiff" userId="71ffb2f2-9da8-4c9a-97b7-96f323b07e01" providerId="ADAL" clId="{C0B92DF9-6619-4A2D-9867-046C02254C89}" dt="2026-05-11T20:56:04.524" v="11" actId="20577"/>
        <pc:sldMkLst>
          <pc:docMk/>
          <pc:sldMk cId="182181570" sldId="2147483556"/>
        </pc:sldMkLst>
      </pc:sldChg>
      <pc:sldChg chg="modSp mod">
        <pc:chgData name="Alexander Ganchiff" userId="71ffb2f2-9da8-4c9a-97b7-96f323b07e01" providerId="ADAL" clId="{C0B92DF9-6619-4A2D-9867-046C02254C89}" dt="2026-05-11T19:11:54.932" v="0" actId="20577"/>
        <pc:sldMkLst>
          <pc:docMk/>
          <pc:sldMk cId="2941147129" sldId="2147483558"/>
        </pc:sldMkLst>
        <pc:graphicFrameChg chg="modGraphic">
          <ac:chgData name="Alexander Ganchiff" userId="71ffb2f2-9da8-4c9a-97b7-96f323b07e01" providerId="ADAL" clId="{C0B92DF9-6619-4A2D-9867-046C02254C89}" dt="2026-05-11T19:11:54.932" v="0" actId="20577"/>
          <ac:graphicFrameMkLst>
            <pc:docMk/>
            <pc:sldMk cId="2941147129" sldId="2147483558"/>
            <ac:graphicFrameMk id="9" creationId="{3D426593-5CE9-1746-336A-F98DC31D4AE8}"/>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_7FFFFFA0_4D259FB4.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_7FFFFFA0_4D259FB4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_7FFFFFA1_3D15C40C.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_7FFFFFA1_3D15C40C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_7FFFFF9E_E6D94B5D.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_7FFFFF9E_E6D94B5D3.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_7FFFFF9E_E6D94B5D4.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_7FFFFF9E_E6D94B5D5.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_7FFFFF9E_E6D94B5D6.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clustered"/>
        <c:varyColors val="0"/>
        <c:ser>
          <c:idx val="0"/>
          <c:order val="0"/>
          <c:tx>
            <c:strRef>
              <c:f>Sheet1!$B$1</c:f>
              <c:strCache>
                <c:ptCount val="1"/>
                <c:pt idx="0">
                  <c:v>Series 1</c:v>
                </c:pt>
              </c:strCache>
            </c:strRef>
          </c:tx>
          <c:spPr>
            <a:solidFill>
              <a:schemeClr val="tx2"/>
            </a:solidFill>
            <a:ln>
              <a:noFill/>
            </a:ln>
            <a:effectLst/>
          </c:spPr>
          <c:invertIfNegative val="0"/>
          <c:dPt>
            <c:idx val="4"/>
            <c:invertIfNegative val="0"/>
            <c:bubble3D val="0"/>
            <c:spPr>
              <a:solidFill>
                <a:schemeClr val="tx2"/>
              </a:solidFill>
              <a:ln>
                <a:noFill/>
              </a:ln>
              <a:effectLst/>
            </c:spPr>
            <c:extLst>
              <c:ext xmlns:c16="http://schemas.microsoft.com/office/drawing/2014/chart" uri="{C3380CC4-5D6E-409C-BE32-E72D297353CC}">
                <c16:uniqueId val="{00000001-897F-4A30-9084-75377EB25F65}"/>
              </c:ext>
            </c:extLst>
          </c:dPt>
          <c:dLbls>
            <c:dLbl>
              <c:idx val="0"/>
              <c:tx>
                <c:rich>
                  <a:bodyPr/>
                  <a:lstStyle/>
                  <a:p>
                    <a:r>
                      <a:rPr lang="en-US"/>
                      <a:t>+</a:t>
                    </a:r>
                    <a:fld id="{A39AAE98-E5F3-FE44-9E1F-DB82B7B99080}"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97F-4A30-9084-75377EB25F65}"/>
                </c:ext>
              </c:extLst>
            </c:dLbl>
            <c:dLbl>
              <c:idx val="1"/>
              <c:tx>
                <c:rich>
                  <a:bodyPr/>
                  <a:lstStyle/>
                  <a:p>
                    <a:r>
                      <a:rPr lang="en-US"/>
                      <a:t>+</a:t>
                    </a:r>
                    <a:fld id="{85386405-FF37-424C-97D0-53881A28557D}"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97F-4A30-9084-75377EB25F65}"/>
                </c:ext>
              </c:extLst>
            </c:dLbl>
            <c:dLbl>
              <c:idx val="2"/>
              <c:tx>
                <c:rich>
                  <a:bodyPr/>
                  <a:lstStyle/>
                  <a:p>
                    <a:r>
                      <a:rPr lang="en-US"/>
                      <a:t>+</a:t>
                    </a:r>
                    <a:fld id="{30E7A021-19EB-8A4C-AEF8-D297CE7639AC}"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97F-4A30-9084-75377EB25F65}"/>
                </c:ext>
              </c:extLst>
            </c:dLbl>
            <c:dLbl>
              <c:idx val="3"/>
              <c:tx>
                <c:rich>
                  <a:bodyPr/>
                  <a:lstStyle/>
                  <a:p>
                    <a:r>
                      <a:rPr lang="en-US"/>
                      <a:t>+</a:t>
                    </a:r>
                    <a:fld id="{00F0E174-0B5F-1640-9502-883146FB40E3}"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897F-4A30-9084-75377EB25F65}"/>
                </c:ext>
              </c:extLst>
            </c:dLbl>
            <c:dLbl>
              <c:idx val="4"/>
              <c:tx>
                <c:rich>
                  <a:bodyPr/>
                  <a:lstStyle/>
                  <a:p>
                    <a:r>
                      <a:rPr lang="en-US"/>
                      <a:t>+5</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97F-4A30-9084-75377EB25F65}"/>
                </c:ext>
              </c:extLst>
            </c:dLbl>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Category 1</c:v>
                </c:pt>
                <c:pt idx="1">
                  <c:v>Category 2</c:v>
                </c:pt>
                <c:pt idx="2">
                  <c:v>Category 3</c:v>
                </c:pt>
                <c:pt idx="3">
                  <c:v>Category 4</c:v>
                </c:pt>
                <c:pt idx="4">
                  <c:v>Category 5</c:v>
                </c:pt>
              </c:strCache>
            </c:strRef>
          </c:cat>
          <c:val>
            <c:numRef>
              <c:f>Sheet1!$B$2:$B$6</c:f>
              <c:numCache>
                <c:formatCode>General</c:formatCode>
                <c:ptCount val="5"/>
                <c:pt idx="0">
                  <c:v>16</c:v>
                </c:pt>
                <c:pt idx="1">
                  <c:v>0</c:v>
                </c:pt>
                <c:pt idx="2">
                  <c:v>10</c:v>
                </c:pt>
                <c:pt idx="3">
                  <c:v>1</c:v>
                </c:pt>
                <c:pt idx="4">
                  <c:v>5</c:v>
                </c:pt>
              </c:numCache>
            </c:numRef>
          </c:val>
          <c:extLst>
            <c:ext xmlns:c16="http://schemas.microsoft.com/office/drawing/2014/chart" uri="{C3380CC4-5D6E-409C-BE32-E72D297353CC}">
              <c16:uniqueId val="{00000006-897F-4A30-9084-75377EB25F65}"/>
            </c:ext>
          </c:extLst>
        </c:ser>
        <c:dLbls>
          <c:dLblPos val="outEnd"/>
          <c:showLegendKey val="0"/>
          <c:showVal val="1"/>
          <c:showCatName val="0"/>
          <c:showSerName val="0"/>
          <c:showPercent val="0"/>
          <c:showBubbleSize val="0"/>
        </c:dLbls>
        <c:gapWidth val="101"/>
        <c:axId val="1799845216"/>
        <c:axId val="1240100496"/>
      </c:barChart>
      <c:catAx>
        <c:axId val="1799845216"/>
        <c:scaling>
          <c:orientation val="maxMin"/>
        </c:scaling>
        <c:delete val="1"/>
        <c:axPos val="b"/>
        <c:numFmt formatCode="General" sourceLinked="1"/>
        <c:majorTickMark val="none"/>
        <c:minorTickMark val="none"/>
        <c:tickLblPos val="nextTo"/>
        <c:crossAx val="1240100496"/>
        <c:crosses val="autoZero"/>
        <c:auto val="1"/>
        <c:lblAlgn val="ctr"/>
        <c:lblOffset val="100"/>
        <c:noMultiLvlLbl val="0"/>
      </c:catAx>
      <c:valAx>
        <c:axId val="1240100496"/>
        <c:scaling>
          <c:orientation val="minMax"/>
          <c:max val="25"/>
          <c:min val="-25"/>
        </c:scaling>
        <c:delete val="1"/>
        <c:axPos val="r"/>
        <c:numFmt formatCode="General" sourceLinked="1"/>
        <c:majorTickMark val="out"/>
        <c:minorTickMark val="none"/>
        <c:tickLblPos val="nextTo"/>
        <c:crossAx val="1799845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clustered"/>
        <c:varyColors val="0"/>
        <c:ser>
          <c:idx val="0"/>
          <c:order val="0"/>
          <c:tx>
            <c:strRef>
              <c:f>Sheet1!$B$1</c:f>
              <c:strCache>
                <c:ptCount val="1"/>
                <c:pt idx="0">
                  <c:v>Series 1</c:v>
                </c:pt>
              </c:strCache>
            </c:strRef>
          </c:tx>
          <c:spPr>
            <a:solidFill>
              <a:schemeClr val="tx2"/>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DC2E-4AE3-88C8-1BA8D0880977}"/>
              </c:ext>
            </c:extLst>
          </c:dPt>
          <c:dPt>
            <c:idx val="1"/>
            <c:invertIfNegative val="0"/>
            <c:bubble3D val="0"/>
            <c:spPr>
              <a:solidFill>
                <a:schemeClr val="tx2"/>
              </a:solidFill>
              <a:ln>
                <a:noFill/>
              </a:ln>
              <a:effectLst/>
            </c:spPr>
            <c:extLst>
              <c:ext xmlns:c16="http://schemas.microsoft.com/office/drawing/2014/chart" uri="{C3380CC4-5D6E-409C-BE32-E72D297353CC}">
                <c16:uniqueId val="{00000003-DC2E-4AE3-88C8-1BA8D0880977}"/>
              </c:ext>
            </c:extLst>
          </c:dPt>
          <c:dPt>
            <c:idx val="2"/>
            <c:invertIfNegative val="0"/>
            <c:bubble3D val="0"/>
            <c:spPr>
              <a:solidFill>
                <a:schemeClr val="tx2"/>
              </a:solidFill>
              <a:ln>
                <a:noFill/>
              </a:ln>
              <a:effectLst/>
            </c:spPr>
            <c:extLst>
              <c:ext xmlns:c16="http://schemas.microsoft.com/office/drawing/2014/chart" uri="{C3380CC4-5D6E-409C-BE32-E72D297353CC}">
                <c16:uniqueId val="{00000005-DC2E-4AE3-88C8-1BA8D0880977}"/>
              </c:ext>
            </c:extLst>
          </c:dPt>
          <c:dPt>
            <c:idx val="3"/>
            <c:invertIfNegative val="0"/>
            <c:bubble3D val="0"/>
            <c:spPr>
              <a:solidFill>
                <a:schemeClr val="tx2"/>
              </a:solidFill>
              <a:ln>
                <a:noFill/>
              </a:ln>
              <a:effectLst/>
            </c:spPr>
            <c:extLst>
              <c:ext xmlns:c16="http://schemas.microsoft.com/office/drawing/2014/chart" uri="{C3380CC4-5D6E-409C-BE32-E72D297353CC}">
                <c16:uniqueId val="{00000007-DC2E-4AE3-88C8-1BA8D0880977}"/>
              </c:ext>
            </c:extLst>
          </c:dPt>
          <c:dPt>
            <c:idx val="4"/>
            <c:invertIfNegative val="0"/>
            <c:bubble3D val="0"/>
            <c:spPr>
              <a:solidFill>
                <a:schemeClr val="tx2"/>
              </a:solidFill>
              <a:ln>
                <a:noFill/>
              </a:ln>
              <a:effectLst/>
            </c:spPr>
            <c:extLst>
              <c:ext xmlns:c16="http://schemas.microsoft.com/office/drawing/2014/chart" uri="{C3380CC4-5D6E-409C-BE32-E72D297353CC}">
                <c16:uniqueId val="{00000009-DC2E-4AE3-88C8-1BA8D0880977}"/>
              </c:ext>
            </c:extLst>
          </c:dPt>
          <c:dLbls>
            <c:dLbl>
              <c:idx val="0"/>
              <c:tx>
                <c:rich>
                  <a:bodyPr/>
                  <a:lstStyle/>
                  <a:p>
                    <a:r>
                      <a:rPr lang="en-US"/>
                      <a:t>+</a:t>
                    </a:r>
                    <a:fld id="{A39AAE98-E5F3-FE44-9E1F-DB82B7B99080}"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C2E-4AE3-88C8-1BA8D0880977}"/>
                </c:ext>
              </c:extLst>
            </c:dLbl>
            <c:dLbl>
              <c:idx val="1"/>
              <c:tx>
                <c:rich>
                  <a:bodyPr/>
                  <a:lstStyle/>
                  <a:p>
                    <a:r>
                      <a:rPr lang="en-US"/>
                      <a:t>+</a:t>
                    </a:r>
                    <a:fld id="{85386405-FF37-424C-97D0-53881A28557D}"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C2E-4AE3-88C8-1BA8D0880977}"/>
                </c:ext>
              </c:extLst>
            </c:dLbl>
            <c:dLbl>
              <c:idx val="2"/>
              <c:tx>
                <c:rich>
                  <a:bodyPr/>
                  <a:lstStyle/>
                  <a:p>
                    <a:r>
                      <a:rPr lang="en-US"/>
                      <a:t>+</a:t>
                    </a:r>
                    <a:fld id="{30E7A021-19EB-8A4C-AEF8-D297CE7639AC}"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C2E-4AE3-88C8-1BA8D0880977}"/>
                </c:ext>
              </c:extLst>
            </c:dLbl>
            <c:dLbl>
              <c:idx val="3"/>
              <c:tx>
                <c:rich>
                  <a:bodyPr/>
                  <a:lstStyle/>
                  <a:p>
                    <a:r>
                      <a:rPr lang="en-US"/>
                      <a:t>+</a:t>
                    </a:r>
                    <a:fld id="{00F0E174-0B5F-1640-9502-883146FB40E3}"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DC2E-4AE3-88C8-1BA8D0880977}"/>
                </c:ext>
              </c:extLst>
            </c:dLbl>
            <c:dLbl>
              <c:idx val="4"/>
              <c:tx>
                <c:rich>
                  <a:bodyPr/>
                  <a:lstStyle/>
                  <a:p>
                    <a:r>
                      <a:rPr lang="en-US"/>
                      <a:t>+6</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DC2E-4AE3-88C8-1BA8D0880977}"/>
                </c:ext>
              </c:extLst>
            </c:dLbl>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Category 1</c:v>
                </c:pt>
                <c:pt idx="1">
                  <c:v>Category 2</c:v>
                </c:pt>
                <c:pt idx="2">
                  <c:v>Category 3</c:v>
                </c:pt>
                <c:pt idx="3">
                  <c:v>Category 4</c:v>
                </c:pt>
                <c:pt idx="4">
                  <c:v>Category 5</c:v>
                </c:pt>
              </c:strCache>
            </c:strRef>
          </c:cat>
          <c:val>
            <c:numRef>
              <c:f>Sheet1!$B$2:$B$6</c:f>
              <c:numCache>
                <c:formatCode>General</c:formatCode>
                <c:ptCount val="5"/>
                <c:pt idx="0">
                  <c:v>14</c:v>
                </c:pt>
                <c:pt idx="1">
                  <c:v>1</c:v>
                </c:pt>
                <c:pt idx="2">
                  <c:v>6</c:v>
                </c:pt>
                <c:pt idx="3">
                  <c:v>5</c:v>
                </c:pt>
                <c:pt idx="4">
                  <c:v>6</c:v>
                </c:pt>
              </c:numCache>
            </c:numRef>
          </c:val>
          <c:extLst>
            <c:ext xmlns:c16="http://schemas.microsoft.com/office/drawing/2014/chart" uri="{C3380CC4-5D6E-409C-BE32-E72D297353CC}">
              <c16:uniqueId val="{0000000A-DC2E-4AE3-88C8-1BA8D0880977}"/>
            </c:ext>
          </c:extLst>
        </c:ser>
        <c:dLbls>
          <c:dLblPos val="outEnd"/>
          <c:showLegendKey val="0"/>
          <c:showVal val="1"/>
          <c:showCatName val="0"/>
          <c:showSerName val="0"/>
          <c:showPercent val="0"/>
          <c:showBubbleSize val="0"/>
        </c:dLbls>
        <c:gapWidth val="101"/>
        <c:axId val="1799845216"/>
        <c:axId val="1240100496"/>
      </c:barChart>
      <c:catAx>
        <c:axId val="1799845216"/>
        <c:scaling>
          <c:orientation val="maxMin"/>
        </c:scaling>
        <c:delete val="1"/>
        <c:axPos val="b"/>
        <c:numFmt formatCode="General" sourceLinked="1"/>
        <c:majorTickMark val="none"/>
        <c:minorTickMark val="none"/>
        <c:tickLblPos val="nextTo"/>
        <c:crossAx val="1240100496"/>
        <c:crosses val="autoZero"/>
        <c:auto val="1"/>
        <c:lblAlgn val="ctr"/>
        <c:lblOffset val="100"/>
        <c:noMultiLvlLbl val="0"/>
      </c:catAx>
      <c:valAx>
        <c:axId val="1240100496"/>
        <c:scaling>
          <c:orientation val="minMax"/>
          <c:max val="25"/>
          <c:min val="-25"/>
        </c:scaling>
        <c:delete val="1"/>
        <c:axPos val="r"/>
        <c:numFmt formatCode="General" sourceLinked="1"/>
        <c:majorTickMark val="out"/>
        <c:minorTickMark val="none"/>
        <c:tickLblPos val="nextTo"/>
        <c:crossAx val="1799845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clustered"/>
        <c:varyColors val="0"/>
        <c:ser>
          <c:idx val="0"/>
          <c:order val="0"/>
          <c:tx>
            <c:strRef>
              <c:f>Sheet1!$B$1</c:f>
              <c:strCache>
                <c:ptCount val="1"/>
                <c:pt idx="0">
                  <c:v>Series 1</c:v>
                </c:pt>
              </c:strCache>
            </c:strRef>
          </c:tx>
          <c:spPr>
            <a:solidFill>
              <a:schemeClr val="tx2"/>
            </a:solidFill>
            <a:ln>
              <a:noFill/>
            </a:ln>
            <a:effectLst/>
          </c:spPr>
          <c:invertIfNegative val="0"/>
          <c:dPt>
            <c:idx val="0"/>
            <c:invertIfNegative val="0"/>
            <c:bubble3D val="0"/>
            <c:spPr>
              <a:solidFill>
                <a:schemeClr val="bg2">
                  <a:lumMod val="50000"/>
                </a:schemeClr>
              </a:solidFill>
              <a:ln>
                <a:noFill/>
              </a:ln>
              <a:effectLst/>
            </c:spPr>
            <c:extLst>
              <c:ext xmlns:c16="http://schemas.microsoft.com/office/drawing/2014/chart" uri="{C3380CC4-5D6E-409C-BE32-E72D297353CC}">
                <c16:uniqueId val="{00000002-897F-4A30-9084-75377EB25F65}"/>
              </c:ext>
            </c:extLst>
          </c:dPt>
          <c:dPt>
            <c:idx val="4"/>
            <c:invertIfNegative val="0"/>
            <c:bubble3D val="0"/>
            <c:spPr>
              <a:solidFill>
                <a:schemeClr val="tx2"/>
              </a:solidFill>
              <a:ln>
                <a:noFill/>
              </a:ln>
              <a:effectLst/>
            </c:spPr>
            <c:extLst>
              <c:ext xmlns:c16="http://schemas.microsoft.com/office/drawing/2014/chart" uri="{C3380CC4-5D6E-409C-BE32-E72D297353CC}">
                <c16:uniqueId val="{00000001-897F-4A30-9084-75377EB25F65}"/>
              </c:ext>
            </c:extLst>
          </c:dPt>
          <c:dLbls>
            <c:dLbl>
              <c:idx val="0"/>
              <c:tx>
                <c:rich>
                  <a:bodyPr/>
                  <a:lstStyle/>
                  <a:p>
                    <a:r>
                      <a:rPr lang="en-US"/>
                      <a:t>+3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897F-4A30-9084-75377EB25F65}"/>
                </c:ext>
              </c:extLst>
            </c:dLbl>
            <c:dLbl>
              <c:idx val="1"/>
              <c:tx>
                <c:rich>
                  <a:bodyPr/>
                  <a:lstStyle/>
                  <a:p>
                    <a:r>
                      <a:rPr lang="en-US"/>
                      <a:t>+</a:t>
                    </a:r>
                    <a:fld id="{85386405-FF37-424C-97D0-53881A28557D}"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97F-4A30-9084-75377EB25F65}"/>
                </c:ext>
              </c:extLst>
            </c:dLbl>
            <c:dLbl>
              <c:idx val="2"/>
              <c:tx>
                <c:rich>
                  <a:bodyPr/>
                  <a:lstStyle/>
                  <a:p>
                    <a:r>
                      <a:rPr lang="en-US"/>
                      <a:t>+</a:t>
                    </a:r>
                    <a:fld id="{30E7A021-19EB-8A4C-AEF8-D297CE7639AC}"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97F-4A30-9084-75377EB25F65}"/>
                </c:ext>
              </c:extLst>
            </c:dLbl>
            <c:dLbl>
              <c:idx val="3"/>
              <c:tx>
                <c:rich>
                  <a:bodyPr/>
                  <a:lstStyle/>
                  <a:p>
                    <a:r>
                      <a:rPr lang="en-US"/>
                      <a:t>+</a:t>
                    </a:r>
                    <a:fld id="{00F0E174-0B5F-1640-9502-883146FB40E3}"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897F-4A30-9084-75377EB25F65}"/>
                </c:ext>
              </c:extLst>
            </c:dLbl>
            <c:dLbl>
              <c:idx val="4"/>
              <c:tx>
                <c:rich>
                  <a:bodyPr/>
                  <a:lstStyle/>
                  <a:p>
                    <a:r>
                      <a:rPr lang="en-US"/>
                      <a:t>+11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97F-4A30-9084-75377EB25F65}"/>
                </c:ext>
              </c:extLst>
            </c:dLbl>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Category 1</c:v>
                </c:pt>
                <c:pt idx="1">
                  <c:v>Category 2</c:v>
                </c:pt>
                <c:pt idx="2">
                  <c:v>Category 3</c:v>
                </c:pt>
                <c:pt idx="3">
                  <c:v>Category 4</c:v>
                </c:pt>
                <c:pt idx="4">
                  <c:v>Category 5</c:v>
                </c:pt>
              </c:strCache>
            </c:strRef>
          </c:cat>
          <c:val>
            <c:numRef>
              <c:f>Sheet1!$B$2:$B$6</c:f>
              <c:numCache>
                <c:formatCode>General</c:formatCode>
                <c:ptCount val="5"/>
                <c:pt idx="0">
                  <c:v>-3</c:v>
                </c:pt>
                <c:pt idx="1">
                  <c:v>8</c:v>
                </c:pt>
                <c:pt idx="2">
                  <c:v>10</c:v>
                </c:pt>
                <c:pt idx="3">
                  <c:v>14</c:v>
                </c:pt>
                <c:pt idx="4">
                  <c:v>11</c:v>
                </c:pt>
              </c:numCache>
            </c:numRef>
          </c:val>
          <c:extLst>
            <c:ext xmlns:c16="http://schemas.microsoft.com/office/drawing/2014/chart" uri="{C3380CC4-5D6E-409C-BE32-E72D297353CC}">
              <c16:uniqueId val="{00000006-897F-4A30-9084-75377EB25F65}"/>
            </c:ext>
          </c:extLst>
        </c:ser>
        <c:dLbls>
          <c:dLblPos val="outEnd"/>
          <c:showLegendKey val="0"/>
          <c:showVal val="1"/>
          <c:showCatName val="0"/>
          <c:showSerName val="0"/>
          <c:showPercent val="0"/>
          <c:showBubbleSize val="0"/>
        </c:dLbls>
        <c:gapWidth val="101"/>
        <c:axId val="1799845216"/>
        <c:axId val="1240100496"/>
      </c:barChart>
      <c:catAx>
        <c:axId val="1799845216"/>
        <c:scaling>
          <c:orientation val="maxMin"/>
        </c:scaling>
        <c:delete val="1"/>
        <c:axPos val="b"/>
        <c:numFmt formatCode="General" sourceLinked="1"/>
        <c:majorTickMark val="none"/>
        <c:minorTickMark val="none"/>
        <c:tickLblPos val="nextTo"/>
        <c:crossAx val="1240100496"/>
        <c:crosses val="autoZero"/>
        <c:auto val="1"/>
        <c:lblAlgn val="ctr"/>
        <c:lblOffset val="100"/>
        <c:noMultiLvlLbl val="0"/>
      </c:catAx>
      <c:valAx>
        <c:axId val="1240100496"/>
        <c:scaling>
          <c:orientation val="minMax"/>
          <c:max val="25"/>
          <c:min val="-25"/>
        </c:scaling>
        <c:delete val="1"/>
        <c:axPos val="r"/>
        <c:numFmt formatCode="General" sourceLinked="1"/>
        <c:majorTickMark val="out"/>
        <c:minorTickMark val="none"/>
        <c:tickLblPos val="nextTo"/>
        <c:crossAx val="1799845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col"/>
        <c:grouping val="clustered"/>
        <c:varyColors val="0"/>
        <c:ser>
          <c:idx val="0"/>
          <c:order val="0"/>
          <c:tx>
            <c:strRef>
              <c:f>Sheet1!$B$1</c:f>
              <c:strCache>
                <c:ptCount val="1"/>
                <c:pt idx="0">
                  <c:v>Series 1</c:v>
                </c:pt>
              </c:strCache>
            </c:strRef>
          </c:tx>
          <c:spPr>
            <a:solidFill>
              <a:schemeClr val="tx2"/>
            </a:solidFill>
            <a:ln>
              <a:noFill/>
            </a:ln>
            <a:effectLst/>
          </c:spPr>
          <c:invertIfNegative val="0"/>
          <c:dPt>
            <c:idx val="0"/>
            <c:invertIfNegative val="0"/>
            <c:bubble3D val="0"/>
            <c:spPr>
              <a:solidFill>
                <a:schemeClr val="bg2">
                  <a:lumMod val="50000"/>
                </a:schemeClr>
              </a:solidFill>
              <a:ln>
                <a:noFill/>
              </a:ln>
              <a:effectLst/>
            </c:spPr>
            <c:extLst>
              <c:ext xmlns:c16="http://schemas.microsoft.com/office/drawing/2014/chart" uri="{C3380CC4-5D6E-409C-BE32-E72D297353CC}">
                <c16:uniqueId val="{00000001-DC2E-4AE3-88C8-1BA8D0880977}"/>
              </c:ext>
            </c:extLst>
          </c:dPt>
          <c:dPt>
            <c:idx val="1"/>
            <c:invertIfNegative val="0"/>
            <c:bubble3D val="0"/>
            <c:spPr>
              <a:solidFill>
                <a:schemeClr val="tx2"/>
              </a:solidFill>
              <a:ln>
                <a:noFill/>
              </a:ln>
              <a:effectLst/>
            </c:spPr>
            <c:extLst>
              <c:ext xmlns:c16="http://schemas.microsoft.com/office/drawing/2014/chart" uri="{C3380CC4-5D6E-409C-BE32-E72D297353CC}">
                <c16:uniqueId val="{00000003-DC2E-4AE3-88C8-1BA8D0880977}"/>
              </c:ext>
            </c:extLst>
          </c:dPt>
          <c:dPt>
            <c:idx val="2"/>
            <c:invertIfNegative val="0"/>
            <c:bubble3D val="0"/>
            <c:spPr>
              <a:solidFill>
                <a:schemeClr val="tx2"/>
              </a:solidFill>
              <a:ln>
                <a:noFill/>
              </a:ln>
              <a:effectLst/>
            </c:spPr>
            <c:extLst>
              <c:ext xmlns:c16="http://schemas.microsoft.com/office/drawing/2014/chart" uri="{C3380CC4-5D6E-409C-BE32-E72D297353CC}">
                <c16:uniqueId val="{00000005-DC2E-4AE3-88C8-1BA8D0880977}"/>
              </c:ext>
            </c:extLst>
          </c:dPt>
          <c:dPt>
            <c:idx val="3"/>
            <c:invertIfNegative val="0"/>
            <c:bubble3D val="0"/>
            <c:spPr>
              <a:solidFill>
                <a:schemeClr val="tx2"/>
              </a:solidFill>
              <a:ln>
                <a:noFill/>
              </a:ln>
              <a:effectLst/>
            </c:spPr>
            <c:extLst>
              <c:ext xmlns:c16="http://schemas.microsoft.com/office/drawing/2014/chart" uri="{C3380CC4-5D6E-409C-BE32-E72D297353CC}">
                <c16:uniqueId val="{00000007-DC2E-4AE3-88C8-1BA8D0880977}"/>
              </c:ext>
            </c:extLst>
          </c:dPt>
          <c:dPt>
            <c:idx val="4"/>
            <c:invertIfNegative val="0"/>
            <c:bubble3D val="0"/>
            <c:spPr>
              <a:solidFill>
                <a:schemeClr val="tx2"/>
              </a:solidFill>
              <a:ln>
                <a:noFill/>
              </a:ln>
              <a:effectLst/>
            </c:spPr>
            <c:extLst>
              <c:ext xmlns:c16="http://schemas.microsoft.com/office/drawing/2014/chart" uri="{C3380CC4-5D6E-409C-BE32-E72D297353CC}">
                <c16:uniqueId val="{00000009-DC2E-4AE3-88C8-1BA8D0880977}"/>
              </c:ext>
            </c:extLst>
          </c:dPt>
          <c:dLbls>
            <c:dLbl>
              <c:idx val="0"/>
              <c:tx>
                <c:rich>
                  <a:bodyPr/>
                  <a:lstStyle/>
                  <a:p>
                    <a:r>
                      <a:rPr lang="en-US"/>
                      <a:t>+1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DC2E-4AE3-88C8-1BA8D0880977}"/>
                </c:ext>
              </c:extLst>
            </c:dLbl>
            <c:dLbl>
              <c:idx val="1"/>
              <c:tx>
                <c:rich>
                  <a:bodyPr/>
                  <a:lstStyle/>
                  <a:p>
                    <a:r>
                      <a:rPr lang="en-US"/>
                      <a:t>+</a:t>
                    </a:r>
                    <a:fld id="{85386405-FF37-424C-97D0-53881A28557D}"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C2E-4AE3-88C8-1BA8D0880977}"/>
                </c:ext>
              </c:extLst>
            </c:dLbl>
            <c:dLbl>
              <c:idx val="2"/>
              <c:tx>
                <c:rich>
                  <a:bodyPr/>
                  <a:lstStyle/>
                  <a:p>
                    <a:r>
                      <a:rPr lang="en-US"/>
                      <a:t>+</a:t>
                    </a:r>
                    <a:fld id="{30E7A021-19EB-8A4C-AEF8-D297CE7639AC}"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C2E-4AE3-88C8-1BA8D0880977}"/>
                </c:ext>
              </c:extLst>
            </c:dLbl>
            <c:dLbl>
              <c:idx val="3"/>
              <c:tx>
                <c:rich>
                  <a:bodyPr/>
                  <a:lstStyle/>
                  <a:p>
                    <a:r>
                      <a:rPr lang="en-US"/>
                      <a:t>+</a:t>
                    </a:r>
                    <a:fld id="{00F0E174-0B5F-1640-9502-883146FB40E3}"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DC2E-4AE3-88C8-1BA8D0880977}"/>
                </c:ext>
              </c:extLst>
            </c:dLbl>
            <c:dLbl>
              <c:idx val="4"/>
              <c:tx>
                <c:rich>
                  <a:bodyPr/>
                  <a:lstStyle/>
                  <a:p>
                    <a:r>
                      <a:rPr lang="en-US"/>
                      <a:t>+11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DC2E-4AE3-88C8-1BA8D0880977}"/>
                </c:ext>
              </c:extLst>
            </c:dLbl>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Category 1</c:v>
                </c:pt>
                <c:pt idx="1">
                  <c:v>Category 2</c:v>
                </c:pt>
                <c:pt idx="2">
                  <c:v>Category 3</c:v>
                </c:pt>
                <c:pt idx="3">
                  <c:v>Category 4</c:v>
                </c:pt>
                <c:pt idx="4">
                  <c:v>Category 5</c:v>
                </c:pt>
              </c:strCache>
            </c:strRef>
          </c:cat>
          <c:val>
            <c:numRef>
              <c:f>Sheet1!$B$2:$B$6</c:f>
              <c:numCache>
                <c:formatCode>General</c:formatCode>
                <c:ptCount val="5"/>
                <c:pt idx="0">
                  <c:v>-1</c:v>
                </c:pt>
                <c:pt idx="1">
                  <c:v>4</c:v>
                </c:pt>
                <c:pt idx="2">
                  <c:v>2</c:v>
                </c:pt>
                <c:pt idx="3">
                  <c:v>9</c:v>
                </c:pt>
                <c:pt idx="4">
                  <c:v>11</c:v>
                </c:pt>
              </c:numCache>
            </c:numRef>
          </c:val>
          <c:extLst>
            <c:ext xmlns:c16="http://schemas.microsoft.com/office/drawing/2014/chart" uri="{C3380CC4-5D6E-409C-BE32-E72D297353CC}">
              <c16:uniqueId val="{0000000A-DC2E-4AE3-88C8-1BA8D0880977}"/>
            </c:ext>
          </c:extLst>
        </c:ser>
        <c:dLbls>
          <c:dLblPos val="outEnd"/>
          <c:showLegendKey val="0"/>
          <c:showVal val="1"/>
          <c:showCatName val="0"/>
          <c:showSerName val="0"/>
          <c:showPercent val="0"/>
          <c:showBubbleSize val="0"/>
        </c:dLbls>
        <c:gapWidth val="101"/>
        <c:axId val="1799845216"/>
        <c:axId val="1240100496"/>
      </c:barChart>
      <c:catAx>
        <c:axId val="1799845216"/>
        <c:scaling>
          <c:orientation val="maxMin"/>
        </c:scaling>
        <c:delete val="1"/>
        <c:axPos val="b"/>
        <c:numFmt formatCode="General" sourceLinked="1"/>
        <c:majorTickMark val="none"/>
        <c:minorTickMark val="none"/>
        <c:tickLblPos val="nextTo"/>
        <c:crossAx val="1240100496"/>
        <c:crosses val="autoZero"/>
        <c:auto val="1"/>
        <c:lblAlgn val="ctr"/>
        <c:lblOffset val="100"/>
        <c:noMultiLvlLbl val="0"/>
      </c:catAx>
      <c:valAx>
        <c:axId val="1240100496"/>
        <c:scaling>
          <c:orientation val="minMax"/>
          <c:max val="25"/>
          <c:min val="-25"/>
        </c:scaling>
        <c:delete val="1"/>
        <c:axPos val="r"/>
        <c:numFmt formatCode="General" sourceLinked="1"/>
        <c:majorTickMark val="out"/>
        <c:minorTickMark val="none"/>
        <c:tickLblPos val="nextTo"/>
        <c:crossAx val="1799845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187500000000001E-2"/>
          <c:y val="0"/>
          <c:w val="0.98281243001763408"/>
          <c:h val="1"/>
        </c:manualLayout>
      </c:layout>
      <c:barChart>
        <c:barDir val="bar"/>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[TREAT PEOPLE: CONVICTION] </c:v>
                </c:pt>
                <c:pt idx="1">
                  <c:v>[DIFFERENT VILLAIN: INQUISITIVE] </c:v>
                </c:pt>
                <c:pt idx="2">
                  <c:v>[TREAT PEOPLE: CONNECTION] </c:v>
                </c:pt>
                <c:pt idx="3">
                  <c:v>[DIFFERENT VILLAIN: ACCUSATORY]  </c:v>
                </c:pt>
                <c:pt idx="4">
                  <c:v>[PIVOT TO GOP ECON FAILURES]  </c:v>
                </c:pt>
              </c:strCache>
            </c:strRef>
          </c:cat>
          <c:val>
            <c:numRef>
              <c:f>Sheet1!$B$2:$B$6</c:f>
              <c:numCache>
                <c:formatCode>0\%</c:formatCode>
                <c:ptCount val="5"/>
                <c:pt idx="0">
                  <c:v>38</c:v>
                </c:pt>
                <c:pt idx="1">
                  <c:v>38</c:v>
                </c:pt>
                <c:pt idx="2">
                  <c:v>29</c:v>
                </c:pt>
                <c:pt idx="3">
                  <c:v>31</c:v>
                </c:pt>
                <c:pt idx="4">
                  <c:v>31</c:v>
                </c:pt>
              </c:numCache>
            </c:numRef>
          </c:val>
          <c:extLst>
            <c:ext xmlns:c16="http://schemas.microsoft.com/office/drawing/2014/chart" uri="{C3380CC4-5D6E-409C-BE32-E72D297353CC}">
              <c16:uniqueId val="{00000000-3DD2-EC4C-8326-C1ABA02A086C}"/>
            </c:ext>
          </c:extLst>
        </c:ser>
        <c:dLbls>
          <c:dLblPos val="outEnd"/>
          <c:showLegendKey val="0"/>
          <c:showVal val="1"/>
          <c:showCatName val="0"/>
          <c:showSerName val="0"/>
          <c:showPercent val="0"/>
          <c:showBubbleSize val="0"/>
        </c:dLbls>
        <c:gapWidth val="101"/>
        <c:axId val="1799845216"/>
        <c:axId val="1240100496"/>
      </c:barChart>
      <c:catAx>
        <c:axId val="1799845216"/>
        <c:scaling>
          <c:orientation val="maxMin"/>
        </c:scaling>
        <c:delete val="1"/>
        <c:axPos val="l"/>
        <c:numFmt formatCode="General" sourceLinked="1"/>
        <c:majorTickMark val="none"/>
        <c:minorTickMark val="none"/>
        <c:tickLblPos val="nextTo"/>
        <c:crossAx val="1240100496"/>
        <c:crosses val="autoZero"/>
        <c:auto val="1"/>
        <c:lblAlgn val="ctr"/>
        <c:lblOffset val="100"/>
        <c:noMultiLvlLbl val="0"/>
      </c:catAx>
      <c:valAx>
        <c:axId val="1240100496"/>
        <c:scaling>
          <c:orientation val="minMax"/>
          <c:max val="100"/>
        </c:scaling>
        <c:delete val="1"/>
        <c:axPos val="t"/>
        <c:numFmt formatCode="0\%" sourceLinked="1"/>
        <c:majorTickMark val="out"/>
        <c:minorTickMark val="none"/>
        <c:tickLblPos val="nextTo"/>
        <c:crossAx val="1799845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187500000000001E-2"/>
          <c:y val="0"/>
          <c:w val="0.98281243001763408"/>
          <c:h val="1"/>
        </c:manualLayout>
      </c:layout>
      <c:barChart>
        <c:barDir val="bar"/>
        <c:grouping val="clustered"/>
        <c:varyColors val="0"/>
        <c:ser>
          <c:idx val="0"/>
          <c:order val="0"/>
          <c:tx>
            <c:strRef>
              <c:f>Sheet1!$B$1</c:f>
              <c:strCache>
                <c:ptCount val="1"/>
                <c:pt idx="0">
                  <c:v>Series 1</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[TREAT PEOPLE: CONVICTION] </c:v>
                </c:pt>
                <c:pt idx="1">
                  <c:v>[DIFFERENT VILLAIN: INQUISITIVE] </c:v>
                </c:pt>
                <c:pt idx="2">
                  <c:v>[TREAT PEOPLE: CONNECTION] </c:v>
                </c:pt>
                <c:pt idx="3">
                  <c:v>[DIFFERENT VILLAIN: ACCUSATORY]  </c:v>
                </c:pt>
                <c:pt idx="4">
                  <c:v>[PIVOT TO GOP ECON FAILURES]  </c:v>
                </c:pt>
              </c:strCache>
            </c:strRef>
          </c:cat>
          <c:val>
            <c:numRef>
              <c:f>Sheet1!$B$2:$B$6</c:f>
              <c:numCache>
                <c:formatCode>0\%</c:formatCode>
                <c:ptCount val="5"/>
                <c:pt idx="0">
                  <c:v>48</c:v>
                </c:pt>
                <c:pt idx="1">
                  <c:v>31</c:v>
                </c:pt>
                <c:pt idx="2">
                  <c:v>35</c:v>
                </c:pt>
                <c:pt idx="3">
                  <c:v>23</c:v>
                </c:pt>
                <c:pt idx="4">
                  <c:v>20</c:v>
                </c:pt>
              </c:numCache>
            </c:numRef>
          </c:val>
          <c:extLst>
            <c:ext xmlns:c16="http://schemas.microsoft.com/office/drawing/2014/chart" uri="{C3380CC4-5D6E-409C-BE32-E72D297353CC}">
              <c16:uniqueId val="{00000000-3DD2-EC4C-8326-C1ABA02A086C}"/>
            </c:ext>
          </c:extLst>
        </c:ser>
        <c:dLbls>
          <c:dLblPos val="outEnd"/>
          <c:showLegendKey val="0"/>
          <c:showVal val="1"/>
          <c:showCatName val="0"/>
          <c:showSerName val="0"/>
          <c:showPercent val="0"/>
          <c:showBubbleSize val="0"/>
        </c:dLbls>
        <c:gapWidth val="101"/>
        <c:axId val="1799845216"/>
        <c:axId val="1240100496"/>
      </c:barChart>
      <c:catAx>
        <c:axId val="1799845216"/>
        <c:scaling>
          <c:orientation val="maxMin"/>
        </c:scaling>
        <c:delete val="1"/>
        <c:axPos val="l"/>
        <c:numFmt formatCode="General" sourceLinked="1"/>
        <c:majorTickMark val="none"/>
        <c:minorTickMark val="none"/>
        <c:tickLblPos val="nextTo"/>
        <c:crossAx val="1240100496"/>
        <c:crosses val="autoZero"/>
        <c:auto val="1"/>
        <c:lblAlgn val="ctr"/>
        <c:lblOffset val="100"/>
        <c:noMultiLvlLbl val="0"/>
      </c:catAx>
      <c:valAx>
        <c:axId val="1240100496"/>
        <c:scaling>
          <c:orientation val="minMax"/>
          <c:max val="100"/>
        </c:scaling>
        <c:delete val="1"/>
        <c:axPos val="t"/>
        <c:numFmt formatCode="0\%" sourceLinked="1"/>
        <c:majorTickMark val="out"/>
        <c:minorTickMark val="none"/>
        <c:tickLblPos val="nextTo"/>
        <c:crossAx val="1799845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187500000000001E-2"/>
          <c:y val="0"/>
          <c:w val="0.98281243001763408"/>
          <c:h val="1"/>
        </c:manualLayout>
      </c:layout>
      <c:barChart>
        <c:barDir val="bar"/>
        <c:grouping val="clustered"/>
        <c:varyColors val="0"/>
        <c:ser>
          <c:idx val="0"/>
          <c:order val="0"/>
          <c:tx>
            <c:strRef>
              <c:f>Sheet1!$B$1</c:f>
              <c:strCache>
                <c:ptCount val="1"/>
                <c:pt idx="0">
                  <c:v>Series 1</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[TREAT PEOPLE: CONVICTION] </c:v>
                </c:pt>
                <c:pt idx="1">
                  <c:v>[DIFFERENT VILLAIN: INQUISITIVE] </c:v>
                </c:pt>
                <c:pt idx="2">
                  <c:v>[TREAT PEOPLE: CONNECTION] </c:v>
                </c:pt>
                <c:pt idx="3">
                  <c:v>[DIFFERENT VILLAIN: ACCUSATORY]  </c:v>
                </c:pt>
                <c:pt idx="4">
                  <c:v>[PIVOT TO GOP ECON FAILURES]  </c:v>
                </c:pt>
              </c:strCache>
            </c:strRef>
          </c:cat>
          <c:val>
            <c:numRef>
              <c:f>Sheet1!$B$2:$B$6</c:f>
              <c:numCache>
                <c:formatCode>0\%</c:formatCode>
                <c:ptCount val="5"/>
                <c:pt idx="0">
                  <c:v>45</c:v>
                </c:pt>
                <c:pt idx="1">
                  <c:v>42</c:v>
                </c:pt>
                <c:pt idx="2">
                  <c:v>30</c:v>
                </c:pt>
                <c:pt idx="3">
                  <c:v>28</c:v>
                </c:pt>
                <c:pt idx="4">
                  <c:v>17</c:v>
                </c:pt>
              </c:numCache>
            </c:numRef>
          </c:val>
          <c:extLst>
            <c:ext xmlns:c16="http://schemas.microsoft.com/office/drawing/2014/chart" uri="{C3380CC4-5D6E-409C-BE32-E72D297353CC}">
              <c16:uniqueId val="{00000000-3DD2-EC4C-8326-C1ABA02A086C}"/>
            </c:ext>
          </c:extLst>
        </c:ser>
        <c:dLbls>
          <c:dLblPos val="outEnd"/>
          <c:showLegendKey val="0"/>
          <c:showVal val="1"/>
          <c:showCatName val="0"/>
          <c:showSerName val="0"/>
          <c:showPercent val="0"/>
          <c:showBubbleSize val="0"/>
        </c:dLbls>
        <c:gapWidth val="101"/>
        <c:axId val="1799845216"/>
        <c:axId val="1240100496"/>
      </c:barChart>
      <c:catAx>
        <c:axId val="1799845216"/>
        <c:scaling>
          <c:orientation val="maxMin"/>
        </c:scaling>
        <c:delete val="1"/>
        <c:axPos val="l"/>
        <c:numFmt formatCode="General" sourceLinked="1"/>
        <c:majorTickMark val="none"/>
        <c:minorTickMark val="none"/>
        <c:tickLblPos val="nextTo"/>
        <c:crossAx val="1240100496"/>
        <c:crosses val="autoZero"/>
        <c:auto val="1"/>
        <c:lblAlgn val="ctr"/>
        <c:lblOffset val="100"/>
        <c:noMultiLvlLbl val="0"/>
      </c:catAx>
      <c:valAx>
        <c:axId val="1240100496"/>
        <c:scaling>
          <c:orientation val="minMax"/>
          <c:max val="100"/>
        </c:scaling>
        <c:delete val="1"/>
        <c:axPos val="t"/>
        <c:numFmt formatCode="0\%" sourceLinked="1"/>
        <c:majorTickMark val="out"/>
        <c:minorTickMark val="none"/>
        <c:tickLblPos val="nextTo"/>
        <c:crossAx val="1799845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187500000000001E-2"/>
          <c:y val="0"/>
          <c:w val="0.98281243001763408"/>
          <c:h val="1"/>
        </c:manualLayout>
      </c:layout>
      <c:barChart>
        <c:barDir val="bar"/>
        <c:grouping val="clustered"/>
        <c:varyColors val="0"/>
        <c:ser>
          <c:idx val="0"/>
          <c:order val="0"/>
          <c:tx>
            <c:strRef>
              <c:f>Sheet1!$B$1</c:f>
              <c:strCache>
                <c:ptCount val="1"/>
                <c:pt idx="0">
                  <c:v>Series 1</c:v>
                </c:pt>
              </c:strCache>
            </c:strRef>
          </c:tx>
          <c:spPr>
            <a:solidFill>
              <a:schemeClr val="accent5">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[TREAT PEOPLE: CONVICTION] </c:v>
                </c:pt>
                <c:pt idx="1">
                  <c:v>[DIFFERENT VILLAIN: INQUISITIVE] </c:v>
                </c:pt>
                <c:pt idx="2">
                  <c:v>[TREAT PEOPLE: CONNECTION] </c:v>
                </c:pt>
                <c:pt idx="3">
                  <c:v>[DIFFERENT VILLAIN: ACCUSATORY]  </c:v>
                </c:pt>
                <c:pt idx="4">
                  <c:v>[PIVOT TO GOP ECON FAILURES]  </c:v>
                </c:pt>
              </c:strCache>
            </c:strRef>
          </c:cat>
          <c:val>
            <c:numRef>
              <c:f>Sheet1!$B$2:$B$6</c:f>
              <c:numCache>
                <c:formatCode>0\%</c:formatCode>
                <c:ptCount val="5"/>
                <c:pt idx="0">
                  <c:v>49</c:v>
                </c:pt>
                <c:pt idx="1">
                  <c:v>35</c:v>
                </c:pt>
                <c:pt idx="2">
                  <c:v>30</c:v>
                </c:pt>
                <c:pt idx="3">
                  <c:v>22</c:v>
                </c:pt>
                <c:pt idx="4">
                  <c:v>12</c:v>
                </c:pt>
              </c:numCache>
            </c:numRef>
          </c:val>
          <c:extLst>
            <c:ext xmlns:c16="http://schemas.microsoft.com/office/drawing/2014/chart" uri="{C3380CC4-5D6E-409C-BE32-E72D297353CC}">
              <c16:uniqueId val="{00000000-3DD2-EC4C-8326-C1ABA02A086C}"/>
            </c:ext>
          </c:extLst>
        </c:ser>
        <c:dLbls>
          <c:dLblPos val="outEnd"/>
          <c:showLegendKey val="0"/>
          <c:showVal val="1"/>
          <c:showCatName val="0"/>
          <c:showSerName val="0"/>
          <c:showPercent val="0"/>
          <c:showBubbleSize val="0"/>
        </c:dLbls>
        <c:gapWidth val="101"/>
        <c:axId val="1799845216"/>
        <c:axId val="1240100496"/>
      </c:barChart>
      <c:catAx>
        <c:axId val="1799845216"/>
        <c:scaling>
          <c:orientation val="maxMin"/>
        </c:scaling>
        <c:delete val="1"/>
        <c:axPos val="l"/>
        <c:numFmt formatCode="General" sourceLinked="1"/>
        <c:majorTickMark val="none"/>
        <c:minorTickMark val="none"/>
        <c:tickLblPos val="nextTo"/>
        <c:crossAx val="1240100496"/>
        <c:crosses val="autoZero"/>
        <c:auto val="1"/>
        <c:lblAlgn val="ctr"/>
        <c:lblOffset val="100"/>
        <c:noMultiLvlLbl val="0"/>
      </c:catAx>
      <c:valAx>
        <c:axId val="1240100496"/>
        <c:scaling>
          <c:orientation val="minMax"/>
          <c:max val="100"/>
        </c:scaling>
        <c:delete val="1"/>
        <c:axPos val="t"/>
        <c:numFmt formatCode="0\%" sourceLinked="1"/>
        <c:majorTickMark val="out"/>
        <c:minorTickMark val="none"/>
        <c:tickLblPos val="nextTo"/>
        <c:crossAx val="1799845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187500000000001E-2"/>
          <c:y val="0"/>
          <c:w val="0.98281243001763408"/>
          <c:h val="1"/>
        </c:manualLayout>
      </c:layout>
      <c:barChart>
        <c:barDir val="bar"/>
        <c:grouping val="clustered"/>
        <c:varyColors val="0"/>
        <c:ser>
          <c:idx val="0"/>
          <c:order val="0"/>
          <c:tx>
            <c:strRef>
              <c:f>Sheet1!$B$1</c:f>
              <c:strCache>
                <c:ptCount val="1"/>
                <c:pt idx="0">
                  <c:v>Series 1</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[TREAT PEOPLE: CONVICTION] </c:v>
                </c:pt>
                <c:pt idx="1">
                  <c:v>[DIFFERENT VILLAIN: INQUISITIVE] </c:v>
                </c:pt>
                <c:pt idx="2">
                  <c:v>[TREAT PEOPLE: CONNECTION] </c:v>
                </c:pt>
                <c:pt idx="3">
                  <c:v>[DIFFERENT VILLAIN: ACCUSATORY]  </c:v>
                </c:pt>
                <c:pt idx="4">
                  <c:v>[PIVOT TO GOP ECON FAILURES]  </c:v>
                </c:pt>
              </c:strCache>
            </c:strRef>
          </c:cat>
          <c:val>
            <c:numRef>
              <c:f>Sheet1!$B$2:$B$6</c:f>
              <c:numCache>
                <c:formatCode>0\%</c:formatCode>
                <c:ptCount val="5"/>
                <c:pt idx="0">
                  <c:v>41</c:v>
                </c:pt>
                <c:pt idx="1">
                  <c:v>27</c:v>
                </c:pt>
                <c:pt idx="2">
                  <c:v>31</c:v>
                </c:pt>
                <c:pt idx="3">
                  <c:v>13</c:v>
                </c:pt>
                <c:pt idx="4">
                  <c:v>10</c:v>
                </c:pt>
              </c:numCache>
            </c:numRef>
          </c:val>
          <c:extLst>
            <c:ext xmlns:c16="http://schemas.microsoft.com/office/drawing/2014/chart" uri="{C3380CC4-5D6E-409C-BE32-E72D297353CC}">
              <c16:uniqueId val="{00000000-54BE-4AF4-818F-D0041F8EBA37}"/>
            </c:ext>
          </c:extLst>
        </c:ser>
        <c:dLbls>
          <c:dLblPos val="outEnd"/>
          <c:showLegendKey val="0"/>
          <c:showVal val="1"/>
          <c:showCatName val="0"/>
          <c:showSerName val="0"/>
          <c:showPercent val="0"/>
          <c:showBubbleSize val="0"/>
        </c:dLbls>
        <c:gapWidth val="101"/>
        <c:axId val="1799845216"/>
        <c:axId val="1240100496"/>
      </c:barChart>
      <c:catAx>
        <c:axId val="1799845216"/>
        <c:scaling>
          <c:orientation val="maxMin"/>
        </c:scaling>
        <c:delete val="1"/>
        <c:axPos val="l"/>
        <c:numFmt formatCode="General" sourceLinked="1"/>
        <c:majorTickMark val="none"/>
        <c:minorTickMark val="none"/>
        <c:tickLblPos val="nextTo"/>
        <c:crossAx val="1240100496"/>
        <c:crosses val="autoZero"/>
        <c:auto val="1"/>
        <c:lblAlgn val="ctr"/>
        <c:lblOffset val="100"/>
        <c:noMultiLvlLbl val="0"/>
      </c:catAx>
      <c:valAx>
        <c:axId val="1240100496"/>
        <c:scaling>
          <c:orientation val="minMax"/>
          <c:max val="100"/>
        </c:scaling>
        <c:delete val="1"/>
        <c:axPos val="t"/>
        <c:numFmt formatCode="0\%" sourceLinked="1"/>
        <c:majorTickMark val="out"/>
        <c:minorTickMark val="none"/>
        <c:tickLblPos val="nextTo"/>
        <c:crossAx val="1799845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4CD8EF-9A8B-A041-B317-265FBB7658ED}" type="datetimeFigureOut">
              <a:rPr lang="en-US" smtClean="0"/>
              <a:t>5/13/2026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1958C8-BFA8-5345-A606-E8F3EB644D5F}" type="slidenum">
              <a:rPr lang="en-US" smtClean="0"/>
              <a:t>‹#›</a:t>
            </a:fld>
            <a:endParaRPr lang="en-US"/>
          </a:p>
        </p:txBody>
      </p:sp>
    </p:spTree>
    <p:extLst>
      <p:ext uri="{BB962C8B-B14F-4D97-AF65-F5344CB8AC3E}">
        <p14:creationId xmlns:p14="http://schemas.microsoft.com/office/powerpoint/2010/main" val="1077919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61F8A-74FB-751A-918C-4420D23A53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2C511F-2277-C77D-8512-5F5FFEDDB0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66EA49-015F-1DA2-ABF0-E5B32EFFA2D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5F5259F-CF0E-0B51-CC30-61D3C0E6D422}"/>
              </a:ext>
            </a:extLst>
          </p:cNvPr>
          <p:cNvSpPr>
            <a:spLocks noGrp="1"/>
          </p:cNvSpPr>
          <p:nvPr>
            <p:ph type="sldNum" sz="quarter" idx="5"/>
          </p:nvPr>
        </p:nvSpPr>
        <p:spPr/>
        <p:txBody>
          <a:bodyPr/>
          <a:lstStyle/>
          <a:p>
            <a:fld id="{F11958C8-BFA8-5345-A606-E8F3EB644D5F}" type="slidenum">
              <a:rPr lang="en-US" smtClean="0"/>
              <a:t>2</a:t>
            </a:fld>
            <a:endParaRPr lang="en-US"/>
          </a:p>
        </p:txBody>
      </p:sp>
    </p:spTree>
    <p:extLst>
      <p:ext uri="{BB962C8B-B14F-4D97-AF65-F5344CB8AC3E}">
        <p14:creationId xmlns:p14="http://schemas.microsoft.com/office/powerpoint/2010/main" val="3092263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a:solidFill>
                  <a:schemeClr val="tx1"/>
                </a:solidFill>
                <a:effectLst/>
                <a:latin typeface="+mn-lt"/>
                <a:ea typeface="+mn-ea"/>
                <a:cs typeface="+mn-cs"/>
              </a:rPr>
              <a:t>Q22a (FORM A AND FORM B for respective treat people and different villain narratives) TOTAL for pivot to </a:t>
            </a:r>
            <a:r>
              <a:rPr lang="en-US" sz="1200" b="0" i="0" kern="1200" err="1">
                <a:solidFill>
                  <a:schemeClr val="tx1"/>
                </a:solidFill>
                <a:effectLst/>
                <a:latin typeface="+mn-lt"/>
                <a:ea typeface="+mn-ea"/>
                <a:cs typeface="+mn-cs"/>
              </a:rPr>
              <a:t>gop</a:t>
            </a:r>
            <a:r>
              <a:rPr lang="en-US" sz="1200" b="0" i="0" kern="1200">
                <a:solidFill>
                  <a:schemeClr val="tx1"/>
                </a:solidFill>
                <a:effectLst/>
                <a:latin typeface="+mn-lt"/>
                <a:ea typeface="+mn-ea"/>
                <a:cs typeface="+mn-cs"/>
              </a:rPr>
              <a:t> econ failures</a:t>
            </a:r>
          </a:p>
          <a:p>
            <a:r>
              <a:rPr lang="en-US"/>
              <a:t>NOTE: different villain labels are switched in the tabs for some reason</a:t>
            </a:r>
          </a:p>
        </p:txBody>
      </p:sp>
      <p:sp>
        <p:nvSpPr>
          <p:cNvPr id="4" name="Slide Number Placeholder 3"/>
          <p:cNvSpPr>
            <a:spLocks noGrp="1"/>
          </p:cNvSpPr>
          <p:nvPr>
            <p:ph type="sldNum" sz="quarter" idx="5"/>
          </p:nvPr>
        </p:nvSpPr>
        <p:spPr/>
        <p:txBody>
          <a:bodyPr/>
          <a:lstStyle/>
          <a:p>
            <a:fld id="{F11958C8-BFA8-5345-A606-E8F3EB644D5F}" type="slidenum">
              <a:rPr lang="en-US" smtClean="0"/>
              <a:t>15</a:t>
            </a:fld>
            <a:endParaRPr lang="en-US"/>
          </a:p>
        </p:txBody>
      </p:sp>
    </p:spTree>
    <p:extLst>
      <p:ext uri="{BB962C8B-B14F-4D97-AF65-F5344CB8AC3E}">
        <p14:creationId xmlns:p14="http://schemas.microsoft.com/office/powerpoint/2010/main" val="2442106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AC579-0EED-8D93-92E7-2839D6F69C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D383A0-61E2-B5CF-89F7-B4EF8E93B5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30155F-94B0-24FB-7244-15EBF720AD45}"/>
              </a:ext>
            </a:extLst>
          </p:cNvPr>
          <p:cNvSpPr>
            <a:spLocks noGrp="1"/>
          </p:cNvSpPr>
          <p:nvPr>
            <p:ph type="body" idx="1"/>
          </p:nvPr>
        </p:nvSpPr>
        <p:spPr/>
        <p:txBody>
          <a:bodyPr/>
          <a:lstStyle/>
          <a:p>
            <a:r>
              <a:rPr lang="en-US"/>
              <a:t>Q3a, Q5, Q4, Q3c</a:t>
            </a:r>
          </a:p>
        </p:txBody>
      </p:sp>
      <p:sp>
        <p:nvSpPr>
          <p:cNvPr id="4" name="Slide Number Placeholder 3">
            <a:extLst>
              <a:ext uri="{FF2B5EF4-FFF2-40B4-BE49-F238E27FC236}">
                <a16:creationId xmlns:a16="http://schemas.microsoft.com/office/drawing/2014/main" id="{0C29B94F-B581-DFD6-6191-245A6AD28E9F}"/>
              </a:ext>
            </a:extLst>
          </p:cNvPr>
          <p:cNvSpPr>
            <a:spLocks noGrp="1"/>
          </p:cNvSpPr>
          <p:nvPr>
            <p:ph type="sldNum" sz="quarter" idx="5"/>
          </p:nvPr>
        </p:nvSpPr>
        <p:spPr/>
        <p:txBody>
          <a:bodyPr/>
          <a:lstStyle/>
          <a:p>
            <a:fld id="{F11958C8-BFA8-5345-A606-E8F3EB644D5F}" type="slidenum">
              <a:rPr lang="en-US" smtClean="0"/>
              <a:t>17</a:t>
            </a:fld>
            <a:endParaRPr lang="en-US"/>
          </a:p>
        </p:txBody>
      </p:sp>
    </p:spTree>
    <p:extLst>
      <p:ext uri="{BB962C8B-B14F-4D97-AF65-F5344CB8AC3E}">
        <p14:creationId xmlns:p14="http://schemas.microsoft.com/office/powerpoint/2010/main" val="411553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E1E8C-FA8D-0A5E-F89C-2DF9E2B172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6AF888-AB2C-5206-B85E-05D1F7E4FC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86A9BD-D000-DA96-DC62-B3024FA87F8C}"/>
              </a:ext>
            </a:extLst>
          </p:cNvPr>
          <p:cNvSpPr>
            <a:spLocks noGrp="1"/>
          </p:cNvSpPr>
          <p:nvPr>
            <p:ph type="body" idx="1"/>
          </p:nvPr>
        </p:nvSpPr>
        <p:spPr/>
        <p:txBody>
          <a:bodyPr/>
          <a:lstStyle/>
          <a:p>
            <a:r>
              <a:rPr lang="en-US"/>
              <a:t>Q7a_Top4, Q3a, Q7c_9, Q7c_8, Q7c_1, Q7c_4</a:t>
            </a:r>
          </a:p>
        </p:txBody>
      </p:sp>
      <p:sp>
        <p:nvSpPr>
          <p:cNvPr id="4" name="Slide Number Placeholder 3">
            <a:extLst>
              <a:ext uri="{FF2B5EF4-FFF2-40B4-BE49-F238E27FC236}">
                <a16:creationId xmlns:a16="http://schemas.microsoft.com/office/drawing/2014/main" id="{E6D54631-3C34-AD11-C55D-E8CED955E727}"/>
              </a:ext>
            </a:extLst>
          </p:cNvPr>
          <p:cNvSpPr>
            <a:spLocks noGrp="1"/>
          </p:cNvSpPr>
          <p:nvPr>
            <p:ph type="sldNum" sz="quarter" idx="5"/>
          </p:nvPr>
        </p:nvSpPr>
        <p:spPr/>
        <p:txBody>
          <a:bodyPr/>
          <a:lstStyle/>
          <a:p>
            <a:fld id="{F11958C8-BFA8-5345-A606-E8F3EB644D5F}" type="slidenum">
              <a:rPr lang="en-US" smtClean="0"/>
              <a:t>18</a:t>
            </a:fld>
            <a:endParaRPr lang="en-US"/>
          </a:p>
        </p:txBody>
      </p:sp>
    </p:spTree>
    <p:extLst>
      <p:ext uri="{BB962C8B-B14F-4D97-AF65-F5344CB8AC3E}">
        <p14:creationId xmlns:p14="http://schemas.microsoft.com/office/powerpoint/2010/main" val="3055607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07221-9D7A-F213-ED34-6BCA309803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7638AD-1535-7AEB-F10E-BAD131CA1C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224470-8784-80C1-EA2A-EF6BEFD240C7}"/>
              </a:ext>
            </a:extLst>
          </p:cNvPr>
          <p:cNvSpPr>
            <a:spLocks noGrp="1"/>
          </p:cNvSpPr>
          <p:nvPr>
            <p:ph type="body" idx="1"/>
          </p:nvPr>
        </p:nvSpPr>
        <p:spPr/>
        <p:txBody>
          <a:bodyPr/>
          <a:lstStyle/>
          <a:p>
            <a:r>
              <a:rPr lang="en-US"/>
              <a:t>Q10a, Q10b</a:t>
            </a:r>
          </a:p>
        </p:txBody>
      </p:sp>
      <p:sp>
        <p:nvSpPr>
          <p:cNvPr id="4" name="Slide Number Placeholder 3">
            <a:extLst>
              <a:ext uri="{FF2B5EF4-FFF2-40B4-BE49-F238E27FC236}">
                <a16:creationId xmlns:a16="http://schemas.microsoft.com/office/drawing/2014/main" id="{90C9A429-3E78-44C6-7FE8-6AB8B1D875A4}"/>
              </a:ext>
            </a:extLst>
          </p:cNvPr>
          <p:cNvSpPr>
            <a:spLocks noGrp="1"/>
          </p:cNvSpPr>
          <p:nvPr>
            <p:ph type="sldNum" sz="quarter" idx="5"/>
          </p:nvPr>
        </p:nvSpPr>
        <p:spPr/>
        <p:txBody>
          <a:bodyPr/>
          <a:lstStyle/>
          <a:p>
            <a:fld id="{F11958C8-BFA8-5345-A606-E8F3EB644D5F}" type="slidenum">
              <a:rPr lang="en-US" smtClean="0"/>
              <a:t>19</a:t>
            </a:fld>
            <a:endParaRPr lang="en-US"/>
          </a:p>
        </p:txBody>
      </p:sp>
    </p:spTree>
    <p:extLst>
      <p:ext uri="{BB962C8B-B14F-4D97-AF65-F5344CB8AC3E}">
        <p14:creationId xmlns:p14="http://schemas.microsoft.com/office/powerpoint/2010/main" val="23894543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E495C-087A-04A1-6FB2-3892C91F1D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B41A29-3576-EA34-66EE-6C2598E51D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53D4A6-FE68-0B91-932D-4FF948A61ECE}"/>
              </a:ext>
            </a:extLst>
          </p:cNvPr>
          <p:cNvSpPr>
            <a:spLocks noGrp="1"/>
          </p:cNvSpPr>
          <p:nvPr>
            <p:ph type="body" idx="1"/>
          </p:nvPr>
        </p:nvSpPr>
        <p:spPr/>
        <p:txBody>
          <a:bodyPr/>
          <a:lstStyle/>
          <a:p>
            <a:r>
              <a:rPr lang="en-US"/>
              <a:t>Q2, Q21, Q1b, Q20b</a:t>
            </a:r>
          </a:p>
        </p:txBody>
      </p:sp>
      <p:sp>
        <p:nvSpPr>
          <p:cNvPr id="4" name="Slide Number Placeholder 3">
            <a:extLst>
              <a:ext uri="{FF2B5EF4-FFF2-40B4-BE49-F238E27FC236}">
                <a16:creationId xmlns:a16="http://schemas.microsoft.com/office/drawing/2014/main" id="{22384B45-076A-0D6C-18A9-C20A863E00B7}"/>
              </a:ext>
            </a:extLst>
          </p:cNvPr>
          <p:cNvSpPr>
            <a:spLocks noGrp="1"/>
          </p:cNvSpPr>
          <p:nvPr>
            <p:ph type="sldNum" sz="quarter" idx="5"/>
          </p:nvPr>
        </p:nvSpPr>
        <p:spPr/>
        <p:txBody>
          <a:bodyPr/>
          <a:lstStyle/>
          <a:p>
            <a:fld id="{F11958C8-BFA8-5345-A606-E8F3EB644D5F}" type="slidenum">
              <a:rPr lang="en-US" smtClean="0"/>
              <a:t>20</a:t>
            </a:fld>
            <a:endParaRPr lang="en-US"/>
          </a:p>
        </p:txBody>
      </p:sp>
    </p:spTree>
    <p:extLst>
      <p:ext uri="{BB962C8B-B14F-4D97-AF65-F5344CB8AC3E}">
        <p14:creationId xmlns:p14="http://schemas.microsoft.com/office/powerpoint/2010/main" val="29233868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F5314-B45F-52A5-C192-507EFD01A3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84DA6F-3BAA-D7F1-E8CE-E8C7CC9881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37BD4E-A658-DE94-1409-3F4E56735E50}"/>
              </a:ext>
            </a:extLst>
          </p:cNvPr>
          <p:cNvSpPr>
            <a:spLocks noGrp="1"/>
          </p:cNvSpPr>
          <p:nvPr>
            <p:ph type="body" idx="1"/>
          </p:nvPr>
        </p:nvSpPr>
        <p:spPr/>
        <p:txBody>
          <a:bodyPr/>
          <a:lstStyle/>
          <a:p>
            <a:r>
              <a:rPr lang="en-US"/>
              <a:t>Q1b, Q20a</a:t>
            </a:r>
          </a:p>
        </p:txBody>
      </p:sp>
      <p:sp>
        <p:nvSpPr>
          <p:cNvPr id="4" name="Slide Number Placeholder 3">
            <a:extLst>
              <a:ext uri="{FF2B5EF4-FFF2-40B4-BE49-F238E27FC236}">
                <a16:creationId xmlns:a16="http://schemas.microsoft.com/office/drawing/2014/main" id="{47CF16D5-387B-CB87-BC8A-A42809BC8D7F}"/>
              </a:ext>
            </a:extLst>
          </p:cNvPr>
          <p:cNvSpPr>
            <a:spLocks noGrp="1"/>
          </p:cNvSpPr>
          <p:nvPr>
            <p:ph type="sldNum" sz="quarter" idx="5"/>
          </p:nvPr>
        </p:nvSpPr>
        <p:spPr/>
        <p:txBody>
          <a:bodyPr/>
          <a:lstStyle/>
          <a:p>
            <a:fld id="{F11958C8-BFA8-5345-A606-E8F3EB644D5F}" type="slidenum">
              <a:rPr lang="en-US" smtClean="0"/>
              <a:t>21</a:t>
            </a:fld>
            <a:endParaRPr lang="en-US"/>
          </a:p>
        </p:txBody>
      </p:sp>
    </p:spTree>
    <p:extLst>
      <p:ext uri="{BB962C8B-B14F-4D97-AF65-F5344CB8AC3E}">
        <p14:creationId xmlns:p14="http://schemas.microsoft.com/office/powerpoint/2010/main" val="3978538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AC579-0EED-8D93-92E7-2839D6F69C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D383A0-61E2-B5CF-89F7-B4EF8E93B5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30155F-94B0-24FB-7244-15EBF720AD4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C29B94F-B581-DFD6-6191-245A6AD28E9F}"/>
              </a:ext>
            </a:extLst>
          </p:cNvPr>
          <p:cNvSpPr>
            <a:spLocks noGrp="1"/>
          </p:cNvSpPr>
          <p:nvPr>
            <p:ph type="sldNum" sz="quarter" idx="5"/>
          </p:nvPr>
        </p:nvSpPr>
        <p:spPr/>
        <p:txBody>
          <a:bodyPr/>
          <a:lstStyle/>
          <a:p>
            <a:fld id="{F11958C8-BFA8-5345-A606-E8F3EB644D5F}" type="slidenum">
              <a:rPr lang="en-US" smtClean="0"/>
              <a:t>6</a:t>
            </a:fld>
            <a:endParaRPr lang="en-US"/>
          </a:p>
        </p:txBody>
      </p:sp>
    </p:spTree>
    <p:extLst>
      <p:ext uri="{BB962C8B-B14F-4D97-AF65-F5344CB8AC3E}">
        <p14:creationId xmlns:p14="http://schemas.microsoft.com/office/powerpoint/2010/main" val="411553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D5BD3-5434-09FE-F426-7CF7592FC2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1D7306-6E07-DE2F-981D-7AFE5E4B53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F4059E-608B-B039-D00F-C87A2A8953A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B9D419F-6BF2-AB97-C04A-217BE5FFF523}"/>
              </a:ext>
            </a:extLst>
          </p:cNvPr>
          <p:cNvSpPr>
            <a:spLocks noGrp="1"/>
          </p:cNvSpPr>
          <p:nvPr>
            <p:ph type="sldNum" sz="quarter" idx="5"/>
          </p:nvPr>
        </p:nvSpPr>
        <p:spPr/>
        <p:txBody>
          <a:bodyPr/>
          <a:lstStyle/>
          <a:p>
            <a:fld id="{F11958C8-BFA8-5345-A606-E8F3EB644D5F}" type="slidenum">
              <a:rPr lang="en-US" smtClean="0"/>
              <a:t>7</a:t>
            </a:fld>
            <a:endParaRPr lang="en-US"/>
          </a:p>
        </p:txBody>
      </p:sp>
    </p:spTree>
    <p:extLst>
      <p:ext uri="{BB962C8B-B14F-4D97-AF65-F5344CB8AC3E}">
        <p14:creationId xmlns:p14="http://schemas.microsoft.com/office/powerpoint/2010/main" val="3274465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1958C8-BFA8-5345-A606-E8F3EB644D5F}" type="slidenum">
              <a:rPr lang="en-US" smtClean="0"/>
              <a:t>9</a:t>
            </a:fld>
            <a:endParaRPr lang="en-US"/>
          </a:p>
        </p:txBody>
      </p:sp>
    </p:spTree>
    <p:extLst>
      <p:ext uri="{BB962C8B-B14F-4D97-AF65-F5344CB8AC3E}">
        <p14:creationId xmlns:p14="http://schemas.microsoft.com/office/powerpoint/2010/main" val="293911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1958C8-BFA8-5345-A606-E8F3EB644D5F}" type="slidenum">
              <a:rPr lang="en-US" smtClean="0"/>
              <a:t>10</a:t>
            </a:fld>
            <a:endParaRPr lang="en-US"/>
          </a:p>
        </p:txBody>
      </p:sp>
    </p:spTree>
    <p:extLst>
      <p:ext uri="{BB962C8B-B14F-4D97-AF65-F5344CB8AC3E}">
        <p14:creationId xmlns:p14="http://schemas.microsoft.com/office/powerpoint/2010/main" val="4114749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a:solidFill>
                  <a:schemeClr val="tx1"/>
                </a:solidFill>
                <a:effectLst/>
                <a:latin typeface="+mn-lt"/>
                <a:ea typeface="+mn-ea"/>
                <a:cs typeface="+mn-cs"/>
              </a:rPr>
              <a:t>Q12b, Q13b, Q17b, Q18b, Q19b</a:t>
            </a:r>
            <a:endParaRPr lang="en-US"/>
          </a:p>
        </p:txBody>
      </p:sp>
      <p:sp>
        <p:nvSpPr>
          <p:cNvPr id="4" name="Slide Number Placeholder 3"/>
          <p:cNvSpPr>
            <a:spLocks noGrp="1"/>
          </p:cNvSpPr>
          <p:nvPr>
            <p:ph type="sldNum" sz="quarter" idx="5"/>
          </p:nvPr>
        </p:nvSpPr>
        <p:spPr/>
        <p:txBody>
          <a:bodyPr/>
          <a:lstStyle/>
          <a:p>
            <a:fld id="{F11958C8-BFA8-5345-A606-E8F3EB644D5F}" type="slidenum">
              <a:rPr lang="en-US" smtClean="0"/>
              <a:t>11</a:t>
            </a:fld>
            <a:endParaRPr lang="en-US"/>
          </a:p>
        </p:txBody>
      </p:sp>
    </p:spTree>
    <p:extLst>
      <p:ext uri="{BB962C8B-B14F-4D97-AF65-F5344CB8AC3E}">
        <p14:creationId xmlns:p14="http://schemas.microsoft.com/office/powerpoint/2010/main" val="793624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D8238-F2F6-F146-0B22-7E9E8AFB8C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82BED1-8D90-D957-0A10-7880399426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C20A2B-E2CC-C462-D173-AB7C0B314B22}"/>
              </a:ext>
            </a:extLst>
          </p:cNvPr>
          <p:cNvSpPr>
            <a:spLocks noGrp="1"/>
          </p:cNvSpPr>
          <p:nvPr>
            <p:ph type="body" idx="1"/>
          </p:nvPr>
        </p:nvSpPr>
        <p:spPr/>
        <p:txBody>
          <a:bodyPr/>
          <a:lstStyle/>
          <a:p>
            <a:r>
              <a:rPr lang="en-US" sz="1200" b="0" i="0" kern="1200">
                <a:solidFill>
                  <a:schemeClr val="tx1"/>
                </a:solidFill>
                <a:effectLst/>
                <a:latin typeface="+mn-lt"/>
                <a:ea typeface="+mn-ea"/>
                <a:cs typeface="+mn-cs"/>
              </a:rPr>
              <a:t>Q12c, Q13c, Q17c, Q18c, Q19c</a:t>
            </a:r>
            <a:endParaRPr lang="en-US"/>
          </a:p>
        </p:txBody>
      </p:sp>
      <p:sp>
        <p:nvSpPr>
          <p:cNvPr id="4" name="Slide Number Placeholder 3">
            <a:extLst>
              <a:ext uri="{FF2B5EF4-FFF2-40B4-BE49-F238E27FC236}">
                <a16:creationId xmlns:a16="http://schemas.microsoft.com/office/drawing/2014/main" id="{B4A4DA88-50E5-94EA-EFDE-ADBA679D2466}"/>
              </a:ext>
            </a:extLst>
          </p:cNvPr>
          <p:cNvSpPr>
            <a:spLocks noGrp="1"/>
          </p:cNvSpPr>
          <p:nvPr>
            <p:ph type="sldNum" sz="quarter" idx="5"/>
          </p:nvPr>
        </p:nvSpPr>
        <p:spPr/>
        <p:txBody>
          <a:bodyPr/>
          <a:lstStyle/>
          <a:p>
            <a:fld id="{F11958C8-BFA8-5345-A606-E8F3EB644D5F}" type="slidenum">
              <a:rPr lang="en-US" smtClean="0"/>
              <a:t>12</a:t>
            </a:fld>
            <a:endParaRPr lang="en-US"/>
          </a:p>
        </p:txBody>
      </p:sp>
    </p:spTree>
    <p:extLst>
      <p:ext uri="{BB962C8B-B14F-4D97-AF65-F5344CB8AC3E}">
        <p14:creationId xmlns:p14="http://schemas.microsoft.com/office/powerpoint/2010/main" val="254004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8EB6E-0335-D72D-05A8-67B0982AEB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2D9AD9-B051-6797-7228-C18E123CAA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FEA188-6D63-F2C5-F5A4-C2A21005045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tx1"/>
                </a:solidFill>
                <a:effectLst/>
                <a:latin typeface="+mn-lt"/>
                <a:ea typeface="+mn-ea"/>
                <a:cs typeface="+mn-cs"/>
              </a:rPr>
              <a:t>Q17b, Q17c</a:t>
            </a:r>
          </a:p>
        </p:txBody>
      </p:sp>
      <p:sp>
        <p:nvSpPr>
          <p:cNvPr id="4" name="Slide Number Placeholder 3">
            <a:extLst>
              <a:ext uri="{FF2B5EF4-FFF2-40B4-BE49-F238E27FC236}">
                <a16:creationId xmlns:a16="http://schemas.microsoft.com/office/drawing/2014/main" id="{11AD038B-095F-439A-8BA4-F65B13C63F7F}"/>
              </a:ext>
            </a:extLst>
          </p:cNvPr>
          <p:cNvSpPr>
            <a:spLocks noGrp="1"/>
          </p:cNvSpPr>
          <p:nvPr>
            <p:ph type="sldNum" sz="quarter" idx="5"/>
          </p:nvPr>
        </p:nvSpPr>
        <p:spPr/>
        <p:txBody>
          <a:bodyPr/>
          <a:lstStyle/>
          <a:p>
            <a:fld id="{F11958C8-BFA8-5345-A606-E8F3EB644D5F}" type="slidenum">
              <a:rPr lang="en-US" smtClean="0"/>
              <a:t>13</a:t>
            </a:fld>
            <a:endParaRPr lang="en-US"/>
          </a:p>
        </p:txBody>
      </p:sp>
    </p:spTree>
    <p:extLst>
      <p:ext uri="{BB962C8B-B14F-4D97-AF65-F5344CB8AC3E}">
        <p14:creationId xmlns:p14="http://schemas.microsoft.com/office/powerpoint/2010/main" val="1979822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37CBD-B350-A5A6-BC56-E3AE2CE915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92D05D-5827-2C62-A4BB-DE168D7BDA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CA7AFF-E339-1445-E6B3-1BA690791D2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tx1"/>
                </a:solidFill>
                <a:effectLst/>
                <a:latin typeface="+mn-lt"/>
                <a:ea typeface="+mn-ea"/>
                <a:cs typeface="+mn-cs"/>
              </a:rPr>
              <a:t>Q18b, Q18c</a:t>
            </a:r>
          </a:p>
          <a:p>
            <a:endParaRPr lang="en-US"/>
          </a:p>
        </p:txBody>
      </p:sp>
      <p:sp>
        <p:nvSpPr>
          <p:cNvPr id="4" name="Slide Number Placeholder 3">
            <a:extLst>
              <a:ext uri="{FF2B5EF4-FFF2-40B4-BE49-F238E27FC236}">
                <a16:creationId xmlns:a16="http://schemas.microsoft.com/office/drawing/2014/main" id="{7C4C0434-4157-D9FF-9812-558425EEA3D8}"/>
              </a:ext>
            </a:extLst>
          </p:cNvPr>
          <p:cNvSpPr>
            <a:spLocks noGrp="1"/>
          </p:cNvSpPr>
          <p:nvPr>
            <p:ph type="sldNum" sz="quarter" idx="5"/>
          </p:nvPr>
        </p:nvSpPr>
        <p:spPr/>
        <p:txBody>
          <a:bodyPr/>
          <a:lstStyle/>
          <a:p>
            <a:fld id="{F11958C8-BFA8-5345-A606-E8F3EB644D5F}" type="slidenum">
              <a:rPr lang="en-US" smtClean="0"/>
              <a:t>14</a:t>
            </a:fld>
            <a:endParaRPr lang="en-US"/>
          </a:p>
        </p:txBody>
      </p:sp>
    </p:spTree>
    <p:extLst>
      <p:ext uri="{BB962C8B-B14F-4D97-AF65-F5344CB8AC3E}">
        <p14:creationId xmlns:p14="http://schemas.microsoft.com/office/powerpoint/2010/main" val="14477518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16ADA2-CC9D-332F-AD76-50B029DB1D6C}"/>
              </a:ext>
            </a:extLst>
          </p:cNvPr>
          <p:cNvSpPr/>
          <p:nvPr userDrawn="1"/>
        </p:nvSpPr>
        <p:spPr>
          <a:xfrm>
            <a:off x="5005892" y="0"/>
            <a:ext cx="718610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 Single Corner Rectangle 6">
            <a:extLst>
              <a:ext uri="{FF2B5EF4-FFF2-40B4-BE49-F238E27FC236}">
                <a16:creationId xmlns:a16="http://schemas.microsoft.com/office/drawing/2014/main" id="{E756AAEF-98B6-A849-B9D9-94CA4585F0BF}"/>
              </a:ext>
            </a:extLst>
          </p:cNvPr>
          <p:cNvSpPr/>
          <p:nvPr userDrawn="1"/>
        </p:nvSpPr>
        <p:spPr>
          <a:xfrm>
            <a:off x="0" y="0"/>
            <a:ext cx="11349318" cy="6858001"/>
          </a:xfrm>
          <a:prstGeom prst="round1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9">
            <a:extLst>
              <a:ext uri="{FF2B5EF4-FFF2-40B4-BE49-F238E27FC236}">
                <a16:creationId xmlns:a16="http://schemas.microsoft.com/office/drawing/2014/main" id="{74B7816D-1B33-C503-A697-5EBC223E8724}"/>
              </a:ext>
            </a:extLst>
          </p:cNvPr>
          <p:cNvSpPr>
            <a:spLocks noGrp="1"/>
          </p:cNvSpPr>
          <p:nvPr>
            <p:ph type="body" sz="quarter" idx="10" hasCustomPrompt="1"/>
          </p:nvPr>
        </p:nvSpPr>
        <p:spPr>
          <a:xfrm>
            <a:off x="842682" y="2632412"/>
            <a:ext cx="8226014" cy="570678"/>
          </a:xfrm>
          <a:prstGeom prst="rect">
            <a:avLst/>
          </a:prstGeom>
        </p:spPr>
        <p:txBody>
          <a:bodyPr>
            <a:normAutofit/>
          </a:bodyPr>
          <a:lstStyle>
            <a:lvl1pPr marL="0" indent="0">
              <a:buNone/>
              <a:defRPr sz="4000" b="1">
                <a:solidFill>
                  <a:schemeClr val="bg2"/>
                </a:solidFill>
                <a:latin typeface="Helvetica" pitchFamily="2" charset="0"/>
              </a:defRPr>
            </a:lvl1pPr>
          </a:lstStyle>
          <a:p>
            <a:pPr lvl="0"/>
            <a:r>
              <a:rPr lang="en-US"/>
              <a:t>Presentation Title</a:t>
            </a:r>
          </a:p>
        </p:txBody>
      </p:sp>
      <p:sp>
        <p:nvSpPr>
          <p:cNvPr id="12" name="Text Placeholder 11">
            <a:extLst>
              <a:ext uri="{FF2B5EF4-FFF2-40B4-BE49-F238E27FC236}">
                <a16:creationId xmlns:a16="http://schemas.microsoft.com/office/drawing/2014/main" id="{DC6B8D83-0D01-87C0-EBC7-5AEBFA490E1B}"/>
              </a:ext>
            </a:extLst>
          </p:cNvPr>
          <p:cNvSpPr>
            <a:spLocks noGrp="1"/>
          </p:cNvSpPr>
          <p:nvPr>
            <p:ph type="body" sz="quarter" idx="11" hasCustomPrompt="1"/>
          </p:nvPr>
        </p:nvSpPr>
        <p:spPr>
          <a:xfrm>
            <a:off x="842681" y="3641464"/>
            <a:ext cx="8226013" cy="411480"/>
          </a:xfrm>
          <a:prstGeom prst="rect">
            <a:avLst/>
          </a:prstGeom>
        </p:spPr>
        <p:txBody>
          <a:bodyPr>
            <a:normAutofit/>
          </a:bodyPr>
          <a:lstStyle>
            <a:lvl1pPr marL="0" indent="0">
              <a:buNone/>
              <a:defRPr sz="2000">
                <a:solidFill>
                  <a:schemeClr val="bg2"/>
                </a:solidFill>
              </a:defRPr>
            </a:lvl1pPr>
          </a:lstStyle>
          <a:p>
            <a:pPr lvl="0"/>
            <a:r>
              <a:rPr lang="en-US"/>
              <a:t>Subhead</a:t>
            </a:r>
          </a:p>
        </p:txBody>
      </p:sp>
      <p:cxnSp>
        <p:nvCxnSpPr>
          <p:cNvPr id="14" name="Straight Connector 13">
            <a:extLst>
              <a:ext uri="{FF2B5EF4-FFF2-40B4-BE49-F238E27FC236}">
                <a16:creationId xmlns:a16="http://schemas.microsoft.com/office/drawing/2014/main" id="{DB91BDFF-DCC7-1CDC-A235-5B74356F3785}"/>
              </a:ext>
            </a:extLst>
          </p:cNvPr>
          <p:cNvCxnSpPr>
            <a:cxnSpLocks/>
          </p:cNvCxnSpPr>
          <p:nvPr userDrawn="1"/>
        </p:nvCxnSpPr>
        <p:spPr>
          <a:xfrm>
            <a:off x="842681" y="3429000"/>
            <a:ext cx="336356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1AA289D2-7874-5506-1F97-28E32DC370C1}"/>
              </a:ext>
            </a:extLst>
          </p:cNvPr>
          <p:cNvPicPr>
            <a:picLocks noChangeAspect="1"/>
          </p:cNvPicPr>
          <p:nvPr userDrawn="1"/>
        </p:nvPicPr>
        <p:blipFill>
          <a:blip r:embed="rId2"/>
          <a:stretch>
            <a:fillRect/>
          </a:stretch>
        </p:blipFill>
        <p:spPr>
          <a:xfrm>
            <a:off x="842681" y="926667"/>
            <a:ext cx="2158699" cy="779079"/>
          </a:xfrm>
          <a:prstGeom prst="rect">
            <a:avLst/>
          </a:prstGeom>
        </p:spPr>
      </p:pic>
    </p:spTree>
    <p:extLst>
      <p:ext uri="{BB962C8B-B14F-4D97-AF65-F5344CB8AC3E}">
        <p14:creationId xmlns:p14="http://schemas.microsoft.com/office/powerpoint/2010/main" val="216688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605A9B-013C-3DD6-8D54-4E69387C2495}"/>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 Single Corner Rectangle 8">
            <a:extLst>
              <a:ext uri="{FF2B5EF4-FFF2-40B4-BE49-F238E27FC236}">
                <a16:creationId xmlns:a16="http://schemas.microsoft.com/office/drawing/2014/main" id="{739B206D-FE35-23C9-9718-82B7C329D984}"/>
              </a:ext>
            </a:extLst>
          </p:cNvPr>
          <p:cNvSpPr/>
          <p:nvPr userDrawn="1"/>
        </p:nvSpPr>
        <p:spPr>
          <a:xfrm rot="10800000">
            <a:off x="842680" y="0"/>
            <a:ext cx="11349319" cy="6858000"/>
          </a:xfrm>
          <a:prstGeom prst="round1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7">
            <a:extLst>
              <a:ext uri="{FF2B5EF4-FFF2-40B4-BE49-F238E27FC236}">
                <a16:creationId xmlns:a16="http://schemas.microsoft.com/office/drawing/2014/main" id="{2A043D4D-D00A-4F0D-B7FB-A3BFF92915E0}"/>
              </a:ext>
            </a:extLst>
          </p:cNvPr>
          <p:cNvSpPr>
            <a:spLocks noGrp="1"/>
          </p:cNvSpPr>
          <p:nvPr>
            <p:ph type="body" sz="quarter" idx="10" hasCustomPrompt="1"/>
          </p:nvPr>
        </p:nvSpPr>
        <p:spPr>
          <a:xfrm>
            <a:off x="842679" y="2643981"/>
            <a:ext cx="11349320" cy="1570037"/>
          </a:xfrm>
          <a:prstGeom prst="rect">
            <a:avLst/>
          </a:prstGeom>
        </p:spPr>
        <p:txBody>
          <a:bodyPr anchor="ctr"/>
          <a:lstStyle>
            <a:lvl1pPr marL="0" indent="0" algn="ctr">
              <a:buNone/>
              <a:defRPr sz="3600" b="1">
                <a:solidFill>
                  <a:schemeClr val="bg2"/>
                </a:solidFill>
                <a:latin typeface="Helvetica" pitchFamily="2" charset="0"/>
              </a:defRPr>
            </a:lvl1pPr>
          </a:lstStyle>
          <a:p>
            <a:pPr lvl="0"/>
            <a:r>
              <a:rPr lang="en-US"/>
              <a:t>Divider Slide</a:t>
            </a:r>
          </a:p>
        </p:txBody>
      </p:sp>
    </p:spTree>
    <p:extLst>
      <p:ext uri="{BB962C8B-B14F-4D97-AF65-F5344CB8AC3E}">
        <p14:creationId xmlns:p14="http://schemas.microsoft.com/office/powerpoint/2010/main" val="104189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2">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16ADA2-CC9D-332F-AD76-50B029DB1D6C}"/>
              </a:ext>
            </a:extLst>
          </p:cNvPr>
          <p:cNvSpPr/>
          <p:nvPr userDrawn="1"/>
        </p:nvSpPr>
        <p:spPr>
          <a:xfrm>
            <a:off x="5005892" y="0"/>
            <a:ext cx="71861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 Single Corner Rectangle 6">
            <a:extLst>
              <a:ext uri="{FF2B5EF4-FFF2-40B4-BE49-F238E27FC236}">
                <a16:creationId xmlns:a16="http://schemas.microsoft.com/office/drawing/2014/main" id="{E756AAEF-98B6-A849-B9D9-94CA4585F0BF}"/>
              </a:ext>
            </a:extLst>
          </p:cNvPr>
          <p:cNvSpPr/>
          <p:nvPr userDrawn="1"/>
        </p:nvSpPr>
        <p:spPr>
          <a:xfrm>
            <a:off x="0" y="0"/>
            <a:ext cx="11349318" cy="6858001"/>
          </a:xfrm>
          <a:prstGeom prst="round1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9">
            <a:extLst>
              <a:ext uri="{FF2B5EF4-FFF2-40B4-BE49-F238E27FC236}">
                <a16:creationId xmlns:a16="http://schemas.microsoft.com/office/drawing/2014/main" id="{74B7816D-1B33-C503-A697-5EBC223E8724}"/>
              </a:ext>
            </a:extLst>
          </p:cNvPr>
          <p:cNvSpPr>
            <a:spLocks noGrp="1"/>
          </p:cNvSpPr>
          <p:nvPr>
            <p:ph type="body" sz="quarter" idx="10" hasCustomPrompt="1"/>
          </p:nvPr>
        </p:nvSpPr>
        <p:spPr>
          <a:xfrm>
            <a:off x="842682" y="2632412"/>
            <a:ext cx="8226014" cy="570678"/>
          </a:xfrm>
          <a:prstGeom prst="rect">
            <a:avLst/>
          </a:prstGeom>
        </p:spPr>
        <p:txBody>
          <a:bodyPr>
            <a:normAutofit/>
          </a:bodyPr>
          <a:lstStyle>
            <a:lvl1pPr marL="0" indent="0">
              <a:buNone/>
              <a:defRPr sz="4000" b="1">
                <a:solidFill>
                  <a:schemeClr val="tx1"/>
                </a:solidFill>
                <a:latin typeface="Helvetica" pitchFamily="2" charset="0"/>
              </a:defRPr>
            </a:lvl1pPr>
          </a:lstStyle>
          <a:p>
            <a:pPr lvl="0"/>
            <a:r>
              <a:rPr lang="en-US"/>
              <a:t>Presentation Title</a:t>
            </a:r>
          </a:p>
        </p:txBody>
      </p:sp>
      <p:sp>
        <p:nvSpPr>
          <p:cNvPr id="12" name="Text Placeholder 11">
            <a:extLst>
              <a:ext uri="{FF2B5EF4-FFF2-40B4-BE49-F238E27FC236}">
                <a16:creationId xmlns:a16="http://schemas.microsoft.com/office/drawing/2014/main" id="{DC6B8D83-0D01-87C0-EBC7-5AEBFA490E1B}"/>
              </a:ext>
            </a:extLst>
          </p:cNvPr>
          <p:cNvSpPr>
            <a:spLocks noGrp="1"/>
          </p:cNvSpPr>
          <p:nvPr>
            <p:ph type="body" sz="quarter" idx="11" hasCustomPrompt="1"/>
          </p:nvPr>
        </p:nvSpPr>
        <p:spPr>
          <a:xfrm>
            <a:off x="842681" y="3641464"/>
            <a:ext cx="8226013" cy="411480"/>
          </a:xfrm>
          <a:prstGeom prst="rect">
            <a:avLst/>
          </a:prstGeom>
        </p:spPr>
        <p:txBody>
          <a:bodyPr>
            <a:normAutofit/>
          </a:bodyPr>
          <a:lstStyle>
            <a:lvl1pPr marL="0" indent="0">
              <a:buNone/>
              <a:defRPr sz="2000">
                <a:solidFill>
                  <a:schemeClr val="tx1"/>
                </a:solidFill>
              </a:defRPr>
            </a:lvl1pPr>
          </a:lstStyle>
          <a:p>
            <a:pPr lvl="0"/>
            <a:r>
              <a:rPr lang="en-US"/>
              <a:t>Subhead</a:t>
            </a:r>
          </a:p>
        </p:txBody>
      </p:sp>
    </p:spTree>
    <p:extLst>
      <p:ext uri="{BB962C8B-B14F-4D97-AF65-F5344CB8AC3E}">
        <p14:creationId xmlns:p14="http://schemas.microsoft.com/office/powerpoint/2010/main" val="3263888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2">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D8B07320-8DCC-A5A8-3608-A572B475A6C2}"/>
              </a:ext>
            </a:extLst>
          </p:cNvPr>
          <p:cNvSpPr>
            <a:spLocks noGrp="1"/>
          </p:cNvSpPr>
          <p:nvPr>
            <p:ph type="pic" sz="quarter" idx="12"/>
          </p:nvPr>
        </p:nvSpPr>
        <p:spPr>
          <a:xfrm>
            <a:off x="7813675" y="0"/>
            <a:ext cx="4378325" cy="6858000"/>
          </a:xfrm>
          <a:prstGeom prst="rect">
            <a:avLst/>
          </a:prstGeom>
        </p:spPr>
        <p:txBody>
          <a:bodyPr/>
          <a:lstStyle/>
          <a:p>
            <a:r>
              <a:rPr lang="en-US"/>
              <a:t>Click icon to add picture</a:t>
            </a:r>
          </a:p>
        </p:txBody>
      </p:sp>
    </p:spTree>
    <p:extLst>
      <p:ext uri="{BB962C8B-B14F-4D97-AF65-F5344CB8AC3E}">
        <p14:creationId xmlns:p14="http://schemas.microsoft.com/office/powerpoint/2010/main" val="3818584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3">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16ADA2-CC9D-332F-AD76-50B029DB1D6C}"/>
              </a:ext>
            </a:extLst>
          </p:cNvPr>
          <p:cNvSpPr/>
          <p:nvPr userDrawn="1"/>
        </p:nvSpPr>
        <p:spPr>
          <a:xfrm>
            <a:off x="5005892" y="0"/>
            <a:ext cx="71861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 Single Corner Rectangle 6">
            <a:extLst>
              <a:ext uri="{FF2B5EF4-FFF2-40B4-BE49-F238E27FC236}">
                <a16:creationId xmlns:a16="http://schemas.microsoft.com/office/drawing/2014/main" id="{E756AAEF-98B6-A849-B9D9-94CA4585F0BF}"/>
              </a:ext>
            </a:extLst>
          </p:cNvPr>
          <p:cNvSpPr/>
          <p:nvPr userDrawn="1"/>
        </p:nvSpPr>
        <p:spPr>
          <a:xfrm>
            <a:off x="0" y="0"/>
            <a:ext cx="11349318" cy="6858001"/>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9">
            <a:extLst>
              <a:ext uri="{FF2B5EF4-FFF2-40B4-BE49-F238E27FC236}">
                <a16:creationId xmlns:a16="http://schemas.microsoft.com/office/drawing/2014/main" id="{74B7816D-1B33-C503-A697-5EBC223E8724}"/>
              </a:ext>
            </a:extLst>
          </p:cNvPr>
          <p:cNvSpPr>
            <a:spLocks noGrp="1"/>
          </p:cNvSpPr>
          <p:nvPr>
            <p:ph type="body" sz="quarter" idx="10" hasCustomPrompt="1"/>
          </p:nvPr>
        </p:nvSpPr>
        <p:spPr>
          <a:xfrm>
            <a:off x="842682" y="2632412"/>
            <a:ext cx="8226014" cy="570678"/>
          </a:xfrm>
          <a:prstGeom prst="rect">
            <a:avLst/>
          </a:prstGeom>
        </p:spPr>
        <p:txBody>
          <a:bodyPr>
            <a:normAutofit/>
          </a:bodyPr>
          <a:lstStyle>
            <a:lvl1pPr marL="0" indent="0">
              <a:buNone/>
              <a:defRPr sz="4000" b="1">
                <a:solidFill>
                  <a:schemeClr val="bg2"/>
                </a:solidFill>
                <a:latin typeface="Helvetica" pitchFamily="2" charset="0"/>
              </a:defRPr>
            </a:lvl1pPr>
          </a:lstStyle>
          <a:p>
            <a:pPr lvl="0"/>
            <a:r>
              <a:rPr lang="en-US"/>
              <a:t>Presentation Title</a:t>
            </a:r>
          </a:p>
        </p:txBody>
      </p:sp>
      <p:sp>
        <p:nvSpPr>
          <p:cNvPr id="12" name="Text Placeholder 11">
            <a:extLst>
              <a:ext uri="{FF2B5EF4-FFF2-40B4-BE49-F238E27FC236}">
                <a16:creationId xmlns:a16="http://schemas.microsoft.com/office/drawing/2014/main" id="{DC6B8D83-0D01-87C0-EBC7-5AEBFA490E1B}"/>
              </a:ext>
            </a:extLst>
          </p:cNvPr>
          <p:cNvSpPr>
            <a:spLocks noGrp="1"/>
          </p:cNvSpPr>
          <p:nvPr>
            <p:ph type="body" sz="quarter" idx="11" hasCustomPrompt="1"/>
          </p:nvPr>
        </p:nvSpPr>
        <p:spPr>
          <a:xfrm>
            <a:off x="842681" y="3641464"/>
            <a:ext cx="8226013" cy="411480"/>
          </a:xfrm>
          <a:prstGeom prst="rect">
            <a:avLst/>
          </a:prstGeom>
        </p:spPr>
        <p:txBody>
          <a:bodyPr>
            <a:normAutofit/>
          </a:bodyPr>
          <a:lstStyle>
            <a:lvl1pPr marL="0" indent="0">
              <a:buNone/>
              <a:defRPr sz="2000">
                <a:solidFill>
                  <a:schemeClr val="bg2"/>
                </a:solidFill>
              </a:defRPr>
            </a:lvl1pPr>
          </a:lstStyle>
          <a:p>
            <a:pPr lvl="0"/>
            <a:r>
              <a:rPr lang="en-US"/>
              <a:t>Subhead</a:t>
            </a:r>
          </a:p>
        </p:txBody>
      </p:sp>
      <p:cxnSp>
        <p:nvCxnSpPr>
          <p:cNvPr id="14" name="Straight Connector 13">
            <a:extLst>
              <a:ext uri="{FF2B5EF4-FFF2-40B4-BE49-F238E27FC236}">
                <a16:creationId xmlns:a16="http://schemas.microsoft.com/office/drawing/2014/main" id="{DB91BDFF-DCC7-1CDC-A235-5B74356F3785}"/>
              </a:ext>
            </a:extLst>
          </p:cNvPr>
          <p:cNvCxnSpPr>
            <a:cxnSpLocks/>
          </p:cNvCxnSpPr>
          <p:nvPr userDrawn="1"/>
        </p:nvCxnSpPr>
        <p:spPr>
          <a:xfrm>
            <a:off x="842681" y="3429000"/>
            <a:ext cx="336356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6B29FA84-EE64-3E15-B3C3-512EFA2E3018}"/>
              </a:ext>
            </a:extLst>
          </p:cNvPr>
          <p:cNvPicPr>
            <a:picLocks noChangeAspect="1"/>
          </p:cNvPicPr>
          <p:nvPr/>
        </p:nvPicPr>
        <p:blipFill>
          <a:blip r:embed="rId2"/>
          <a:stretch>
            <a:fillRect/>
          </a:stretch>
        </p:blipFill>
        <p:spPr>
          <a:xfrm>
            <a:off x="842681" y="926666"/>
            <a:ext cx="2158698" cy="779079"/>
          </a:xfrm>
          <a:prstGeom prst="rect">
            <a:avLst/>
          </a:prstGeom>
        </p:spPr>
      </p:pic>
    </p:spTree>
    <p:extLst>
      <p:ext uri="{BB962C8B-B14F-4D97-AF65-F5344CB8AC3E}">
        <p14:creationId xmlns:p14="http://schemas.microsoft.com/office/powerpoint/2010/main" val="2784511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4">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16ADA2-CC9D-332F-AD76-50B029DB1D6C}"/>
              </a:ext>
            </a:extLst>
          </p:cNvPr>
          <p:cNvSpPr/>
          <p:nvPr userDrawn="1"/>
        </p:nvSpPr>
        <p:spPr>
          <a:xfrm>
            <a:off x="5005892" y="0"/>
            <a:ext cx="71861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 Single Corner Rectangle 6">
            <a:extLst>
              <a:ext uri="{FF2B5EF4-FFF2-40B4-BE49-F238E27FC236}">
                <a16:creationId xmlns:a16="http://schemas.microsoft.com/office/drawing/2014/main" id="{E756AAEF-98B6-A849-B9D9-94CA4585F0BF}"/>
              </a:ext>
            </a:extLst>
          </p:cNvPr>
          <p:cNvSpPr/>
          <p:nvPr userDrawn="1"/>
        </p:nvSpPr>
        <p:spPr>
          <a:xfrm>
            <a:off x="0" y="0"/>
            <a:ext cx="11349318" cy="6858001"/>
          </a:xfrm>
          <a:prstGeom prst="round1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9">
            <a:extLst>
              <a:ext uri="{FF2B5EF4-FFF2-40B4-BE49-F238E27FC236}">
                <a16:creationId xmlns:a16="http://schemas.microsoft.com/office/drawing/2014/main" id="{74B7816D-1B33-C503-A697-5EBC223E8724}"/>
              </a:ext>
            </a:extLst>
          </p:cNvPr>
          <p:cNvSpPr>
            <a:spLocks noGrp="1"/>
          </p:cNvSpPr>
          <p:nvPr>
            <p:ph type="body" sz="quarter" idx="10" hasCustomPrompt="1"/>
          </p:nvPr>
        </p:nvSpPr>
        <p:spPr>
          <a:xfrm>
            <a:off x="842682" y="2632412"/>
            <a:ext cx="8226014" cy="570678"/>
          </a:xfrm>
          <a:prstGeom prst="rect">
            <a:avLst/>
          </a:prstGeom>
        </p:spPr>
        <p:txBody>
          <a:bodyPr>
            <a:normAutofit/>
          </a:bodyPr>
          <a:lstStyle>
            <a:lvl1pPr marL="0" indent="0">
              <a:buNone/>
              <a:defRPr sz="4000" b="1">
                <a:solidFill>
                  <a:schemeClr val="bg2"/>
                </a:solidFill>
                <a:latin typeface="Helvetica" pitchFamily="2" charset="0"/>
              </a:defRPr>
            </a:lvl1pPr>
          </a:lstStyle>
          <a:p>
            <a:pPr lvl="0"/>
            <a:r>
              <a:rPr lang="en-US"/>
              <a:t>Presentation Title</a:t>
            </a:r>
          </a:p>
        </p:txBody>
      </p:sp>
      <p:sp>
        <p:nvSpPr>
          <p:cNvPr id="12" name="Text Placeholder 11">
            <a:extLst>
              <a:ext uri="{FF2B5EF4-FFF2-40B4-BE49-F238E27FC236}">
                <a16:creationId xmlns:a16="http://schemas.microsoft.com/office/drawing/2014/main" id="{DC6B8D83-0D01-87C0-EBC7-5AEBFA490E1B}"/>
              </a:ext>
            </a:extLst>
          </p:cNvPr>
          <p:cNvSpPr>
            <a:spLocks noGrp="1"/>
          </p:cNvSpPr>
          <p:nvPr>
            <p:ph type="body" sz="quarter" idx="11" hasCustomPrompt="1"/>
          </p:nvPr>
        </p:nvSpPr>
        <p:spPr>
          <a:xfrm>
            <a:off x="842681" y="3641464"/>
            <a:ext cx="8226013" cy="411480"/>
          </a:xfrm>
          <a:prstGeom prst="rect">
            <a:avLst/>
          </a:prstGeom>
        </p:spPr>
        <p:txBody>
          <a:bodyPr>
            <a:normAutofit/>
          </a:bodyPr>
          <a:lstStyle>
            <a:lvl1pPr marL="0" indent="0">
              <a:buNone/>
              <a:defRPr sz="2000">
                <a:solidFill>
                  <a:schemeClr val="bg2"/>
                </a:solidFill>
              </a:defRPr>
            </a:lvl1pPr>
          </a:lstStyle>
          <a:p>
            <a:pPr lvl="0"/>
            <a:r>
              <a:rPr lang="en-US"/>
              <a:t>Subhead</a:t>
            </a:r>
          </a:p>
        </p:txBody>
      </p:sp>
      <p:cxnSp>
        <p:nvCxnSpPr>
          <p:cNvPr id="14" name="Straight Connector 13">
            <a:extLst>
              <a:ext uri="{FF2B5EF4-FFF2-40B4-BE49-F238E27FC236}">
                <a16:creationId xmlns:a16="http://schemas.microsoft.com/office/drawing/2014/main" id="{DB91BDFF-DCC7-1CDC-A235-5B74356F3785}"/>
              </a:ext>
            </a:extLst>
          </p:cNvPr>
          <p:cNvCxnSpPr>
            <a:cxnSpLocks/>
          </p:cNvCxnSpPr>
          <p:nvPr userDrawn="1"/>
        </p:nvCxnSpPr>
        <p:spPr>
          <a:xfrm>
            <a:off x="842681" y="3429000"/>
            <a:ext cx="336356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0ABB9C1F-33CC-7B4E-D66B-F0F87B50B517}"/>
              </a:ext>
            </a:extLst>
          </p:cNvPr>
          <p:cNvPicPr>
            <a:picLocks noChangeAspect="1"/>
          </p:cNvPicPr>
          <p:nvPr userDrawn="1"/>
        </p:nvPicPr>
        <p:blipFill>
          <a:blip r:embed="rId2"/>
          <a:stretch>
            <a:fillRect/>
          </a:stretch>
        </p:blipFill>
        <p:spPr>
          <a:xfrm>
            <a:off x="842681" y="926666"/>
            <a:ext cx="2158698" cy="779079"/>
          </a:xfrm>
          <a:prstGeom prst="rect">
            <a:avLst/>
          </a:prstGeom>
        </p:spPr>
      </p:pic>
    </p:spTree>
    <p:extLst>
      <p:ext uri="{BB962C8B-B14F-4D97-AF65-F5344CB8AC3E}">
        <p14:creationId xmlns:p14="http://schemas.microsoft.com/office/powerpoint/2010/main" val="118437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ody 1">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3D8BFED-A7B4-F887-E475-EE2C1A6104FC}"/>
              </a:ext>
            </a:extLst>
          </p:cNvPr>
          <p:cNvSpPr>
            <a:spLocks noGrp="1"/>
          </p:cNvSpPr>
          <p:nvPr>
            <p:ph type="title"/>
          </p:nvPr>
        </p:nvSpPr>
        <p:spPr>
          <a:xfrm>
            <a:off x="594360" y="466750"/>
            <a:ext cx="10759440" cy="580773"/>
          </a:xfrm>
          <a:prstGeom prst="rect">
            <a:avLst/>
          </a:prstGeom>
        </p:spPr>
        <p:txBody>
          <a:bodyPr anchor="t">
            <a:normAutofit/>
          </a:bodyPr>
          <a:lstStyle>
            <a:lvl1pPr>
              <a:defRPr sz="2800" b="1">
                <a:latin typeface="Helvetica" pitchFamily="2" charset="0"/>
              </a:defRPr>
            </a:lvl1pPr>
          </a:lstStyle>
          <a:p>
            <a:r>
              <a:rPr lang="en-US"/>
              <a:t>Click to edit Master title style</a:t>
            </a:r>
          </a:p>
        </p:txBody>
      </p:sp>
      <p:pic>
        <p:nvPicPr>
          <p:cNvPr id="12" name="Picture 11">
            <a:extLst>
              <a:ext uri="{FF2B5EF4-FFF2-40B4-BE49-F238E27FC236}">
                <a16:creationId xmlns:a16="http://schemas.microsoft.com/office/drawing/2014/main" id="{34E15E45-6750-7133-60A9-F94A4F1F8C15}"/>
              </a:ext>
            </a:extLst>
          </p:cNvPr>
          <p:cNvPicPr>
            <a:picLocks noChangeAspect="1"/>
          </p:cNvPicPr>
          <p:nvPr userDrawn="1"/>
        </p:nvPicPr>
        <p:blipFill>
          <a:blip r:embed="rId2"/>
          <a:stretch>
            <a:fillRect/>
          </a:stretch>
        </p:blipFill>
        <p:spPr>
          <a:xfrm>
            <a:off x="594360" y="6057068"/>
            <a:ext cx="1152661" cy="415998"/>
          </a:xfrm>
          <a:prstGeom prst="rect">
            <a:avLst/>
          </a:prstGeom>
        </p:spPr>
      </p:pic>
      <p:sp>
        <p:nvSpPr>
          <p:cNvPr id="15" name="Rectangle 14">
            <a:extLst>
              <a:ext uri="{FF2B5EF4-FFF2-40B4-BE49-F238E27FC236}">
                <a16:creationId xmlns:a16="http://schemas.microsoft.com/office/drawing/2014/main" id="{96557DA8-7662-18DA-FB21-579C0ABF21EF}"/>
              </a:ext>
            </a:extLst>
          </p:cNvPr>
          <p:cNvSpPr/>
          <p:nvPr userDrawn="1"/>
        </p:nvSpPr>
        <p:spPr>
          <a:xfrm>
            <a:off x="11587700" y="6051951"/>
            <a:ext cx="604300" cy="41599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4">
            <a:extLst>
              <a:ext uri="{FF2B5EF4-FFF2-40B4-BE49-F238E27FC236}">
                <a16:creationId xmlns:a16="http://schemas.microsoft.com/office/drawing/2014/main" id="{1EA94608-E2D9-0800-1E1C-7BA6BEF58FCC}"/>
              </a:ext>
            </a:extLst>
          </p:cNvPr>
          <p:cNvSpPr>
            <a:spLocks noGrp="1"/>
          </p:cNvSpPr>
          <p:nvPr>
            <p:ph type="sldNum" sz="quarter" idx="12"/>
          </p:nvPr>
        </p:nvSpPr>
        <p:spPr>
          <a:xfrm>
            <a:off x="11587699" y="6077388"/>
            <a:ext cx="604300" cy="365125"/>
          </a:xfrm>
          <a:prstGeom prst="rect">
            <a:avLst/>
          </a:prstGeom>
        </p:spPr>
        <p:txBody>
          <a:bodyPr anchor="ctr"/>
          <a:lstStyle>
            <a:lvl1pPr algn="ctr">
              <a:defRPr sz="1200">
                <a:solidFill>
                  <a:schemeClr val="tx1"/>
                </a:solidFill>
                <a:latin typeface="Arial" panose="020B0604020202020204" pitchFamily="34" charset="0"/>
                <a:cs typeface="Arial" panose="020B0604020202020204" pitchFamily="34" charset="0"/>
              </a:defRPr>
            </a:lvl1pPr>
          </a:lstStyle>
          <a:p>
            <a:fld id="{35AC7A8B-0617-B84C-BE7C-25188248DABA}" type="slidenum">
              <a:rPr lang="en-US" smtClean="0"/>
              <a:pPr/>
              <a:t>‹#›</a:t>
            </a:fld>
            <a:endParaRPr lang="en-US"/>
          </a:p>
        </p:txBody>
      </p:sp>
      <p:pic>
        <p:nvPicPr>
          <p:cNvPr id="2" name="Picture 2" descr="Innovating for the Public Good | R&amp;D for Democracy">
            <a:extLst>
              <a:ext uri="{FF2B5EF4-FFF2-40B4-BE49-F238E27FC236}">
                <a16:creationId xmlns:a16="http://schemas.microsoft.com/office/drawing/2014/main" id="{00F02A1B-0D43-3E58-F4C4-31C5C0A8BD8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541121" y="5891859"/>
            <a:ext cx="812679" cy="580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2898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605A9B-013C-3DD6-8D54-4E69387C2495}"/>
              </a:ext>
            </a:extLst>
          </p:cNvPr>
          <p:cNvSpPr/>
          <p:nvPr userDrawn="1"/>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 Single Corner Rectangle 8">
            <a:extLst>
              <a:ext uri="{FF2B5EF4-FFF2-40B4-BE49-F238E27FC236}">
                <a16:creationId xmlns:a16="http://schemas.microsoft.com/office/drawing/2014/main" id="{739B206D-FE35-23C9-9718-82B7C329D984}"/>
              </a:ext>
            </a:extLst>
          </p:cNvPr>
          <p:cNvSpPr/>
          <p:nvPr userDrawn="1"/>
        </p:nvSpPr>
        <p:spPr>
          <a:xfrm rot="10800000">
            <a:off x="842680" y="0"/>
            <a:ext cx="11349319" cy="6858000"/>
          </a:xfrm>
          <a:prstGeom prst="round1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7">
            <a:extLst>
              <a:ext uri="{FF2B5EF4-FFF2-40B4-BE49-F238E27FC236}">
                <a16:creationId xmlns:a16="http://schemas.microsoft.com/office/drawing/2014/main" id="{2A043D4D-D00A-4F0D-B7FB-A3BFF92915E0}"/>
              </a:ext>
            </a:extLst>
          </p:cNvPr>
          <p:cNvSpPr>
            <a:spLocks noGrp="1"/>
          </p:cNvSpPr>
          <p:nvPr>
            <p:ph type="body" sz="quarter" idx="10" hasCustomPrompt="1"/>
          </p:nvPr>
        </p:nvSpPr>
        <p:spPr>
          <a:xfrm>
            <a:off x="842679" y="2643981"/>
            <a:ext cx="11349320" cy="1570037"/>
          </a:xfrm>
          <a:prstGeom prst="rect">
            <a:avLst/>
          </a:prstGeom>
        </p:spPr>
        <p:txBody>
          <a:bodyPr anchor="ctr"/>
          <a:lstStyle>
            <a:lvl1pPr marL="0" indent="0" algn="ctr">
              <a:buNone/>
              <a:defRPr sz="3600" b="1">
                <a:solidFill>
                  <a:schemeClr val="bg2"/>
                </a:solidFill>
                <a:latin typeface="Helvetica" pitchFamily="2" charset="0"/>
              </a:defRPr>
            </a:lvl1pPr>
          </a:lstStyle>
          <a:p>
            <a:pPr lvl="0"/>
            <a:r>
              <a:rPr lang="en-US"/>
              <a:t>Divider Slide</a:t>
            </a:r>
          </a:p>
        </p:txBody>
      </p:sp>
    </p:spTree>
    <p:extLst>
      <p:ext uri="{BB962C8B-B14F-4D97-AF65-F5344CB8AC3E}">
        <p14:creationId xmlns:p14="http://schemas.microsoft.com/office/powerpoint/2010/main" val="3508582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605A9B-013C-3DD6-8D54-4E69387C2495}"/>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 Single Corner Rectangle 8">
            <a:extLst>
              <a:ext uri="{FF2B5EF4-FFF2-40B4-BE49-F238E27FC236}">
                <a16:creationId xmlns:a16="http://schemas.microsoft.com/office/drawing/2014/main" id="{739B206D-FE35-23C9-9718-82B7C329D984}"/>
              </a:ext>
            </a:extLst>
          </p:cNvPr>
          <p:cNvSpPr/>
          <p:nvPr userDrawn="1"/>
        </p:nvSpPr>
        <p:spPr>
          <a:xfrm rot="10800000">
            <a:off x="842680" y="0"/>
            <a:ext cx="11349319" cy="6858000"/>
          </a:xfrm>
          <a:prstGeom prst="round1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7">
            <a:extLst>
              <a:ext uri="{FF2B5EF4-FFF2-40B4-BE49-F238E27FC236}">
                <a16:creationId xmlns:a16="http://schemas.microsoft.com/office/drawing/2014/main" id="{2A043D4D-D00A-4F0D-B7FB-A3BFF92915E0}"/>
              </a:ext>
            </a:extLst>
          </p:cNvPr>
          <p:cNvSpPr>
            <a:spLocks noGrp="1"/>
          </p:cNvSpPr>
          <p:nvPr>
            <p:ph type="body" sz="quarter" idx="10" hasCustomPrompt="1"/>
          </p:nvPr>
        </p:nvSpPr>
        <p:spPr>
          <a:xfrm>
            <a:off x="842679" y="2643981"/>
            <a:ext cx="11349320" cy="1570037"/>
          </a:xfrm>
          <a:prstGeom prst="rect">
            <a:avLst/>
          </a:prstGeom>
        </p:spPr>
        <p:txBody>
          <a:bodyPr anchor="ctr"/>
          <a:lstStyle>
            <a:lvl1pPr marL="0" indent="0" algn="ctr">
              <a:buNone/>
              <a:defRPr sz="3600" b="1">
                <a:solidFill>
                  <a:schemeClr val="tx1"/>
                </a:solidFill>
                <a:latin typeface="Helvetica" pitchFamily="2" charset="0"/>
              </a:defRPr>
            </a:lvl1pPr>
          </a:lstStyle>
          <a:p>
            <a:pPr lvl="0"/>
            <a:r>
              <a:rPr lang="en-US"/>
              <a:t>Divider Slide</a:t>
            </a:r>
          </a:p>
        </p:txBody>
      </p:sp>
    </p:spTree>
    <p:extLst>
      <p:ext uri="{BB962C8B-B14F-4D97-AF65-F5344CB8AC3E}">
        <p14:creationId xmlns:p14="http://schemas.microsoft.com/office/powerpoint/2010/main" val="4200983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3">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605A9B-013C-3DD6-8D54-4E69387C2495}"/>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 Single Corner Rectangle 8">
            <a:extLst>
              <a:ext uri="{FF2B5EF4-FFF2-40B4-BE49-F238E27FC236}">
                <a16:creationId xmlns:a16="http://schemas.microsoft.com/office/drawing/2014/main" id="{739B206D-FE35-23C9-9718-82B7C329D984}"/>
              </a:ext>
            </a:extLst>
          </p:cNvPr>
          <p:cNvSpPr/>
          <p:nvPr userDrawn="1"/>
        </p:nvSpPr>
        <p:spPr>
          <a:xfrm rot="10800000">
            <a:off x="842680" y="0"/>
            <a:ext cx="11349319" cy="6858000"/>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7">
            <a:extLst>
              <a:ext uri="{FF2B5EF4-FFF2-40B4-BE49-F238E27FC236}">
                <a16:creationId xmlns:a16="http://schemas.microsoft.com/office/drawing/2014/main" id="{2A043D4D-D00A-4F0D-B7FB-A3BFF92915E0}"/>
              </a:ext>
            </a:extLst>
          </p:cNvPr>
          <p:cNvSpPr>
            <a:spLocks noGrp="1"/>
          </p:cNvSpPr>
          <p:nvPr>
            <p:ph type="body" sz="quarter" idx="10" hasCustomPrompt="1"/>
          </p:nvPr>
        </p:nvSpPr>
        <p:spPr>
          <a:xfrm>
            <a:off x="842679" y="2643981"/>
            <a:ext cx="11349320" cy="1570037"/>
          </a:xfrm>
          <a:prstGeom prst="rect">
            <a:avLst/>
          </a:prstGeom>
        </p:spPr>
        <p:txBody>
          <a:bodyPr anchor="ctr"/>
          <a:lstStyle>
            <a:lvl1pPr marL="0" indent="0" algn="ctr">
              <a:buNone/>
              <a:defRPr sz="3600" b="1">
                <a:solidFill>
                  <a:schemeClr val="bg2"/>
                </a:solidFill>
                <a:latin typeface="Helvetica" pitchFamily="2" charset="0"/>
              </a:defRPr>
            </a:lvl1pPr>
          </a:lstStyle>
          <a:p>
            <a:pPr lvl="0"/>
            <a:r>
              <a:rPr lang="en-US"/>
              <a:t>Divider Slide</a:t>
            </a:r>
          </a:p>
        </p:txBody>
      </p:sp>
    </p:spTree>
    <p:extLst>
      <p:ext uri="{BB962C8B-B14F-4D97-AF65-F5344CB8AC3E}">
        <p14:creationId xmlns:p14="http://schemas.microsoft.com/office/powerpoint/2010/main" val="1695150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822463"/>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chart" Target="../charts/chart2.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chart" Target="../charts/chart4.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7"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chart" Target="../charts/char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svg"/><Relationship Id="rId1" Type="http://schemas.openxmlformats.org/officeDocument/2006/relationships/slideLayout" Target="../slideLayouts/slideLayout6.xml"/><Relationship Id="rId4" Type="http://schemas.openxmlformats.org/officeDocument/2006/relationships/image" Target="../media/image9.e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54CAD0F-D887-6336-F51F-30BBE1327C02}"/>
              </a:ext>
            </a:extLst>
          </p:cNvPr>
          <p:cNvSpPr>
            <a:spLocks noGrp="1"/>
          </p:cNvSpPr>
          <p:nvPr>
            <p:ph type="body" sz="quarter" idx="10"/>
          </p:nvPr>
        </p:nvSpPr>
        <p:spPr>
          <a:xfrm>
            <a:off x="842682" y="1967813"/>
            <a:ext cx="8515632" cy="1610801"/>
          </a:xfrm>
        </p:spPr>
        <p:txBody>
          <a:bodyPr lIns="0">
            <a:normAutofit fontScale="92500" lnSpcReduction="20000"/>
          </a:bodyPr>
          <a:lstStyle/>
          <a:p>
            <a:pPr>
              <a:lnSpc>
                <a:spcPct val="100000"/>
              </a:lnSpc>
            </a:pPr>
            <a:r>
              <a:rPr lang="en-US" sz="4400"/>
              <a:t>Countering the Politics of Othering and Division: Segmentation Analysis</a:t>
            </a:r>
          </a:p>
        </p:txBody>
      </p:sp>
      <p:sp>
        <p:nvSpPr>
          <p:cNvPr id="5" name="Text Placeholder 4">
            <a:extLst>
              <a:ext uri="{FF2B5EF4-FFF2-40B4-BE49-F238E27FC236}">
                <a16:creationId xmlns:a16="http://schemas.microsoft.com/office/drawing/2014/main" id="{16039EE0-7203-E20C-FD39-C21B6050166F}"/>
              </a:ext>
            </a:extLst>
          </p:cNvPr>
          <p:cNvSpPr>
            <a:spLocks noGrp="1"/>
          </p:cNvSpPr>
          <p:nvPr>
            <p:ph type="body" sz="quarter" idx="11"/>
          </p:nvPr>
        </p:nvSpPr>
        <p:spPr>
          <a:xfrm>
            <a:off x="842681" y="3748444"/>
            <a:ext cx="8229882" cy="544774"/>
          </a:xfrm>
        </p:spPr>
        <p:txBody>
          <a:bodyPr lIns="0">
            <a:noAutofit/>
          </a:bodyPr>
          <a:lstStyle/>
          <a:p>
            <a:pPr fontAlgn="base"/>
            <a:r>
              <a:rPr lang="en-US"/>
              <a:t>Online survey of 2,074 registered voters nationwide (voter-file matched) </a:t>
            </a:r>
          </a:p>
          <a:p>
            <a:pPr fontAlgn="base"/>
            <a:r>
              <a:rPr lang="en-US"/>
              <a:t>Fielded February 17-23, 2026 </a:t>
            </a:r>
          </a:p>
        </p:txBody>
      </p:sp>
      <p:cxnSp>
        <p:nvCxnSpPr>
          <p:cNvPr id="2" name="Straight Connector 1">
            <a:extLst>
              <a:ext uri="{FF2B5EF4-FFF2-40B4-BE49-F238E27FC236}">
                <a16:creationId xmlns:a16="http://schemas.microsoft.com/office/drawing/2014/main" id="{967DEA5B-9AFB-2BBE-B6B1-B5B0474ED98A}"/>
              </a:ext>
            </a:extLst>
          </p:cNvPr>
          <p:cNvCxnSpPr>
            <a:cxnSpLocks/>
          </p:cNvCxnSpPr>
          <p:nvPr/>
        </p:nvCxnSpPr>
        <p:spPr>
          <a:xfrm>
            <a:off x="842681" y="3587350"/>
            <a:ext cx="8229882"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5C9ABFFF-DDA0-7719-AC47-38E5B7E108FE}"/>
              </a:ext>
            </a:extLst>
          </p:cNvPr>
          <p:cNvPicPr>
            <a:picLocks noChangeAspect="1"/>
          </p:cNvPicPr>
          <p:nvPr/>
        </p:nvPicPr>
        <p:blipFill>
          <a:blip r:embed="rId2"/>
          <a:stretch>
            <a:fillRect/>
          </a:stretch>
        </p:blipFill>
        <p:spPr>
          <a:xfrm>
            <a:off x="842681" y="748798"/>
            <a:ext cx="2158698" cy="779079"/>
          </a:xfrm>
          <a:prstGeom prst="rect">
            <a:avLst/>
          </a:prstGeom>
        </p:spPr>
      </p:pic>
      <p:pic>
        <p:nvPicPr>
          <p:cNvPr id="1026" name="Picture 2" descr="Innovating for the Public Good | R&amp;D for Democracy">
            <a:extLst>
              <a:ext uri="{FF2B5EF4-FFF2-40B4-BE49-F238E27FC236}">
                <a16:creationId xmlns:a16="http://schemas.microsoft.com/office/drawing/2014/main" id="{2159E1B2-246D-D7FC-3209-36887A76D5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2681" y="4885867"/>
            <a:ext cx="1704576" cy="12181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494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C2C3D-67C5-D9B1-5335-71C830CC9889}"/>
              </a:ext>
            </a:extLst>
          </p:cNvPr>
          <p:cNvSpPr>
            <a:spLocks noGrp="1"/>
          </p:cNvSpPr>
          <p:nvPr>
            <p:ph type="title"/>
          </p:nvPr>
        </p:nvSpPr>
        <p:spPr>
          <a:xfrm>
            <a:off x="588867" y="339802"/>
            <a:ext cx="10759440" cy="816636"/>
          </a:xfrm>
        </p:spPr>
        <p:txBody>
          <a:bodyPr>
            <a:normAutofit fontScale="90000"/>
          </a:bodyPr>
          <a:lstStyle/>
          <a:p>
            <a:r>
              <a:rPr lang="en-US"/>
              <a:t>We also tested three different response themes, two with multiple tones, all from a Democratic candidate.</a:t>
            </a:r>
          </a:p>
        </p:txBody>
      </p:sp>
      <p:sp>
        <p:nvSpPr>
          <p:cNvPr id="3" name="Slide Number Placeholder 2">
            <a:extLst>
              <a:ext uri="{FF2B5EF4-FFF2-40B4-BE49-F238E27FC236}">
                <a16:creationId xmlns:a16="http://schemas.microsoft.com/office/drawing/2014/main" id="{60A0161F-9FA5-E75C-E2E0-AB84BF58EE31}"/>
              </a:ext>
            </a:extLst>
          </p:cNvPr>
          <p:cNvSpPr>
            <a:spLocks noGrp="1"/>
          </p:cNvSpPr>
          <p:nvPr>
            <p:ph type="sldNum" sz="quarter" idx="12"/>
          </p:nvPr>
        </p:nvSpPr>
        <p:spPr/>
        <p:txBody>
          <a:bodyPr/>
          <a:lstStyle/>
          <a:p>
            <a:fld id="{35AC7A8B-0617-B84C-BE7C-25188248DABA}" type="slidenum">
              <a:rPr lang="en-US" smtClean="0"/>
              <a:pPr/>
              <a:t>10</a:t>
            </a:fld>
            <a:endParaRPr lang="en-US"/>
          </a:p>
        </p:txBody>
      </p:sp>
      <p:graphicFrame>
        <p:nvGraphicFramePr>
          <p:cNvPr id="7" name="Table 6">
            <a:extLst>
              <a:ext uri="{FF2B5EF4-FFF2-40B4-BE49-F238E27FC236}">
                <a16:creationId xmlns:a16="http://schemas.microsoft.com/office/drawing/2014/main" id="{E69061FB-F9C9-6878-7654-F5186440AD37}"/>
              </a:ext>
            </a:extLst>
          </p:cNvPr>
          <p:cNvGraphicFramePr>
            <a:graphicFrameLocks noGrp="1"/>
          </p:cNvGraphicFramePr>
          <p:nvPr/>
        </p:nvGraphicFramePr>
        <p:xfrm>
          <a:off x="2027678" y="2133943"/>
          <a:ext cx="9683279" cy="762000"/>
        </p:xfrm>
        <a:graphic>
          <a:graphicData uri="http://schemas.openxmlformats.org/drawingml/2006/table">
            <a:tbl>
              <a:tblPr firstRow="1" bandRow="1">
                <a:tableStyleId>{2D5ABB26-0587-4C30-8999-92F81FD0307C}</a:tableStyleId>
              </a:tblPr>
              <a:tblGrid>
                <a:gridCol w="9683279">
                  <a:extLst>
                    <a:ext uri="{9D8B030D-6E8A-4147-A177-3AD203B41FA5}">
                      <a16:colId xmlns:a16="http://schemas.microsoft.com/office/drawing/2014/main" val="1054979669"/>
                    </a:ext>
                  </a:extLst>
                </a:gridCol>
              </a:tblGrid>
              <a:tr h="0">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100" b="1" i="0" kern="1200">
                          <a:solidFill>
                            <a:schemeClr val="tx1"/>
                          </a:solidFill>
                          <a:effectLst/>
                          <a:latin typeface="+mn-lt"/>
                          <a:ea typeface="+mn-ea"/>
                          <a:cs typeface="+mn-cs"/>
                        </a:rPr>
                        <a:t>Connection - </a:t>
                      </a:r>
                      <a:r>
                        <a:rPr lang="en-US" sz="1100" b="0" i="0" kern="1200">
                          <a:solidFill>
                            <a:schemeClr val="tx1"/>
                          </a:solidFill>
                          <a:effectLst/>
                          <a:latin typeface="+mn-lt"/>
                          <a:ea typeface="+mn-ea"/>
                          <a:cs typeface="+mn-cs"/>
                        </a:rPr>
                        <a:t>Everyone in America wants to feel safe and be treated fairly, and many people are worried that this isn’t happening right now. It’s understandable to feel afraid or frustrated when things seem to be changing fast or problems aren’t being addressed. But many of us also worry that labeling whole groups of people as bad or dangerous can make it harder to solve the real issues we’re facing. We’re more likely to become safer by treating people with dignity, lowering the temperature, and focusing on solutions we can work toward together, even when we don’t agree on everything.</a:t>
                      </a:r>
                      <a:endParaRPr lang="en-US" sz="1100" kern="0">
                        <a:latin typeface="Arial" panose="020B0604020202020204" pitchFamily="34" charset="0"/>
                        <a:cs typeface="Arial" panose="020B0604020202020204" pitchFamily="34" charset="0"/>
                      </a:endParaRPr>
                    </a:p>
                  </a:txBody>
                  <a:tcPr marL="45720" marR="4572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1576191784"/>
                  </a:ext>
                </a:extLst>
              </a:tr>
            </a:tbl>
          </a:graphicData>
        </a:graphic>
      </p:graphicFrame>
      <p:sp>
        <p:nvSpPr>
          <p:cNvPr id="8" name="Round Diagonal Corner Rectangle 3">
            <a:extLst>
              <a:ext uri="{FF2B5EF4-FFF2-40B4-BE49-F238E27FC236}">
                <a16:creationId xmlns:a16="http://schemas.microsoft.com/office/drawing/2014/main" id="{287D8ADA-D5E1-A983-6B45-6491A63D1AFC}"/>
              </a:ext>
            </a:extLst>
          </p:cNvPr>
          <p:cNvSpPr/>
          <p:nvPr/>
        </p:nvSpPr>
        <p:spPr>
          <a:xfrm>
            <a:off x="514459" y="1287104"/>
            <a:ext cx="1345951" cy="1608839"/>
          </a:xfrm>
          <a:prstGeom prst="round2DiagRect">
            <a:avLst>
              <a:gd name="adj1" fmla="val 6603"/>
              <a:gd name="adj2" fmla="val 0"/>
            </a:avLst>
          </a:prstGeom>
          <a:solidFill>
            <a:schemeClr val="accent6">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AC8A2E8A-85E7-557F-E9A3-6EE1209BF76B}"/>
              </a:ext>
            </a:extLst>
          </p:cNvPr>
          <p:cNvSpPr txBox="1"/>
          <p:nvPr/>
        </p:nvSpPr>
        <p:spPr>
          <a:xfrm>
            <a:off x="514457" y="1829913"/>
            <a:ext cx="1345951" cy="523220"/>
          </a:xfrm>
          <a:prstGeom prst="rect">
            <a:avLst/>
          </a:prstGeom>
          <a:noFill/>
        </p:spPr>
        <p:txBody>
          <a:bodyPr wrap="square">
            <a:spAutoFit/>
          </a:bodyPr>
          <a:lstStyle/>
          <a:p>
            <a:pPr algn="ctr"/>
            <a:r>
              <a:rPr lang="en-US" sz="1400" b="1"/>
              <a:t>Treat People</a:t>
            </a:r>
          </a:p>
          <a:p>
            <a:pPr algn="ctr"/>
            <a:r>
              <a:rPr lang="en-US" sz="1400"/>
              <a:t>2 narratives</a:t>
            </a:r>
          </a:p>
        </p:txBody>
      </p:sp>
      <p:sp>
        <p:nvSpPr>
          <p:cNvPr id="10" name="Round Diagonal Corner Rectangle 3">
            <a:extLst>
              <a:ext uri="{FF2B5EF4-FFF2-40B4-BE49-F238E27FC236}">
                <a16:creationId xmlns:a16="http://schemas.microsoft.com/office/drawing/2014/main" id="{001C9971-F83F-3F95-AF19-9AEEACB05AF3}"/>
              </a:ext>
            </a:extLst>
          </p:cNvPr>
          <p:cNvSpPr/>
          <p:nvPr/>
        </p:nvSpPr>
        <p:spPr>
          <a:xfrm>
            <a:off x="514458" y="3015303"/>
            <a:ext cx="1345951" cy="1995427"/>
          </a:xfrm>
          <a:prstGeom prst="round2DiagRect">
            <a:avLst>
              <a:gd name="adj1" fmla="val 6603"/>
              <a:gd name="adj2" fmla="val 0"/>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E8821A80-185D-625B-3F77-AEACD61B9EE0}"/>
              </a:ext>
            </a:extLst>
          </p:cNvPr>
          <p:cNvSpPr txBox="1"/>
          <p:nvPr/>
        </p:nvSpPr>
        <p:spPr>
          <a:xfrm>
            <a:off x="588867" y="3692128"/>
            <a:ext cx="1197131" cy="738664"/>
          </a:xfrm>
          <a:prstGeom prst="rect">
            <a:avLst/>
          </a:prstGeom>
          <a:noFill/>
        </p:spPr>
        <p:txBody>
          <a:bodyPr wrap="square">
            <a:spAutoFit/>
          </a:bodyPr>
          <a:lstStyle/>
          <a:p>
            <a:pPr algn="ctr"/>
            <a:r>
              <a:rPr lang="en-US" sz="1400" b="1"/>
              <a:t>Different Villain</a:t>
            </a:r>
          </a:p>
          <a:p>
            <a:pPr algn="ctr"/>
            <a:r>
              <a:rPr lang="en-US" sz="1400"/>
              <a:t>2 narratives</a:t>
            </a:r>
          </a:p>
        </p:txBody>
      </p:sp>
      <p:sp>
        <p:nvSpPr>
          <p:cNvPr id="12" name="Round Diagonal Corner Rectangle 3">
            <a:extLst>
              <a:ext uri="{FF2B5EF4-FFF2-40B4-BE49-F238E27FC236}">
                <a16:creationId xmlns:a16="http://schemas.microsoft.com/office/drawing/2014/main" id="{52F824A9-1463-FA68-1C84-838FC010DF83}"/>
              </a:ext>
            </a:extLst>
          </p:cNvPr>
          <p:cNvSpPr/>
          <p:nvPr/>
        </p:nvSpPr>
        <p:spPr>
          <a:xfrm>
            <a:off x="514458" y="5125722"/>
            <a:ext cx="1345951" cy="820843"/>
          </a:xfrm>
          <a:prstGeom prst="round2DiagRect">
            <a:avLst>
              <a:gd name="adj1" fmla="val 6603"/>
              <a:gd name="adj2" fmla="val 0"/>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D3677E41-D422-E6F8-4DDE-B6BA53EA450B}"/>
              </a:ext>
            </a:extLst>
          </p:cNvPr>
          <p:cNvSpPr txBox="1"/>
          <p:nvPr/>
        </p:nvSpPr>
        <p:spPr>
          <a:xfrm>
            <a:off x="321238" y="5282046"/>
            <a:ext cx="1732389" cy="523220"/>
          </a:xfrm>
          <a:prstGeom prst="rect">
            <a:avLst/>
          </a:prstGeom>
          <a:noFill/>
        </p:spPr>
        <p:txBody>
          <a:bodyPr wrap="square">
            <a:spAutoFit/>
          </a:bodyPr>
          <a:lstStyle/>
          <a:p>
            <a:pPr algn="ctr"/>
            <a:r>
              <a:rPr lang="en-US" sz="1400" b="1"/>
              <a:t>Pivot to GOP</a:t>
            </a:r>
          </a:p>
          <a:p>
            <a:pPr algn="ctr"/>
            <a:r>
              <a:rPr lang="en-US" sz="1400"/>
              <a:t>1 narrative</a:t>
            </a:r>
          </a:p>
        </p:txBody>
      </p:sp>
      <p:graphicFrame>
        <p:nvGraphicFramePr>
          <p:cNvPr id="17" name="Table 16">
            <a:extLst>
              <a:ext uri="{FF2B5EF4-FFF2-40B4-BE49-F238E27FC236}">
                <a16:creationId xmlns:a16="http://schemas.microsoft.com/office/drawing/2014/main" id="{EACC29E1-D324-D30E-73EE-CD2FE6FBF938}"/>
              </a:ext>
            </a:extLst>
          </p:cNvPr>
          <p:cNvGraphicFramePr>
            <a:graphicFrameLocks noGrp="1"/>
          </p:cNvGraphicFramePr>
          <p:nvPr/>
        </p:nvGraphicFramePr>
        <p:xfrm>
          <a:off x="2027678" y="4081090"/>
          <a:ext cx="9674054" cy="929640"/>
        </p:xfrm>
        <a:graphic>
          <a:graphicData uri="http://schemas.openxmlformats.org/drawingml/2006/table">
            <a:tbl>
              <a:tblPr firstRow="1" bandRow="1">
                <a:tableStyleId>{2D5ABB26-0587-4C30-8999-92F81FD0307C}</a:tableStyleId>
              </a:tblPr>
              <a:tblGrid>
                <a:gridCol w="9674054">
                  <a:extLst>
                    <a:ext uri="{9D8B030D-6E8A-4147-A177-3AD203B41FA5}">
                      <a16:colId xmlns:a16="http://schemas.microsoft.com/office/drawing/2014/main" val="1054979669"/>
                    </a:ext>
                  </a:extLst>
                </a:gridCol>
              </a:tblGrid>
              <a:tr h="835036">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100" b="1" i="0" kern="1200">
                          <a:solidFill>
                            <a:schemeClr val="tx1"/>
                          </a:solidFill>
                          <a:effectLst/>
                          <a:latin typeface="+mn-lt"/>
                          <a:ea typeface="+mn-ea"/>
                          <a:cs typeface="+mn-cs"/>
                        </a:rPr>
                        <a:t>Inquisitive - </a:t>
                      </a:r>
                      <a:r>
                        <a:rPr lang="en-US" sz="1100" b="0" i="0" kern="1200">
                          <a:solidFill>
                            <a:schemeClr val="tx1"/>
                          </a:solidFill>
                          <a:effectLst/>
                          <a:latin typeface="+mn-lt"/>
                          <a:ea typeface="+mn-ea"/>
                          <a:cs typeface="+mn-cs"/>
                        </a:rPr>
                        <a:t>People are right to feel like the system isn’t working for them. When prices rise and it feels harder to get ahead, it’s easy to blame a particular group for what’s going wrong. But what if we asked who really gains when costs go up, healthcare becomes harder to afford, small businesses struggle, and insurance claims are denied. Often, it’s large corporations that make more money while everyday people fall behind. When we turn on each other, it can take attention away from the real causes of these problems. We move forward when we stand together and focus on the choices being made at the top, instead of blaming one another.</a:t>
                      </a:r>
                      <a:endParaRPr lang="en-US" sz="1100" kern="0">
                        <a:latin typeface="Arial" panose="020B0604020202020204" pitchFamily="34" charset="0"/>
                        <a:cs typeface="Arial" panose="020B0604020202020204" pitchFamily="34" charset="0"/>
                      </a:endParaRPr>
                    </a:p>
                  </a:txBody>
                  <a:tcPr marL="45720" marR="4572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576191784"/>
                  </a:ext>
                </a:extLst>
              </a:tr>
            </a:tbl>
          </a:graphicData>
        </a:graphic>
      </p:graphicFrame>
      <p:graphicFrame>
        <p:nvGraphicFramePr>
          <p:cNvPr id="18" name="Table 17">
            <a:extLst>
              <a:ext uri="{FF2B5EF4-FFF2-40B4-BE49-F238E27FC236}">
                <a16:creationId xmlns:a16="http://schemas.microsoft.com/office/drawing/2014/main" id="{621BC976-4C8D-92A7-940A-51F817EACD6A}"/>
              </a:ext>
            </a:extLst>
          </p:cNvPr>
          <p:cNvGraphicFramePr>
            <a:graphicFrameLocks noGrp="1"/>
          </p:cNvGraphicFramePr>
          <p:nvPr/>
        </p:nvGraphicFramePr>
        <p:xfrm>
          <a:off x="2018452" y="1314344"/>
          <a:ext cx="9683279" cy="762000"/>
        </p:xfrm>
        <a:graphic>
          <a:graphicData uri="http://schemas.openxmlformats.org/drawingml/2006/table">
            <a:tbl>
              <a:tblPr firstRow="1" bandRow="1">
                <a:tableStyleId>{2D5ABB26-0587-4C30-8999-92F81FD0307C}</a:tableStyleId>
              </a:tblPr>
              <a:tblGrid>
                <a:gridCol w="9683279">
                  <a:extLst>
                    <a:ext uri="{9D8B030D-6E8A-4147-A177-3AD203B41FA5}">
                      <a16:colId xmlns:a16="http://schemas.microsoft.com/office/drawing/2014/main" val="1582482197"/>
                    </a:ext>
                  </a:extLst>
                </a:gridCol>
              </a:tblGrid>
              <a:tr h="733852">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100" b="1" i="0" kern="1200">
                          <a:solidFill>
                            <a:schemeClr val="tx1"/>
                          </a:solidFill>
                          <a:effectLst/>
                          <a:latin typeface="+mn-lt"/>
                          <a:ea typeface="+mn-ea"/>
                          <a:cs typeface="+mn-cs"/>
                        </a:rPr>
                        <a:t>Conviction - </a:t>
                      </a:r>
                      <a:r>
                        <a:rPr lang="en-US" sz="1100" b="0" i="0" kern="1200">
                          <a:solidFill>
                            <a:schemeClr val="tx1"/>
                          </a:solidFill>
                          <a:effectLst/>
                          <a:latin typeface="+mn-lt"/>
                          <a:ea typeface="+mn-ea"/>
                          <a:cs typeface="+mn-cs"/>
                        </a:rPr>
                        <a:t>Everyone in America should feel safe and be treated fairly. There are real concerns that this is not the case for some of us. But we don’t get safer by pitting one group of people against another or by trying to label a certain group of people as bad or dangerous. Division weakens us. We get safer by treating people with dignity and lowering the temperature so we can focus on solutions to our problems. Our future depends on us working together toward our common goals.</a:t>
                      </a:r>
                      <a:endParaRPr lang="en-US" sz="1100" kern="0">
                        <a:latin typeface="Arial" panose="020B0604020202020204" pitchFamily="34" charset="0"/>
                        <a:cs typeface="Arial" panose="020B0604020202020204" pitchFamily="34" charset="0"/>
                      </a:endParaRPr>
                    </a:p>
                  </a:txBody>
                  <a:tcPr marL="45720" marR="45720">
                    <a:lnR w="28575" cap="flat" cmpd="sng" algn="ctr">
                      <a:solidFill>
                        <a:schemeClr val="bg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679307538"/>
                  </a:ext>
                </a:extLst>
              </a:tr>
            </a:tbl>
          </a:graphicData>
        </a:graphic>
      </p:graphicFrame>
      <p:graphicFrame>
        <p:nvGraphicFramePr>
          <p:cNvPr id="19" name="Table 18">
            <a:extLst>
              <a:ext uri="{FF2B5EF4-FFF2-40B4-BE49-F238E27FC236}">
                <a16:creationId xmlns:a16="http://schemas.microsoft.com/office/drawing/2014/main" id="{C4433A0D-2357-481F-565F-1279503B7630}"/>
              </a:ext>
            </a:extLst>
          </p:cNvPr>
          <p:cNvGraphicFramePr>
            <a:graphicFrameLocks noGrp="1"/>
          </p:cNvGraphicFramePr>
          <p:nvPr/>
        </p:nvGraphicFramePr>
        <p:xfrm>
          <a:off x="2027677" y="3038575"/>
          <a:ext cx="9674054" cy="929640"/>
        </p:xfrm>
        <a:graphic>
          <a:graphicData uri="http://schemas.openxmlformats.org/drawingml/2006/table">
            <a:tbl>
              <a:tblPr firstRow="1" bandRow="1">
                <a:tableStyleId>{2D5ABB26-0587-4C30-8999-92F81FD0307C}</a:tableStyleId>
              </a:tblPr>
              <a:tblGrid>
                <a:gridCol w="9674054">
                  <a:extLst>
                    <a:ext uri="{9D8B030D-6E8A-4147-A177-3AD203B41FA5}">
                      <a16:colId xmlns:a16="http://schemas.microsoft.com/office/drawing/2014/main" val="480414635"/>
                    </a:ext>
                  </a:extLst>
                </a:gridCol>
              </a:tblGrid>
              <a:tr h="674229">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100" b="1" i="0" kern="1200">
                          <a:solidFill>
                            <a:schemeClr val="tx1"/>
                          </a:solidFill>
                          <a:effectLst/>
                          <a:latin typeface="+mn-lt"/>
                          <a:ea typeface="+mn-ea"/>
                          <a:cs typeface="+mn-cs"/>
                        </a:rPr>
                        <a:t>Accusatory - </a:t>
                      </a:r>
                      <a:r>
                        <a:rPr lang="en-US" sz="1100" b="0" i="0" kern="1200">
                          <a:solidFill>
                            <a:schemeClr val="tx1"/>
                          </a:solidFill>
                          <a:effectLst/>
                          <a:latin typeface="+mn-lt"/>
                          <a:ea typeface="+mn-ea"/>
                          <a:cs typeface="+mn-cs"/>
                        </a:rPr>
                        <a:t>People are right to feel like the system isn’t working for them. It is easy to blame a particular group as responsible for the problem. But, when you think about it, who has the greatest interest in raising prices, increasing healthcare costs, bankrupting small businesses and denying insurance claims? It’s the greedy corporations who think nothing of hurting everyday people if it brings more profit. They want us to fight and blame each other. We cannot let them get away with trying to distract us from the real problems that they are causing. We move forward when we stand together and take on the greed at the top.</a:t>
                      </a:r>
                      <a:endParaRPr lang="en-US" sz="1100" kern="0">
                        <a:latin typeface="Arial" panose="020B0604020202020204" pitchFamily="34" charset="0"/>
                        <a:cs typeface="Arial" panose="020B0604020202020204" pitchFamily="34" charset="0"/>
                      </a:endParaRPr>
                    </a:p>
                  </a:txBody>
                  <a:tcPr marL="45720" marR="45720">
                    <a:lnR w="28575" cap="flat" cmpd="sng" algn="ctr">
                      <a:solidFill>
                        <a:schemeClr val="bg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3048033539"/>
                  </a:ext>
                </a:extLst>
              </a:tr>
            </a:tbl>
          </a:graphicData>
        </a:graphic>
      </p:graphicFrame>
      <p:graphicFrame>
        <p:nvGraphicFramePr>
          <p:cNvPr id="20" name="Table 19">
            <a:extLst>
              <a:ext uri="{FF2B5EF4-FFF2-40B4-BE49-F238E27FC236}">
                <a16:creationId xmlns:a16="http://schemas.microsoft.com/office/drawing/2014/main" id="{82FB63B0-B1FF-2764-9D78-850578D4DB06}"/>
              </a:ext>
            </a:extLst>
          </p:cNvPr>
          <p:cNvGraphicFramePr>
            <a:graphicFrameLocks noGrp="1"/>
          </p:cNvGraphicFramePr>
          <p:nvPr/>
        </p:nvGraphicFramePr>
        <p:xfrm>
          <a:off x="2053627" y="5112972"/>
          <a:ext cx="9648104" cy="822960"/>
        </p:xfrm>
        <a:graphic>
          <a:graphicData uri="http://schemas.openxmlformats.org/drawingml/2006/table">
            <a:tbl>
              <a:tblPr firstRow="1" bandRow="1">
                <a:tableStyleId>{2D5ABB26-0587-4C30-8999-92F81FD0307C}</a:tableStyleId>
              </a:tblPr>
              <a:tblGrid>
                <a:gridCol w="9648104">
                  <a:extLst>
                    <a:ext uri="{9D8B030D-6E8A-4147-A177-3AD203B41FA5}">
                      <a16:colId xmlns:a16="http://schemas.microsoft.com/office/drawing/2014/main" val="1657753379"/>
                    </a:ext>
                  </a:extLst>
                </a:gridCol>
              </a:tblGrid>
              <a:tr h="822960">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100" b="0" i="0" kern="1200">
                          <a:solidFill>
                            <a:schemeClr val="tx1"/>
                          </a:solidFill>
                          <a:effectLst/>
                          <a:latin typeface="+mn-lt"/>
                          <a:ea typeface="+mn-ea"/>
                          <a:cs typeface="+mn-cs"/>
                        </a:rPr>
                        <a:t>Republicans like to attack certain groups of people to distract from their failures on the economy. One day it’s because of DEI, then the next day it’s because of immigrants. It’s not as if we don’t notice that prices keep rising, health insurance is out of control, and groceries stretch every paycheck. We hear about more layoffs every week, and the GOP are the ones in control of the White House and Congress. Blaming someone or a group of people won’t fix things. What will is staying focused on what families actually need: lower everyday costs, dependable jobs, and healthcare people can actually afford.</a:t>
                      </a:r>
                      <a:endParaRPr lang="en-US" sz="1100" kern="0">
                        <a:latin typeface="Arial" panose="020B0604020202020204" pitchFamily="34" charset="0"/>
                        <a:cs typeface="Arial" panose="020B0604020202020204" pitchFamily="34" charset="0"/>
                      </a:endParaRPr>
                    </a:p>
                  </a:txBody>
                  <a:tcPr marL="45720" marR="45720">
                    <a:lnR w="28575" cap="flat" cmpd="sng" algn="ctr">
                      <a:solidFill>
                        <a:schemeClr val="bg1"/>
                      </a:solidFill>
                      <a:prstDash val="solid"/>
                      <a:round/>
                      <a:headEnd type="none" w="med" len="med"/>
                      <a:tailEnd type="none" w="med" len="med"/>
                    </a:lnR>
                    <a:solidFill>
                      <a:schemeClr val="accent2">
                        <a:lumMod val="20000"/>
                        <a:lumOff val="80000"/>
                      </a:schemeClr>
                    </a:solidFill>
                  </a:tcPr>
                </a:tc>
                <a:extLst>
                  <a:ext uri="{0D108BD9-81ED-4DB2-BD59-A6C34878D82A}">
                    <a16:rowId xmlns:a16="http://schemas.microsoft.com/office/drawing/2014/main" val="1576191784"/>
                  </a:ext>
                </a:extLst>
              </a:tr>
            </a:tbl>
          </a:graphicData>
        </a:graphic>
      </p:graphicFrame>
    </p:spTree>
    <p:extLst>
      <p:ext uri="{BB962C8B-B14F-4D97-AF65-F5344CB8AC3E}">
        <p14:creationId xmlns:p14="http://schemas.microsoft.com/office/powerpoint/2010/main" val="15361020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05ADD-313D-124B-C993-1B857E51212C}"/>
              </a:ext>
            </a:extLst>
          </p:cNvPr>
          <p:cNvSpPr>
            <a:spLocks noGrp="1"/>
          </p:cNvSpPr>
          <p:nvPr>
            <p:ph type="title"/>
          </p:nvPr>
        </p:nvSpPr>
        <p:spPr>
          <a:xfrm>
            <a:off x="594360" y="466751"/>
            <a:ext cx="10759440" cy="1105196"/>
          </a:xfrm>
        </p:spPr>
        <p:txBody>
          <a:bodyPr>
            <a:normAutofit/>
          </a:bodyPr>
          <a:lstStyle/>
          <a:p>
            <a:r>
              <a:rPr lang="en-US"/>
              <a:t>The “Treat People” narrative is seen as most acceptable across groups.</a:t>
            </a:r>
          </a:p>
        </p:txBody>
      </p:sp>
      <p:sp>
        <p:nvSpPr>
          <p:cNvPr id="3" name="Slide Number Placeholder 2">
            <a:extLst>
              <a:ext uri="{FF2B5EF4-FFF2-40B4-BE49-F238E27FC236}">
                <a16:creationId xmlns:a16="http://schemas.microsoft.com/office/drawing/2014/main" id="{88AC6263-7301-8973-6EFA-805E25065836}"/>
              </a:ext>
            </a:extLst>
          </p:cNvPr>
          <p:cNvSpPr>
            <a:spLocks noGrp="1"/>
          </p:cNvSpPr>
          <p:nvPr>
            <p:ph type="sldNum" sz="quarter" idx="12"/>
          </p:nvPr>
        </p:nvSpPr>
        <p:spPr/>
        <p:txBody>
          <a:bodyPr/>
          <a:lstStyle/>
          <a:p>
            <a:fld id="{35AC7A8B-0617-B84C-BE7C-25188248DABA}" type="slidenum">
              <a:rPr lang="en-US" smtClean="0"/>
              <a:pPr/>
              <a:t>11</a:t>
            </a:fld>
            <a:endParaRPr lang="en-US"/>
          </a:p>
        </p:txBody>
      </p:sp>
      <p:graphicFrame>
        <p:nvGraphicFramePr>
          <p:cNvPr id="6" name="Table 5">
            <a:extLst>
              <a:ext uri="{FF2B5EF4-FFF2-40B4-BE49-F238E27FC236}">
                <a16:creationId xmlns:a16="http://schemas.microsoft.com/office/drawing/2014/main" id="{3C53236E-6CEC-EFF3-414D-167271722932}"/>
              </a:ext>
            </a:extLst>
          </p:cNvPr>
          <p:cNvGraphicFramePr>
            <a:graphicFrameLocks noGrp="1"/>
          </p:cNvGraphicFramePr>
          <p:nvPr>
            <p:extLst>
              <p:ext uri="{D42A27DB-BD31-4B8C-83A1-F6EECF244321}">
                <p14:modId xmlns:p14="http://schemas.microsoft.com/office/powerpoint/2010/main" val="1768282564"/>
              </p:ext>
            </p:extLst>
          </p:nvPr>
        </p:nvGraphicFramePr>
        <p:xfrm>
          <a:off x="594360" y="2141920"/>
          <a:ext cx="10993336" cy="2793800"/>
        </p:xfrm>
        <a:graphic>
          <a:graphicData uri="http://schemas.openxmlformats.org/drawingml/2006/table">
            <a:tbl>
              <a:tblPr/>
              <a:tblGrid>
                <a:gridCol w="1234440">
                  <a:extLst>
                    <a:ext uri="{9D8B030D-6E8A-4147-A177-3AD203B41FA5}">
                      <a16:colId xmlns:a16="http://schemas.microsoft.com/office/drawing/2014/main" val="1723423797"/>
                    </a:ext>
                  </a:extLst>
                </a:gridCol>
                <a:gridCol w="1889761">
                  <a:extLst>
                    <a:ext uri="{9D8B030D-6E8A-4147-A177-3AD203B41FA5}">
                      <a16:colId xmlns:a16="http://schemas.microsoft.com/office/drawing/2014/main" val="2619180973"/>
                    </a:ext>
                  </a:extLst>
                </a:gridCol>
                <a:gridCol w="1573827">
                  <a:extLst>
                    <a:ext uri="{9D8B030D-6E8A-4147-A177-3AD203B41FA5}">
                      <a16:colId xmlns:a16="http://schemas.microsoft.com/office/drawing/2014/main" val="3765605060"/>
                    </a:ext>
                  </a:extLst>
                </a:gridCol>
                <a:gridCol w="1573827">
                  <a:extLst>
                    <a:ext uri="{9D8B030D-6E8A-4147-A177-3AD203B41FA5}">
                      <a16:colId xmlns:a16="http://schemas.microsoft.com/office/drawing/2014/main" val="2710539350"/>
                    </a:ext>
                  </a:extLst>
                </a:gridCol>
                <a:gridCol w="1573827">
                  <a:extLst>
                    <a:ext uri="{9D8B030D-6E8A-4147-A177-3AD203B41FA5}">
                      <a16:colId xmlns:a16="http://schemas.microsoft.com/office/drawing/2014/main" val="3000550736"/>
                    </a:ext>
                  </a:extLst>
                </a:gridCol>
                <a:gridCol w="1573827">
                  <a:extLst>
                    <a:ext uri="{9D8B030D-6E8A-4147-A177-3AD203B41FA5}">
                      <a16:colId xmlns:a16="http://schemas.microsoft.com/office/drawing/2014/main" val="552338416"/>
                    </a:ext>
                  </a:extLst>
                </a:gridCol>
                <a:gridCol w="1573827">
                  <a:extLst>
                    <a:ext uri="{9D8B030D-6E8A-4147-A177-3AD203B41FA5}">
                      <a16:colId xmlns:a16="http://schemas.microsoft.com/office/drawing/2014/main" val="277567239"/>
                    </a:ext>
                  </a:extLst>
                </a:gridCol>
              </a:tblGrid>
              <a:tr h="662192">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0">
                          <a:effectLst/>
                          <a:latin typeface="Arial" panose="020B0604020202020204" pitchFamily="34" charset="0"/>
                        </a:rPr>
                        <a:t> </a:t>
                      </a:r>
                      <a:r>
                        <a:rPr lang="en-US" sz="1600" b="1" i="1">
                          <a:solidFill>
                            <a:schemeClr val="bg1"/>
                          </a:solidFill>
                        </a:rPr>
                        <a:t>% Statement is totally acceptable </a:t>
                      </a:r>
                    </a:p>
                  </a:txBody>
                  <a:tcPr marL="82839" marR="82839" marT="41419" marB="41419"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tx2"/>
                    </a:solidFill>
                  </a:tcPr>
                </a:tc>
                <a:tc hMerge="1">
                  <a:txBody>
                    <a:bodyPr/>
                    <a:lstStyle/>
                    <a:p>
                      <a:endParaRPr/>
                    </a:p>
                  </a:txBody>
                  <a:tcPr marL="82839" marR="82839" marT="41419" marB="41419">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a:r>
                        <a:rPr lang="en-US" sz="1600" b="1">
                          <a:solidFill>
                            <a:schemeClr val="bg1"/>
                          </a:solidFill>
                        </a:rPr>
                        <a:t>Anti-Othering Core</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a:r>
                        <a:rPr lang="en-US" sz="1600" b="1">
                          <a:solidFill>
                            <a:schemeClr val="bg1"/>
                          </a:solidFill>
                        </a:rPr>
                        <a:t>Pragmatic Moderates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a:r>
                        <a:rPr lang="en-US" sz="1600" b="1">
                          <a:solidFill>
                            <a:schemeClr val="bg1"/>
                          </a:solidFill>
                        </a:rPr>
                        <a:t>Potential Movers</a:t>
                      </a:r>
                    </a:p>
                  </a:txBody>
                  <a:tcPr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solidFill>
                  </a:tcPr>
                </a:tc>
                <a:tc>
                  <a:txBody>
                    <a:bodyPr/>
                    <a:lstStyle/>
                    <a:p>
                      <a:pPr algn="ctr"/>
                      <a:r>
                        <a:rPr lang="en-US" sz="1600" b="1">
                          <a:solidFill>
                            <a:schemeClr val="bg1"/>
                          </a:solidFill>
                        </a:rPr>
                        <a:t>Right-leaning Skeptics</a:t>
                      </a:r>
                    </a:p>
                  </a:txBody>
                  <a:tcPr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lumMod val="60000"/>
                        <a:lumOff val="40000"/>
                      </a:schemeClr>
                    </a:solidFill>
                  </a:tcPr>
                </a:tc>
                <a:tc>
                  <a:txBody>
                    <a:bodyPr/>
                    <a:lstStyle/>
                    <a:p>
                      <a:pPr algn="ctr"/>
                      <a:r>
                        <a:rPr lang="en-US" sz="1600" b="1">
                          <a:solidFill>
                            <a:schemeClr val="bg1"/>
                          </a:solidFill>
                        </a:rPr>
                        <a:t>Right-wing Traditionalists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3397664974"/>
                  </a:ext>
                </a:extLst>
              </a:tr>
              <a:tr h="424698">
                <a:tc rowSpan="3">
                  <a:txBody>
                    <a:bodyPr/>
                    <a:lstStyle/>
                    <a:p>
                      <a:pPr algn="l" rtl="0" fontAlgn="base">
                        <a:lnSpc>
                          <a:spcPct val="100000"/>
                        </a:lnSpc>
                        <a:buNone/>
                      </a:pPr>
                      <a:r>
                        <a:rPr lang="en-US" sz="1300" b="1" i="0">
                          <a:effectLst/>
                        </a:rPr>
                        <a:t>Democratic Candidate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l" rtl="0" fontAlgn="base">
                        <a:lnSpc>
                          <a:spcPct val="100000"/>
                        </a:lnSpc>
                        <a:buNone/>
                      </a:pPr>
                      <a:r>
                        <a:rPr lang="en-US" sz="1300" b="0" i="0">
                          <a:effectLst/>
                        </a:rPr>
                        <a:t>Treat People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86</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1">
                        <a:lumMod val="20000"/>
                        <a:lumOff val="80000"/>
                      </a:schemeClr>
                    </a:solidFill>
                  </a:tcPr>
                </a:tc>
                <a:tc>
                  <a:txBody>
                    <a:bodyPr/>
                    <a:lstStyle/>
                    <a:p>
                      <a:pPr algn="ctr" rtl="0" fontAlgn="base">
                        <a:lnSpc>
                          <a:spcPct val="100000"/>
                        </a:lnSpc>
                        <a:buNone/>
                      </a:pPr>
                      <a:r>
                        <a:rPr lang="en-US" sz="1300" b="0" i="0">
                          <a:effectLst/>
                        </a:rPr>
                        <a:t>75</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rtl="0" fontAlgn="base">
                        <a:lnSpc>
                          <a:spcPct val="100000"/>
                        </a:lnSpc>
                        <a:buNone/>
                      </a:pPr>
                      <a:r>
                        <a:rPr lang="en-US" sz="1300" b="0" i="0">
                          <a:effectLst/>
                        </a:rPr>
                        <a:t>64</a:t>
                      </a: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4">
                        <a:lumMod val="20000"/>
                        <a:lumOff val="80000"/>
                      </a:schemeClr>
                    </a:solidFill>
                  </a:tcPr>
                </a:tc>
                <a:tc>
                  <a:txBody>
                    <a:bodyPr/>
                    <a:lstStyle/>
                    <a:p>
                      <a:pPr algn="ctr" rtl="0" fontAlgn="base">
                        <a:lnSpc>
                          <a:spcPct val="100000"/>
                        </a:lnSpc>
                        <a:buNone/>
                      </a:pPr>
                      <a:r>
                        <a:rPr lang="en-US" sz="1300" b="0" i="0">
                          <a:effectLst/>
                        </a:rPr>
                        <a:t>41</a:t>
                      </a: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5">
                        <a:lumMod val="20000"/>
                        <a:lumOff val="80000"/>
                      </a:schemeClr>
                    </a:solidFill>
                  </a:tcPr>
                </a:tc>
                <a:tc>
                  <a:txBody>
                    <a:bodyPr/>
                    <a:lstStyle/>
                    <a:p>
                      <a:pPr algn="ctr" rtl="0" fontAlgn="base">
                        <a:lnSpc>
                          <a:spcPct val="100000"/>
                        </a:lnSpc>
                        <a:buNone/>
                      </a:pPr>
                      <a:r>
                        <a:rPr lang="en-US" sz="1300" b="0" i="0">
                          <a:effectLst/>
                        </a:rPr>
                        <a:t>46</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2588266943"/>
                  </a:ext>
                </a:extLst>
              </a:tr>
              <a:tr h="424698">
                <a:tc vMerge="1">
                  <a:txBody>
                    <a:bodyPr/>
                    <a:lstStyle/>
                    <a:p>
                      <a:pPr algn="l"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r>
                        <a:rPr lang="en-US" sz="1300" b="0" i="0">
                          <a:effectLst/>
                        </a:rPr>
                        <a:t>Different Villain</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84</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accent1">
                        <a:lumMod val="20000"/>
                        <a:lumOff val="80000"/>
                      </a:schemeClr>
                    </a:solidFill>
                  </a:tcPr>
                </a:tc>
                <a:tc>
                  <a:txBody>
                    <a:bodyPr/>
                    <a:lstStyle/>
                    <a:p>
                      <a:pPr algn="ctr" rtl="0" fontAlgn="base">
                        <a:lnSpc>
                          <a:spcPct val="100000"/>
                        </a:lnSpc>
                        <a:buNone/>
                      </a:pPr>
                      <a:r>
                        <a:rPr lang="en-US" sz="1300" b="0" i="0">
                          <a:effectLst/>
                        </a:rPr>
                        <a:t>73</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rtl="0" fontAlgn="base">
                        <a:lnSpc>
                          <a:spcPct val="100000"/>
                        </a:lnSpc>
                        <a:buNone/>
                      </a:pPr>
                      <a:r>
                        <a:rPr lang="en-US" sz="1300" b="0" i="0">
                          <a:effectLst/>
                        </a:rPr>
                        <a:t>59</a:t>
                      </a: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accent4">
                        <a:lumMod val="20000"/>
                        <a:lumOff val="80000"/>
                      </a:schemeClr>
                    </a:solidFill>
                  </a:tcPr>
                </a:tc>
                <a:tc>
                  <a:txBody>
                    <a:bodyPr/>
                    <a:lstStyle/>
                    <a:p>
                      <a:pPr algn="ctr" rtl="0" fontAlgn="base">
                        <a:lnSpc>
                          <a:spcPct val="100000"/>
                        </a:lnSpc>
                        <a:buNone/>
                      </a:pPr>
                      <a:r>
                        <a:rPr lang="en-US" sz="1300" b="0" i="0">
                          <a:effectLst/>
                        </a:rPr>
                        <a:t>33</a:t>
                      </a: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32</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4186105590"/>
                  </a:ext>
                </a:extLst>
              </a:tr>
              <a:tr h="424698">
                <a:tc vMerge="1">
                  <a:txBody>
                    <a:bodyPr/>
                    <a:lstStyle/>
                    <a:p>
                      <a:pPr algn="l"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r>
                        <a:rPr lang="en-US" sz="1300" b="0" i="0">
                          <a:effectLst/>
                        </a:rPr>
                        <a:t>Pivot to GOP econ failures</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r>
                        <a:rPr lang="en-US" sz="1300" b="0" i="0">
                          <a:effectLst/>
                        </a:rPr>
                        <a:t>87</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1">
                        <a:lumMod val="20000"/>
                        <a:lumOff val="80000"/>
                      </a:schemeClr>
                    </a:solidFill>
                  </a:tcPr>
                </a:tc>
                <a:tc>
                  <a:txBody>
                    <a:bodyPr/>
                    <a:lstStyle/>
                    <a:p>
                      <a:pPr algn="ctr" rtl="0" fontAlgn="base">
                        <a:lnSpc>
                          <a:spcPct val="100000"/>
                        </a:lnSpc>
                        <a:buNone/>
                      </a:pPr>
                      <a:r>
                        <a:rPr lang="en-US" sz="1300" b="0" i="0">
                          <a:effectLst/>
                        </a:rPr>
                        <a:t>66</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r>
                        <a:rPr lang="en-US" sz="1300" b="0" i="0">
                          <a:effectLst/>
                        </a:rPr>
                        <a:t>52</a:t>
                      </a: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r>
                        <a:rPr lang="en-US" sz="1300" b="0" i="0">
                          <a:effectLst/>
                        </a:rPr>
                        <a:t>22</a:t>
                      </a: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r>
                        <a:rPr lang="en-US" sz="1300" b="0" i="0">
                          <a:effectLst/>
                        </a:rPr>
                        <a:t>25</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1353623299"/>
                  </a:ext>
                </a:extLst>
              </a:tr>
              <a:tr h="424698">
                <a:tc rowSpan="2">
                  <a:txBody>
                    <a:bodyPr/>
                    <a:lstStyle/>
                    <a:p>
                      <a:pPr algn="l" rtl="0" fontAlgn="base">
                        <a:lnSpc>
                          <a:spcPts val="1295"/>
                        </a:lnSpc>
                        <a:buNone/>
                      </a:pPr>
                      <a:r>
                        <a:rPr lang="en-US" sz="1300" b="1" i="0">
                          <a:effectLst/>
                        </a:rPr>
                        <a:t>Republican Candidate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l" rtl="0" fontAlgn="base">
                        <a:lnSpc>
                          <a:spcPts val="1295"/>
                        </a:lnSpc>
                        <a:buNone/>
                      </a:pPr>
                      <a:r>
                        <a:rPr lang="en-US" sz="1300" b="0" i="0">
                          <a:effectLst/>
                        </a:rPr>
                        <a:t>Focus on immigration</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1</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34</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29</a:t>
                      </a: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36</a:t>
                      </a: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accent5">
                        <a:lumMod val="20000"/>
                        <a:lumOff val="80000"/>
                      </a:schemeClr>
                    </a:solidFill>
                  </a:tcPr>
                </a:tc>
                <a:tc>
                  <a:txBody>
                    <a:bodyPr/>
                    <a:lstStyle/>
                    <a:p>
                      <a:pPr algn="ctr" rtl="0" fontAlgn="base">
                        <a:lnSpc>
                          <a:spcPct val="100000"/>
                        </a:lnSpc>
                        <a:buNone/>
                      </a:pPr>
                      <a:r>
                        <a:rPr lang="en-US" sz="1300" b="0" i="0">
                          <a:effectLst/>
                        </a:rPr>
                        <a:t>69</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036431712"/>
                  </a:ext>
                </a:extLst>
              </a:tr>
              <a:tr h="424698">
                <a:tc vMerge="1">
                  <a:txBody>
                    <a:bodyPr/>
                    <a:lstStyle/>
                    <a:p>
                      <a:pPr algn="l" rtl="0" fontAlgn="base">
                        <a:lnSpc>
                          <a:spcPts val="1295"/>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l" rtl="0" fontAlgn="base">
                        <a:lnSpc>
                          <a:spcPts val="1295"/>
                        </a:lnSpc>
                        <a:buNone/>
                      </a:pPr>
                      <a:r>
                        <a:rPr lang="en-US" sz="1300" b="0" i="0">
                          <a:effectLst/>
                        </a:rPr>
                        <a:t>Woke ideology v common sense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r>
                        <a:rPr lang="en-US" sz="1300" b="0" i="0">
                          <a:effectLst/>
                        </a:rPr>
                        <a:t>3</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r>
                        <a:rPr lang="en-US" sz="1300" b="0" i="0">
                          <a:effectLst/>
                        </a:rPr>
                        <a:t>29</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r>
                        <a:rPr lang="en-US" sz="1300" b="0" i="0">
                          <a:effectLst/>
                        </a:rPr>
                        <a:t>27</a:t>
                      </a: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r>
                        <a:rPr lang="en-US" sz="1300" b="0" i="0">
                          <a:effectLst/>
                        </a:rPr>
                        <a:t>30</a:t>
                      </a: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r>
                        <a:rPr lang="en-US" sz="1300" b="0" i="0">
                          <a:effectLst/>
                        </a:rPr>
                        <a:t>60</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993935876"/>
                  </a:ext>
                </a:extLst>
              </a:tr>
            </a:tbl>
          </a:graphicData>
        </a:graphic>
      </p:graphicFrame>
    </p:spTree>
    <p:extLst>
      <p:ext uri="{BB962C8B-B14F-4D97-AF65-F5344CB8AC3E}">
        <p14:creationId xmlns:p14="http://schemas.microsoft.com/office/powerpoint/2010/main" val="112973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AAAAD-ECF6-9C13-13EF-F686770AD0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E5433A-D686-36C0-66C6-D3625339D588}"/>
              </a:ext>
            </a:extLst>
          </p:cNvPr>
          <p:cNvSpPr>
            <a:spLocks noGrp="1"/>
          </p:cNvSpPr>
          <p:nvPr>
            <p:ph type="title"/>
          </p:nvPr>
        </p:nvSpPr>
        <p:spPr>
          <a:xfrm>
            <a:off x="594360" y="466750"/>
            <a:ext cx="10759440" cy="1858761"/>
          </a:xfrm>
        </p:spPr>
        <p:txBody>
          <a:bodyPr>
            <a:normAutofit/>
          </a:bodyPr>
          <a:lstStyle/>
          <a:p>
            <a:r>
              <a:rPr lang="en-US"/>
              <a:t>Both Treat People and Different Villain are successful at making voters more favorable toward candidates.</a:t>
            </a:r>
          </a:p>
        </p:txBody>
      </p:sp>
      <p:sp>
        <p:nvSpPr>
          <p:cNvPr id="3" name="Slide Number Placeholder 2">
            <a:extLst>
              <a:ext uri="{FF2B5EF4-FFF2-40B4-BE49-F238E27FC236}">
                <a16:creationId xmlns:a16="http://schemas.microsoft.com/office/drawing/2014/main" id="{F966E408-05CD-5A77-651E-F35A41552ED1}"/>
              </a:ext>
            </a:extLst>
          </p:cNvPr>
          <p:cNvSpPr>
            <a:spLocks noGrp="1"/>
          </p:cNvSpPr>
          <p:nvPr>
            <p:ph type="sldNum" sz="quarter" idx="12"/>
          </p:nvPr>
        </p:nvSpPr>
        <p:spPr/>
        <p:txBody>
          <a:bodyPr/>
          <a:lstStyle/>
          <a:p>
            <a:fld id="{35AC7A8B-0617-B84C-BE7C-25188248DABA}" type="slidenum">
              <a:rPr lang="en-US" smtClean="0"/>
              <a:pPr/>
              <a:t>12</a:t>
            </a:fld>
            <a:endParaRPr lang="en-US"/>
          </a:p>
        </p:txBody>
      </p:sp>
      <p:graphicFrame>
        <p:nvGraphicFramePr>
          <p:cNvPr id="6" name="Table 5">
            <a:extLst>
              <a:ext uri="{FF2B5EF4-FFF2-40B4-BE49-F238E27FC236}">
                <a16:creationId xmlns:a16="http://schemas.microsoft.com/office/drawing/2014/main" id="{8858AEDD-4A40-FEED-9074-FF5A71190B14}"/>
              </a:ext>
            </a:extLst>
          </p:cNvPr>
          <p:cNvGraphicFramePr>
            <a:graphicFrameLocks noGrp="1"/>
          </p:cNvGraphicFramePr>
          <p:nvPr>
            <p:extLst>
              <p:ext uri="{D42A27DB-BD31-4B8C-83A1-F6EECF244321}">
                <p14:modId xmlns:p14="http://schemas.microsoft.com/office/powerpoint/2010/main" val="2661841350"/>
              </p:ext>
            </p:extLst>
          </p:nvPr>
        </p:nvGraphicFramePr>
        <p:xfrm>
          <a:off x="594360" y="2141920"/>
          <a:ext cx="10993336" cy="2793800"/>
        </p:xfrm>
        <a:graphic>
          <a:graphicData uri="http://schemas.openxmlformats.org/drawingml/2006/table">
            <a:tbl>
              <a:tblPr/>
              <a:tblGrid>
                <a:gridCol w="1234440">
                  <a:extLst>
                    <a:ext uri="{9D8B030D-6E8A-4147-A177-3AD203B41FA5}">
                      <a16:colId xmlns:a16="http://schemas.microsoft.com/office/drawing/2014/main" val="1723423797"/>
                    </a:ext>
                  </a:extLst>
                </a:gridCol>
                <a:gridCol w="1889761">
                  <a:extLst>
                    <a:ext uri="{9D8B030D-6E8A-4147-A177-3AD203B41FA5}">
                      <a16:colId xmlns:a16="http://schemas.microsoft.com/office/drawing/2014/main" val="2619180973"/>
                    </a:ext>
                  </a:extLst>
                </a:gridCol>
                <a:gridCol w="1573827">
                  <a:extLst>
                    <a:ext uri="{9D8B030D-6E8A-4147-A177-3AD203B41FA5}">
                      <a16:colId xmlns:a16="http://schemas.microsoft.com/office/drawing/2014/main" val="3765605060"/>
                    </a:ext>
                  </a:extLst>
                </a:gridCol>
                <a:gridCol w="1573827">
                  <a:extLst>
                    <a:ext uri="{9D8B030D-6E8A-4147-A177-3AD203B41FA5}">
                      <a16:colId xmlns:a16="http://schemas.microsoft.com/office/drawing/2014/main" val="2710539350"/>
                    </a:ext>
                  </a:extLst>
                </a:gridCol>
                <a:gridCol w="1573827">
                  <a:extLst>
                    <a:ext uri="{9D8B030D-6E8A-4147-A177-3AD203B41FA5}">
                      <a16:colId xmlns:a16="http://schemas.microsoft.com/office/drawing/2014/main" val="3000550736"/>
                    </a:ext>
                  </a:extLst>
                </a:gridCol>
                <a:gridCol w="1573827">
                  <a:extLst>
                    <a:ext uri="{9D8B030D-6E8A-4147-A177-3AD203B41FA5}">
                      <a16:colId xmlns:a16="http://schemas.microsoft.com/office/drawing/2014/main" val="552338416"/>
                    </a:ext>
                  </a:extLst>
                </a:gridCol>
                <a:gridCol w="1573827">
                  <a:extLst>
                    <a:ext uri="{9D8B030D-6E8A-4147-A177-3AD203B41FA5}">
                      <a16:colId xmlns:a16="http://schemas.microsoft.com/office/drawing/2014/main" val="277567239"/>
                    </a:ext>
                  </a:extLst>
                </a:gridCol>
              </a:tblGrid>
              <a:tr h="662192">
                <a:tc gridSpan="2">
                  <a:txBody>
                    <a:bodyPr/>
                    <a:lstStyle/>
                    <a:p>
                      <a:pPr algn="l" rtl="0" fontAlgn="base">
                        <a:lnSpc>
                          <a:spcPct val="100000"/>
                        </a:lnSpc>
                        <a:buNone/>
                      </a:pPr>
                      <a:r>
                        <a:rPr lang="en-US" sz="1600" b="0" i="1">
                          <a:solidFill>
                            <a:schemeClr val="bg1"/>
                          </a:solidFill>
                          <a:effectLst/>
                          <a:latin typeface="Arial" panose="020B0604020202020204" pitchFamily="34" charset="0"/>
                        </a:rPr>
                        <a:t> </a:t>
                      </a:r>
                      <a:r>
                        <a:rPr lang="en-US" sz="1600" b="1" i="1">
                          <a:solidFill>
                            <a:schemeClr val="bg1"/>
                          </a:solidFill>
                          <a:effectLst/>
                          <a:latin typeface="Arial" panose="020B0604020202020204" pitchFamily="34" charset="0"/>
                        </a:rPr>
                        <a:t>% More favorable to speaker after hearing message</a:t>
                      </a:r>
                    </a:p>
                  </a:txBody>
                  <a:tcPr marL="82839" marR="82839" marT="41419" marB="41419"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tx2"/>
                    </a:solidFill>
                  </a:tcPr>
                </a:tc>
                <a:tc hMerge="1">
                  <a:txBody>
                    <a:bodyPr/>
                    <a:lstStyle/>
                    <a:p>
                      <a:endParaRPr/>
                    </a:p>
                  </a:txBody>
                  <a:tcPr marL="82839" marR="82839" marT="41419" marB="41419">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a:r>
                        <a:rPr lang="en-US" sz="1600" b="1">
                          <a:solidFill>
                            <a:schemeClr val="bg1"/>
                          </a:solidFill>
                        </a:rPr>
                        <a:t>Anti-Othering Core</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a:r>
                        <a:rPr lang="en-US" sz="1600" b="1">
                          <a:solidFill>
                            <a:schemeClr val="bg1"/>
                          </a:solidFill>
                        </a:rPr>
                        <a:t>Pragmatic Moderates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a:r>
                        <a:rPr lang="en-US" sz="1600" b="1">
                          <a:solidFill>
                            <a:schemeClr val="bg1"/>
                          </a:solidFill>
                        </a:rPr>
                        <a:t>Potential Movers</a:t>
                      </a:r>
                    </a:p>
                  </a:txBody>
                  <a:tcPr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solidFill>
                  </a:tcPr>
                </a:tc>
                <a:tc>
                  <a:txBody>
                    <a:bodyPr/>
                    <a:lstStyle/>
                    <a:p>
                      <a:pPr algn="ctr"/>
                      <a:r>
                        <a:rPr lang="en-US" sz="1600" b="1">
                          <a:solidFill>
                            <a:schemeClr val="bg1"/>
                          </a:solidFill>
                        </a:rPr>
                        <a:t>Right-leaning Skeptics</a:t>
                      </a:r>
                    </a:p>
                  </a:txBody>
                  <a:tcPr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lumMod val="60000"/>
                        <a:lumOff val="40000"/>
                      </a:schemeClr>
                    </a:solidFill>
                  </a:tcPr>
                </a:tc>
                <a:tc>
                  <a:txBody>
                    <a:bodyPr/>
                    <a:lstStyle/>
                    <a:p>
                      <a:pPr algn="ctr"/>
                      <a:r>
                        <a:rPr lang="en-US" sz="1600" b="1">
                          <a:solidFill>
                            <a:schemeClr val="bg1"/>
                          </a:solidFill>
                        </a:rPr>
                        <a:t>Right-wing Traditionalists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3397664974"/>
                  </a:ext>
                </a:extLst>
              </a:tr>
              <a:tr h="424698">
                <a:tc rowSpan="3">
                  <a:txBody>
                    <a:bodyPr/>
                    <a:lstStyle/>
                    <a:p>
                      <a:pPr algn="l" rtl="0" fontAlgn="base">
                        <a:lnSpc>
                          <a:spcPct val="100000"/>
                        </a:lnSpc>
                        <a:buNone/>
                      </a:pPr>
                      <a:r>
                        <a:rPr lang="en-US" sz="1300" b="1" i="0">
                          <a:effectLst/>
                        </a:rPr>
                        <a:t>Democratic Candidate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l" rtl="0" fontAlgn="base">
                        <a:lnSpc>
                          <a:spcPct val="100000"/>
                        </a:lnSpc>
                        <a:buNone/>
                      </a:pPr>
                      <a:r>
                        <a:rPr lang="en-US" sz="1300" b="0" i="0">
                          <a:effectLst/>
                        </a:rPr>
                        <a:t>Treat People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94</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1">
                        <a:lumMod val="20000"/>
                        <a:lumOff val="80000"/>
                      </a:schemeClr>
                    </a:solidFill>
                  </a:tcPr>
                </a:tc>
                <a:tc>
                  <a:txBody>
                    <a:bodyPr/>
                    <a:lstStyle/>
                    <a:p>
                      <a:pPr algn="ctr" rtl="0" fontAlgn="base">
                        <a:lnSpc>
                          <a:spcPct val="100000"/>
                        </a:lnSpc>
                        <a:buNone/>
                      </a:pPr>
                      <a:r>
                        <a:rPr lang="en-US" sz="1300" b="0" i="0">
                          <a:effectLst/>
                        </a:rPr>
                        <a:t>82</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rtl="0" fontAlgn="base">
                        <a:lnSpc>
                          <a:spcPct val="100000"/>
                        </a:lnSpc>
                        <a:buNone/>
                      </a:pPr>
                      <a:r>
                        <a:rPr lang="en-US" sz="1300" b="0" i="0">
                          <a:effectLst/>
                        </a:rPr>
                        <a:t>76</a:t>
                      </a: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4">
                        <a:lumMod val="20000"/>
                        <a:lumOff val="80000"/>
                      </a:schemeClr>
                    </a:solidFill>
                  </a:tcPr>
                </a:tc>
                <a:tc>
                  <a:txBody>
                    <a:bodyPr/>
                    <a:lstStyle/>
                    <a:p>
                      <a:pPr algn="ctr" rtl="0" fontAlgn="base">
                        <a:lnSpc>
                          <a:spcPct val="100000"/>
                        </a:lnSpc>
                        <a:buNone/>
                      </a:pPr>
                      <a:r>
                        <a:rPr lang="en-US" sz="1300" b="0" i="0">
                          <a:effectLst/>
                        </a:rPr>
                        <a:t>57</a:t>
                      </a: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5">
                        <a:lumMod val="20000"/>
                        <a:lumOff val="80000"/>
                      </a:schemeClr>
                    </a:solidFill>
                  </a:tcPr>
                </a:tc>
                <a:tc>
                  <a:txBody>
                    <a:bodyPr/>
                    <a:lstStyle/>
                    <a:p>
                      <a:pPr algn="ctr" rtl="0" fontAlgn="base">
                        <a:lnSpc>
                          <a:spcPct val="100000"/>
                        </a:lnSpc>
                        <a:buNone/>
                      </a:pPr>
                      <a:r>
                        <a:rPr lang="en-US" sz="1300" b="0" i="0">
                          <a:effectLst/>
                        </a:rPr>
                        <a:t>47</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2588266943"/>
                  </a:ext>
                </a:extLst>
              </a:tr>
              <a:tr h="424698">
                <a:tc vMerge="1">
                  <a:txBody>
                    <a:bodyPr/>
                    <a:lstStyle/>
                    <a:p>
                      <a:pPr algn="l"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r>
                        <a:rPr lang="en-US" sz="1300" b="0" i="0">
                          <a:effectLst/>
                        </a:rPr>
                        <a:t>Different Villain</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93</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accent1">
                        <a:lumMod val="20000"/>
                        <a:lumOff val="80000"/>
                      </a:schemeClr>
                    </a:solidFill>
                  </a:tcPr>
                </a:tc>
                <a:tc>
                  <a:txBody>
                    <a:bodyPr/>
                    <a:lstStyle/>
                    <a:p>
                      <a:pPr algn="ctr" rtl="0" fontAlgn="base">
                        <a:lnSpc>
                          <a:spcPct val="100000"/>
                        </a:lnSpc>
                        <a:buNone/>
                      </a:pPr>
                      <a:r>
                        <a:rPr lang="en-US" sz="1300" b="0" i="0">
                          <a:effectLst/>
                        </a:rPr>
                        <a:t>79</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rtl="0" fontAlgn="base">
                        <a:lnSpc>
                          <a:spcPct val="100000"/>
                        </a:lnSpc>
                        <a:buNone/>
                      </a:pPr>
                      <a:r>
                        <a:rPr lang="en-US" sz="1300" b="0" i="0">
                          <a:effectLst/>
                        </a:rPr>
                        <a:t>72</a:t>
                      </a: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accent4">
                        <a:lumMod val="20000"/>
                        <a:lumOff val="80000"/>
                      </a:schemeClr>
                    </a:solidFill>
                  </a:tcPr>
                </a:tc>
                <a:tc>
                  <a:txBody>
                    <a:bodyPr/>
                    <a:lstStyle/>
                    <a:p>
                      <a:pPr algn="ctr" rtl="0" fontAlgn="base">
                        <a:lnSpc>
                          <a:spcPct val="100000"/>
                        </a:lnSpc>
                        <a:buNone/>
                      </a:pPr>
                      <a:r>
                        <a:rPr lang="en-US" sz="1300" b="0" i="0">
                          <a:effectLst/>
                        </a:rPr>
                        <a:t>55</a:t>
                      </a: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accent5">
                        <a:lumMod val="20000"/>
                        <a:lumOff val="80000"/>
                      </a:schemeClr>
                    </a:solidFill>
                  </a:tcPr>
                </a:tc>
                <a:tc>
                  <a:txBody>
                    <a:bodyPr/>
                    <a:lstStyle/>
                    <a:p>
                      <a:pPr algn="ctr" rtl="0" fontAlgn="base">
                        <a:lnSpc>
                          <a:spcPct val="100000"/>
                        </a:lnSpc>
                        <a:buNone/>
                      </a:pPr>
                      <a:r>
                        <a:rPr lang="en-US" sz="1300" b="0" i="0">
                          <a:effectLst/>
                        </a:rPr>
                        <a:t>39</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4186105590"/>
                  </a:ext>
                </a:extLst>
              </a:tr>
              <a:tr h="424698">
                <a:tc vMerge="1">
                  <a:txBody>
                    <a:bodyPr/>
                    <a:lstStyle/>
                    <a:p>
                      <a:pPr algn="l"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r>
                        <a:rPr lang="en-US" sz="1300" b="0" i="0">
                          <a:effectLst/>
                        </a:rPr>
                        <a:t>Pivot to GOP econ failures</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r>
                        <a:rPr lang="en-US" sz="1300" b="0" i="0">
                          <a:effectLst/>
                        </a:rPr>
                        <a:t>93</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1">
                        <a:lumMod val="20000"/>
                        <a:lumOff val="80000"/>
                      </a:schemeClr>
                    </a:solidFill>
                  </a:tcPr>
                </a:tc>
                <a:tc>
                  <a:txBody>
                    <a:bodyPr/>
                    <a:lstStyle/>
                    <a:p>
                      <a:pPr algn="ctr" rtl="0" fontAlgn="base">
                        <a:lnSpc>
                          <a:spcPct val="100000"/>
                        </a:lnSpc>
                        <a:buNone/>
                      </a:pPr>
                      <a:r>
                        <a:rPr lang="en-US" sz="1300" b="0" i="0">
                          <a:effectLst/>
                        </a:rPr>
                        <a:t>68</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r>
                        <a:rPr lang="en-US" sz="1300" b="0" i="0">
                          <a:effectLst/>
                        </a:rPr>
                        <a:t>68</a:t>
                      </a: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r>
                        <a:rPr lang="en-US" sz="1300" b="0" i="0">
                          <a:effectLst/>
                        </a:rPr>
                        <a:t>42</a:t>
                      </a: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r>
                        <a:rPr lang="en-US" sz="1300" b="0" i="0">
                          <a:effectLst/>
                        </a:rPr>
                        <a:t>29</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1353623299"/>
                  </a:ext>
                </a:extLst>
              </a:tr>
              <a:tr h="424698">
                <a:tc rowSpan="2">
                  <a:txBody>
                    <a:bodyPr/>
                    <a:lstStyle/>
                    <a:p>
                      <a:pPr algn="l" rtl="0" fontAlgn="base">
                        <a:lnSpc>
                          <a:spcPts val="1295"/>
                        </a:lnSpc>
                        <a:buNone/>
                      </a:pPr>
                      <a:r>
                        <a:rPr lang="en-US" sz="1300" b="1" i="0">
                          <a:effectLst/>
                        </a:rPr>
                        <a:t>Republican Candidate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l" rtl="0" fontAlgn="base">
                        <a:lnSpc>
                          <a:spcPts val="1295"/>
                        </a:lnSpc>
                        <a:buNone/>
                      </a:pPr>
                      <a:r>
                        <a:rPr lang="en-US" sz="1300" b="0" i="0">
                          <a:effectLst/>
                        </a:rPr>
                        <a:t>Focus on immigration</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4</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40</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42</a:t>
                      </a: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r>
                        <a:rPr lang="en-US" sz="1300" b="0" i="0">
                          <a:effectLst/>
                        </a:rPr>
                        <a:t>55</a:t>
                      </a: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accent5">
                        <a:lumMod val="20000"/>
                        <a:lumOff val="80000"/>
                      </a:schemeClr>
                    </a:solidFill>
                  </a:tcPr>
                </a:tc>
                <a:tc>
                  <a:txBody>
                    <a:bodyPr/>
                    <a:lstStyle/>
                    <a:p>
                      <a:pPr algn="ctr" rtl="0" fontAlgn="base">
                        <a:lnSpc>
                          <a:spcPct val="100000"/>
                        </a:lnSpc>
                        <a:buNone/>
                      </a:pPr>
                      <a:r>
                        <a:rPr lang="en-US" sz="1300" b="0" i="0">
                          <a:effectLst/>
                        </a:rPr>
                        <a:t>77</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036431712"/>
                  </a:ext>
                </a:extLst>
              </a:tr>
              <a:tr h="424698">
                <a:tc vMerge="1">
                  <a:txBody>
                    <a:bodyPr/>
                    <a:lstStyle/>
                    <a:p>
                      <a:pPr algn="l" rtl="0" fontAlgn="base">
                        <a:lnSpc>
                          <a:spcPts val="1295"/>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l" rtl="0" fontAlgn="base">
                        <a:lnSpc>
                          <a:spcPts val="1295"/>
                        </a:lnSpc>
                        <a:buNone/>
                      </a:pPr>
                      <a:r>
                        <a:rPr lang="en-US" sz="1300" b="0" i="0">
                          <a:effectLst/>
                        </a:rPr>
                        <a:t>Woke ideology v common sense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r>
                        <a:rPr lang="en-US" sz="1300" b="0" i="0">
                          <a:effectLst/>
                        </a:rPr>
                        <a:t>5</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r>
                        <a:rPr lang="en-US" sz="1300" b="0" i="0">
                          <a:effectLst/>
                        </a:rPr>
                        <a:t>33</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r>
                        <a:rPr lang="en-US" sz="1300" b="0" i="0">
                          <a:effectLst/>
                        </a:rPr>
                        <a:t>37</a:t>
                      </a: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r>
                        <a:rPr lang="en-US" sz="1300" b="0" i="0">
                          <a:effectLst/>
                        </a:rPr>
                        <a:t>53</a:t>
                      </a: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solidFill>
                      <a:schemeClr val="accent5">
                        <a:lumMod val="20000"/>
                        <a:lumOff val="80000"/>
                      </a:schemeClr>
                    </a:solidFill>
                  </a:tcPr>
                </a:tc>
                <a:tc>
                  <a:txBody>
                    <a:bodyPr/>
                    <a:lstStyle/>
                    <a:p>
                      <a:pPr algn="ctr" rtl="0" fontAlgn="base">
                        <a:lnSpc>
                          <a:spcPct val="100000"/>
                        </a:lnSpc>
                        <a:buNone/>
                      </a:pPr>
                      <a:r>
                        <a:rPr lang="en-US" sz="1300" b="0" i="0">
                          <a:effectLst/>
                        </a:rPr>
                        <a:t>75</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993935876"/>
                  </a:ext>
                </a:extLst>
              </a:tr>
            </a:tbl>
          </a:graphicData>
        </a:graphic>
      </p:graphicFrame>
    </p:spTree>
    <p:extLst>
      <p:ext uri="{BB962C8B-B14F-4D97-AF65-F5344CB8AC3E}">
        <p14:creationId xmlns:p14="http://schemas.microsoft.com/office/powerpoint/2010/main" val="3043567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B8613-AB19-22A6-17D6-5D1003A3A6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98F7D7-98F3-5EAC-722D-53E4503E986A}"/>
              </a:ext>
            </a:extLst>
          </p:cNvPr>
          <p:cNvSpPr>
            <a:spLocks noGrp="1"/>
          </p:cNvSpPr>
          <p:nvPr>
            <p:ph type="title"/>
          </p:nvPr>
        </p:nvSpPr>
        <p:spPr>
          <a:xfrm>
            <a:off x="594360" y="466750"/>
            <a:ext cx="10759440" cy="1858761"/>
          </a:xfrm>
        </p:spPr>
        <p:txBody>
          <a:bodyPr>
            <a:normAutofit/>
          </a:bodyPr>
          <a:lstStyle/>
          <a:p>
            <a:r>
              <a:rPr lang="en-US"/>
              <a:t>A strong message in how we treat people has an advantage over one with softer language.</a:t>
            </a:r>
          </a:p>
        </p:txBody>
      </p:sp>
      <p:sp>
        <p:nvSpPr>
          <p:cNvPr id="3" name="Slide Number Placeholder 2">
            <a:extLst>
              <a:ext uri="{FF2B5EF4-FFF2-40B4-BE49-F238E27FC236}">
                <a16:creationId xmlns:a16="http://schemas.microsoft.com/office/drawing/2014/main" id="{5C51C45E-64C2-8756-19AB-5C9DDBDBADEF}"/>
              </a:ext>
            </a:extLst>
          </p:cNvPr>
          <p:cNvSpPr>
            <a:spLocks noGrp="1"/>
          </p:cNvSpPr>
          <p:nvPr>
            <p:ph type="sldNum" sz="quarter" idx="12"/>
          </p:nvPr>
        </p:nvSpPr>
        <p:spPr/>
        <p:txBody>
          <a:bodyPr/>
          <a:lstStyle/>
          <a:p>
            <a:fld id="{35AC7A8B-0617-B84C-BE7C-25188248DABA}" type="slidenum">
              <a:rPr lang="en-US" smtClean="0"/>
              <a:pPr/>
              <a:t>13</a:t>
            </a:fld>
            <a:endParaRPr lang="en-US"/>
          </a:p>
        </p:txBody>
      </p:sp>
      <p:graphicFrame>
        <p:nvGraphicFramePr>
          <p:cNvPr id="6" name="Table 5">
            <a:extLst>
              <a:ext uri="{FF2B5EF4-FFF2-40B4-BE49-F238E27FC236}">
                <a16:creationId xmlns:a16="http://schemas.microsoft.com/office/drawing/2014/main" id="{6FA5FA48-2E1B-0D55-5723-5AA4188718B1}"/>
              </a:ext>
            </a:extLst>
          </p:cNvPr>
          <p:cNvGraphicFramePr>
            <a:graphicFrameLocks noGrp="1"/>
          </p:cNvGraphicFramePr>
          <p:nvPr>
            <p:extLst>
              <p:ext uri="{D42A27DB-BD31-4B8C-83A1-F6EECF244321}">
                <p14:modId xmlns:p14="http://schemas.microsoft.com/office/powerpoint/2010/main" val="169488973"/>
              </p:ext>
            </p:extLst>
          </p:nvPr>
        </p:nvGraphicFramePr>
        <p:xfrm>
          <a:off x="594359" y="1792128"/>
          <a:ext cx="10993338" cy="4208742"/>
        </p:xfrm>
        <a:graphic>
          <a:graphicData uri="http://schemas.openxmlformats.org/drawingml/2006/table">
            <a:tbl>
              <a:tblPr/>
              <a:tblGrid>
                <a:gridCol w="1495698">
                  <a:extLst>
                    <a:ext uri="{9D8B030D-6E8A-4147-A177-3AD203B41FA5}">
                      <a16:colId xmlns:a16="http://schemas.microsoft.com/office/drawing/2014/main" val="954617462"/>
                    </a:ext>
                  </a:extLst>
                </a:gridCol>
                <a:gridCol w="1348595">
                  <a:extLst>
                    <a:ext uri="{9D8B030D-6E8A-4147-A177-3AD203B41FA5}">
                      <a16:colId xmlns:a16="http://schemas.microsoft.com/office/drawing/2014/main" val="2619180973"/>
                    </a:ext>
                  </a:extLst>
                </a:gridCol>
                <a:gridCol w="1629809">
                  <a:extLst>
                    <a:ext uri="{9D8B030D-6E8A-4147-A177-3AD203B41FA5}">
                      <a16:colId xmlns:a16="http://schemas.microsoft.com/office/drawing/2014/main" val="3765605060"/>
                    </a:ext>
                  </a:extLst>
                </a:gridCol>
                <a:gridCol w="1629809">
                  <a:extLst>
                    <a:ext uri="{9D8B030D-6E8A-4147-A177-3AD203B41FA5}">
                      <a16:colId xmlns:a16="http://schemas.microsoft.com/office/drawing/2014/main" val="2710539350"/>
                    </a:ext>
                  </a:extLst>
                </a:gridCol>
                <a:gridCol w="1629809">
                  <a:extLst>
                    <a:ext uri="{9D8B030D-6E8A-4147-A177-3AD203B41FA5}">
                      <a16:colId xmlns:a16="http://schemas.microsoft.com/office/drawing/2014/main" val="3000550736"/>
                    </a:ext>
                  </a:extLst>
                </a:gridCol>
                <a:gridCol w="1629809">
                  <a:extLst>
                    <a:ext uri="{9D8B030D-6E8A-4147-A177-3AD203B41FA5}">
                      <a16:colId xmlns:a16="http://schemas.microsoft.com/office/drawing/2014/main" val="552338416"/>
                    </a:ext>
                  </a:extLst>
                </a:gridCol>
                <a:gridCol w="1629809">
                  <a:extLst>
                    <a:ext uri="{9D8B030D-6E8A-4147-A177-3AD203B41FA5}">
                      <a16:colId xmlns:a16="http://schemas.microsoft.com/office/drawing/2014/main" val="277567239"/>
                    </a:ext>
                  </a:extLst>
                </a:gridCol>
              </a:tblGrid>
              <a:tr h="786266">
                <a:tc gridSpan="2">
                  <a:txBody>
                    <a:bodyPr/>
                    <a:lstStyle/>
                    <a:p>
                      <a:endParaRPr/>
                    </a:p>
                  </a:txBody>
                  <a:tcPr marL="82839" marR="82839" marT="41419" marB="41419">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tx2"/>
                    </a:solidFill>
                  </a:tcPr>
                </a:tc>
                <a:tc hMerge="1">
                  <a:txBody>
                    <a:bodyPr/>
                    <a:lstStyle/>
                    <a:p>
                      <a:endParaRPr/>
                    </a:p>
                  </a:txBody>
                  <a:tcPr marL="82839" marR="82839" marT="41419" marB="41419">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a:r>
                        <a:rPr lang="en-US" sz="1600" b="1">
                          <a:solidFill>
                            <a:schemeClr val="bg1"/>
                          </a:solidFill>
                        </a:rPr>
                        <a:t>Anti-Othering Core</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a:r>
                        <a:rPr lang="en-US" sz="1600" b="1">
                          <a:solidFill>
                            <a:schemeClr val="bg1"/>
                          </a:solidFill>
                        </a:rPr>
                        <a:t>Pragmatic Moderates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a:r>
                        <a:rPr lang="en-US" sz="1600" b="1">
                          <a:solidFill>
                            <a:schemeClr val="bg1"/>
                          </a:solidFill>
                        </a:rPr>
                        <a:t>Potential Movers</a:t>
                      </a:r>
                    </a:p>
                  </a:txBody>
                  <a:tcPr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solidFill>
                  </a:tcPr>
                </a:tc>
                <a:tc>
                  <a:txBody>
                    <a:bodyPr/>
                    <a:lstStyle/>
                    <a:p>
                      <a:pPr algn="ctr"/>
                      <a:r>
                        <a:rPr lang="en-US" sz="1600" b="1">
                          <a:solidFill>
                            <a:schemeClr val="bg1"/>
                          </a:solidFill>
                        </a:rPr>
                        <a:t>Right-leaning Skeptics</a:t>
                      </a:r>
                    </a:p>
                  </a:txBody>
                  <a:tcPr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lumMod val="60000"/>
                        <a:lumOff val="40000"/>
                      </a:schemeClr>
                    </a:solidFill>
                  </a:tcPr>
                </a:tc>
                <a:tc>
                  <a:txBody>
                    <a:bodyPr/>
                    <a:lstStyle/>
                    <a:p>
                      <a:pPr algn="ctr"/>
                      <a:r>
                        <a:rPr lang="en-US" sz="1600" b="1">
                          <a:solidFill>
                            <a:schemeClr val="bg1"/>
                          </a:solidFill>
                        </a:rPr>
                        <a:t>Right-wing Traditionalists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3397664974"/>
                  </a:ext>
                </a:extLst>
              </a:tr>
              <a:tr h="855619">
                <a:tc rowSpan="2">
                  <a:txBody>
                    <a:bodyPr/>
                    <a:lstStyle/>
                    <a:p>
                      <a:pPr algn="l" rtl="0" fontAlgn="base">
                        <a:lnSpc>
                          <a:spcPts val="1295"/>
                        </a:lnSpc>
                        <a:buNone/>
                      </a:pPr>
                      <a:r>
                        <a:rPr lang="en-US" sz="1300" b="1" i="0">
                          <a:solidFill>
                            <a:schemeClr val="tx1"/>
                          </a:solidFill>
                          <a:effectLst/>
                        </a:rPr>
                        <a:t>Statement is totally acceptable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tx2">
                        <a:lumMod val="10000"/>
                        <a:lumOff val="90000"/>
                      </a:schemeClr>
                    </a:solidFill>
                  </a:tcPr>
                </a:tc>
                <a:tc>
                  <a:txBody>
                    <a:bodyPr/>
                    <a:lstStyle/>
                    <a:p>
                      <a:pPr algn="l" rtl="0" fontAlgn="base">
                        <a:lnSpc>
                          <a:spcPts val="1295"/>
                        </a:lnSpc>
                        <a:buNone/>
                      </a:pPr>
                      <a:r>
                        <a:rPr lang="en-US" sz="1300" b="1" i="0">
                          <a:solidFill>
                            <a:schemeClr val="tx2"/>
                          </a:solidFill>
                          <a:effectLst/>
                        </a:rPr>
                        <a:t>Conviction Advantage</a:t>
                      </a: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036431712"/>
                  </a:ext>
                </a:extLst>
              </a:tr>
              <a:tr h="855619">
                <a:tc vMerge="1">
                  <a:txBody>
                    <a:bodyPr/>
                    <a:lstStyle/>
                    <a:p>
                      <a:pPr algn="l" rtl="0" fontAlgn="base">
                        <a:lnSpc>
                          <a:spcPts val="1295"/>
                        </a:lnSpc>
                        <a:buNone/>
                      </a:pPr>
                      <a:endParaRPr lang="en-US" sz="1300" b="1" i="0">
                        <a:solidFill>
                          <a:schemeClr val="bg2">
                            <a:lumMod val="50000"/>
                          </a:schemeClr>
                        </a:solidFill>
                        <a:effectLst/>
                      </a:endParaRPr>
                    </a:p>
                  </a:txBody>
                  <a:tcPr marL="45720" marR="45720" marT="18288" marB="1828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l" rtl="0" fontAlgn="base">
                        <a:lnSpc>
                          <a:spcPts val="1295"/>
                        </a:lnSpc>
                        <a:buNone/>
                      </a:pPr>
                      <a:r>
                        <a:rPr lang="en-US" sz="1300" b="1" i="0">
                          <a:solidFill>
                            <a:schemeClr val="bg2">
                              <a:lumMod val="50000"/>
                            </a:schemeClr>
                          </a:solidFill>
                          <a:effectLst/>
                        </a:rPr>
                        <a:t>Connection Advantage</a:t>
                      </a: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2993935876"/>
                  </a:ext>
                </a:extLst>
              </a:tr>
              <a:tr h="855619">
                <a:tc rowSpan="2">
                  <a:txBody>
                    <a:bodyPr/>
                    <a:lstStyle/>
                    <a:p>
                      <a:pPr algn="l" rtl="0" fontAlgn="base">
                        <a:lnSpc>
                          <a:spcPts val="1295"/>
                        </a:lnSpc>
                        <a:buNone/>
                      </a:pPr>
                      <a:r>
                        <a:rPr lang="en-US" sz="1300" b="1" i="0">
                          <a:solidFill>
                            <a:schemeClr val="tx1"/>
                          </a:solidFill>
                          <a:effectLst/>
                        </a:rPr>
                        <a:t>Much more favorable to candidate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noFill/>
                      <a:prstDash val="solid"/>
                      <a:round/>
                      <a:headEnd type="none" w="med" len="med"/>
                      <a:tailEnd type="none" w="med" len="med"/>
                    </a:lnB>
                    <a:solidFill>
                      <a:schemeClr val="tx2">
                        <a:lumMod val="10000"/>
                        <a:lumOff val="90000"/>
                      </a:schemeClr>
                    </a:solidFill>
                  </a:tcPr>
                </a:tc>
                <a:tc>
                  <a:txBody>
                    <a:bodyPr/>
                    <a:lstStyle/>
                    <a:p>
                      <a:pPr algn="l" rtl="0" fontAlgn="base">
                        <a:lnSpc>
                          <a:spcPts val="1295"/>
                        </a:lnSpc>
                        <a:buNone/>
                      </a:pPr>
                      <a:r>
                        <a:rPr lang="en-US" sz="1300" b="1" i="0">
                          <a:solidFill>
                            <a:schemeClr val="tx2"/>
                          </a:solidFill>
                          <a:effectLst/>
                        </a:rPr>
                        <a:t>Conviction Advantage</a:t>
                      </a: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2775022280"/>
                  </a:ext>
                </a:extLst>
              </a:tr>
              <a:tr h="855619">
                <a:tc vMerge="1">
                  <a:txBody>
                    <a:bodyPr/>
                    <a:lstStyle/>
                    <a:p>
                      <a:pPr algn="l" rtl="0" fontAlgn="base">
                        <a:lnSpc>
                          <a:spcPts val="1295"/>
                        </a:lnSpc>
                        <a:buNone/>
                      </a:pPr>
                      <a:endParaRPr lang="en-US" sz="1300" b="1" i="0">
                        <a:solidFill>
                          <a:schemeClr val="bg2">
                            <a:lumMod val="50000"/>
                          </a:schemeClr>
                        </a:solidFill>
                        <a:effectLst/>
                      </a:endParaRPr>
                    </a:p>
                  </a:txBody>
                  <a:tcPr marL="45720" marR="45720" marT="18288" marB="1828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l" rtl="0" fontAlgn="base">
                        <a:lnSpc>
                          <a:spcPts val="1295"/>
                        </a:lnSpc>
                        <a:buNone/>
                      </a:pPr>
                      <a:r>
                        <a:rPr lang="en-US" sz="1300" b="1" i="0">
                          <a:solidFill>
                            <a:schemeClr val="bg2">
                              <a:lumMod val="50000"/>
                            </a:schemeClr>
                          </a:solidFill>
                          <a:effectLst/>
                        </a:rPr>
                        <a:t>Connection Advantage</a:t>
                      </a: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3687919119"/>
                  </a:ext>
                </a:extLst>
              </a:tr>
            </a:tbl>
          </a:graphicData>
        </a:graphic>
      </p:graphicFrame>
      <p:graphicFrame>
        <p:nvGraphicFramePr>
          <p:cNvPr id="4" name="Chart 3">
            <a:extLst>
              <a:ext uri="{FF2B5EF4-FFF2-40B4-BE49-F238E27FC236}">
                <a16:creationId xmlns:a16="http://schemas.microsoft.com/office/drawing/2014/main" id="{3E402158-621C-2337-CFCA-B0A4E6611768}"/>
              </a:ext>
            </a:extLst>
          </p:cNvPr>
          <p:cNvGraphicFramePr/>
          <p:nvPr>
            <p:extLst>
              <p:ext uri="{D42A27DB-BD31-4B8C-83A1-F6EECF244321}">
                <p14:modId xmlns:p14="http://schemas.microsoft.com/office/powerpoint/2010/main" val="699879635"/>
              </p:ext>
            </p:extLst>
          </p:nvPr>
        </p:nvGraphicFramePr>
        <p:xfrm>
          <a:off x="3448878" y="2587033"/>
          <a:ext cx="8138820" cy="16801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4EABEEF9-2437-3F9D-1475-B225F5F0D012}"/>
              </a:ext>
            </a:extLst>
          </p:cNvPr>
          <p:cNvGraphicFramePr/>
          <p:nvPr>
            <p:extLst>
              <p:ext uri="{D42A27DB-BD31-4B8C-83A1-F6EECF244321}">
                <p14:modId xmlns:p14="http://schemas.microsoft.com/office/powerpoint/2010/main" val="1480515981"/>
              </p:ext>
            </p:extLst>
          </p:nvPr>
        </p:nvGraphicFramePr>
        <p:xfrm>
          <a:off x="3458816" y="4267200"/>
          <a:ext cx="8138820" cy="1744555"/>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a:extLst>
              <a:ext uri="{FF2B5EF4-FFF2-40B4-BE49-F238E27FC236}">
                <a16:creationId xmlns:a16="http://schemas.microsoft.com/office/drawing/2014/main" id="{19076181-287C-BFA0-D3BC-70D58639DA8C}"/>
              </a:ext>
            </a:extLst>
          </p:cNvPr>
          <p:cNvSpPr txBox="1"/>
          <p:nvPr/>
        </p:nvSpPr>
        <p:spPr>
          <a:xfrm>
            <a:off x="3043027" y="1352171"/>
            <a:ext cx="6460201" cy="338554"/>
          </a:xfrm>
          <a:prstGeom prst="rect">
            <a:avLst/>
          </a:prstGeom>
          <a:noFill/>
        </p:spPr>
        <p:txBody>
          <a:bodyPr wrap="square">
            <a:spAutoFit/>
          </a:bodyPr>
          <a:lstStyle/>
          <a:p>
            <a:pPr algn="ctr"/>
            <a:r>
              <a:rPr lang="en-US" sz="1600" i="1"/>
              <a:t>Preference for </a:t>
            </a:r>
            <a:r>
              <a:rPr lang="en-US" sz="1600" b="1" i="1">
                <a:solidFill>
                  <a:schemeClr val="tx2"/>
                </a:solidFill>
              </a:rPr>
              <a:t>Conviction</a:t>
            </a:r>
            <a:r>
              <a:rPr lang="en-US" sz="1600" i="1"/>
              <a:t> vs </a:t>
            </a:r>
            <a:r>
              <a:rPr lang="en-US" sz="1600" b="1" i="1">
                <a:solidFill>
                  <a:schemeClr val="bg2">
                    <a:lumMod val="50000"/>
                  </a:schemeClr>
                </a:solidFill>
              </a:rPr>
              <a:t>Connection</a:t>
            </a:r>
            <a:r>
              <a:rPr lang="en-US" sz="1600" b="1" i="1"/>
              <a:t> </a:t>
            </a:r>
            <a:r>
              <a:rPr lang="en-US" sz="1600" i="1"/>
              <a:t>style, by voter segment </a:t>
            </a:r>
            <a:endParaRPr lang="en-US" sz="1400" i="1"/>
          </a:p>
        </p:txBody>
      </p:sp>
    </p:spTree>
    <p:extLst>
      <p:ext uri="{BB962C8B-B14F-4D97-AF65-F5344CB8AC3E}">
        <p14:creationId xmlns:p14="http://schemas.microsoft.com/office/powerpoint/2010/main" val="1294311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F8423-91C2-08F1-548C-41FCEABCAF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040531-DB4E-DBB3-3372-1183F6E9082B}"/>
              </a:ext>
            </a:extLst>
          </p:cNvPr>
          <p:cNvSpPr>
            <a:spLocks noGrp="1"/>
          </p:cNvSpPr>
          <p:nvPr>
            <p:ph type="title"/>
          </p:nvPr>
        </p:nvSpPr>
        <p:spPr>
          <a:xfrm>
            <a:off x="594360" y="466750"/>
            <a:ext cx="10759440" cy="1858761"/>
          </a:xfrm>
        </p:spPr>
        <p:txBody>
          <a:bodyPr>
            <a:normAutofit/>
          </a:bodyPr>
          <a:lstStyle/>
          <a:p>
            <a:r>
              <a:rPr lang="en-US"/>
              <a:t>The inquisitive style of the “Different Villain message” performs better among both core and swing groups.</a:t>
            </a:r>
          </a:p>
        </p:txBody>
      </p:sp>
      <p:sp>
        <p:nvSpPr>
          <p:cNvPr id="3" name="Slide Number Placeholder 2">
            <a:extLst>
              <a:ext uri="{FF2B5EF4-FFF2-40B4-BE49-F238E27FC236}">
                <a16:creationId xmlns:a16="http://schemas.microsoft.com/office/drawing/2014/main" id="{AD7A46C1-1811-C8DC-0733-201E15AF8848}"/>
              </a:ext>
            </a:extLst>
          </p:cNvPr>
          <p:cNvSpPr>
            <a:spLocks noGrp="1"/>
          </p:cNvSpPr>
          <p:nvPr>
            <p:ph type="sldNum" sz="quarter" idx="12"/>
          </p:nvPr>
        </p:nvSpPr>
        <p:spPr/>
        <p:txBody>
          <a:bodyPr/>
          <a:lstStyle/>
          <a:p>
            <a:fld id="{35AC7A8B-0617-B84C-BE7C-25188248DABA}" type="slidenum">
              <a:rPr lang="en-US" smtClean="0"/>
              <a:pPr/>
              <a:t>14</a:t>
            </a:fld>
            <a:endParaRPr lang="en-US"/>
          </a:p>
        </p:txBody>
      </p:sp>
      <p:graphicFrame>
        <p:nvGraphicFramePr>
          <p:cNvPr id="6" name="Table 5">
            <a:extLst>
              <a:ext uri="{FF2B5EF4-FFF2-40B4-BE49-F238E27FC236}">
                <a16:creationId xmlns:a16="http://schemas.microsoft.com/office/drawing/2014/main" id="{17234D6F-16ED-C000-F335-97296126DCE5}"/>
              </a:ext>
            </a:extLst>
          </p:cNvPr>
          <p:cNvGraphicFramePr>
            <a:graphicFrameLocks noGrp="1"/>
          </p:cNvGraphicFramePr>
          <p:nvPr>
            <p:extLst>
              <p:ext uri="{D42A27DB-BD31-4B8C-83A1-F6EECF244321}">
                <p14:modId xmlns:p14="http://schemas.microsoft.com/office/powerpoint/2010/main" val="575077241"/>
              </p:ext>
            </p:extLst>
          </p:nvPr>
        </p:nvGraphicFramePr>
        <p:xfrm>
          <a:off x="594359" y="1792128"/>
          <a:ext cx="10993338" cy="4208742"/>
        </p:xfrm>
        <a:graphic>
          <a:graphicData uri="http://schemas.openxmlformats.org/drawingml/2006/table">
            <a:tbl>
              <a:tblPr/>
              <a:tblGrid>
                <a:gridCol w="1495698">
                  <a:extLst>
                    <a:ext uri="{9D8B030D-6E8A-4147-A177-3AD203B41FA5}">
                      <a16:colId xmlns:a16="http://schemas.microsoft.com/office/drawing/2014/main" val="954617462"/>
                    </a:ext>
                  </a:extLst>
                </a:gridCol>
                <a:gridCol w="1348595">
                  <a:extLst>
                    <a:ext uri="{9D8B030D-6E8A-4147-A177-3AD203B41FA5}">
                      <a16:colId xmlns:a16="http://schemas.microsoft.com/office/drawing/2014/main" val="2619180973"/>
                    </a:ext>
                  </a:extLst>
                </a:gridCol>
                <a:gridCol w="1629809">
                  <a:extLst>
                    <a:ext uri="{9D8B030D-6E8A-4147-A177-3AD203B41FA5}">
                      <a16:colId xmlns:a16="http://schemas.microsoft.com/office/drawing/2014/main" val="3765605060"/>
                    </a:ext>
                  </a:extLst>
                </a:gridCol>
                <a:gridCol w="1629809">
                  <a:extLst>
                    <a:ext uri="{9D8B030D-6E8A-4147-A177-3AD203B41FA5}">
                      <a16:colId xmlns:a16="http://schemas.microsoft.com/office/drawing/2014/main" val="2710539350"/>
                    </a:ext>
                  </a:extLst>
                </a:gridCol>
                <a:gridCol w="1629809">
                  <a:extLst>
                    <a:ext uri="{9D8B030D-6E8A-4147-A177-3AD203B41FA5}">
                      <a16:colId xmlns:a16="http://schemas.microsoft.com/office/drawing/2014/main" val="3000550736"/>
                    </a:ext>
                  </a:extLst>
                </a:gridCol>
                <a:gridCol w="1629809">
                  <a:extLst>
                    <a:ext uri="{9D8B030D-6E8A-4147-A177-3AD203B41FA5}">
                      <a16:colId xmlns:a16="http://schemas.microsoft.com/office/drawing/2014/main" val="552338416"/>
                    </a:ext>
                  </a:extLst>
                </a:gridCol>
                <a:gridCol w="1629809">
                  <a:extLst>
                    <a:ext uri="{9D8B030D-6E8A-4147-A177-3AD203B41FA5}">
                      <a16:colId xmlns:a16="http://schemas.microsoft.com/office/drawing/2014/main" val="277567239"/>
                    </a:ext>
                  </a:extLst>
                </a:gridCol>
              </a:tblGrid>
              <a:tr h="786266">
                <a:tc gridSpan="2">
                  <a:txBody>
                    <a:bodyPr/>
                    <a:lstStyle/>
                    <a:p>
                      <a:endParaRPr/>
                    </a:p>
                  </a:txBody>
                  <a:tcPr marL="82839" marR="82839" marT="41419" marB="41419">
                    <a:lnL w="9525"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tx2"/>
                    </a:solidFill>
                  </a:tcPr>
                </a:tc>
                <a:tc hMerge="1">
                  <a:txBody>
                    <a:bodyPr/>
                    <a:lstStyle/>
                    <a:p>
                      <a:endParaRPr/>
                    </a:p>
                  </a:txBody>
                  <a:tcPr marL="82839" marR="82839" marT="41419" marB="41419">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a:r>
                        <a:rPr lang="en-US" sz="1600" b="1">
                          <a:solidFill>
                            <a:schemeClr val="bg1"/>
                          </a:solidFill>
                        </a:rPr>
                        <a:t>Anti-Othering Core</a:t>
                      </a:r>
                    </a:p>
                  </a:txBody>
                  <a:tcPr anchor="ctr">
                    <a:lnL w="635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a:r>
                        <a:rPr lang="en-US" sz="1600" b="1">
                          <a:solidFill>
                            <a:schemeClr val="bg1"/>
                          </a:solidFill>
                        </a:rPr>
                        <a:t>Pragmatic Moderates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a:r>
                        <a:rPr lang="en-US" sz="1600" b="1">
                          <a:solidFill>
                            <a:schemeClr val="bg1"/>
                          </a:solidFill>
                        </a:rPr>
                        <a:t>Potential Movers</a:t>
                      </a:r>
                    </a:p>
                  </a:txBody>
                  <a:tcPr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solidFill>
                  </a:tcPr>
                </a:tc>
                <a:tc>
                  <a:txBody>
                    <a:bodyPr/>
                    <a:lstStyle/>
                    <a:p>
                      <a:pPr algn="ctr"/>
                      <a:r>
                        <a:rPr lang="en-US" sz="1600" b="1">
                          <a:solidFill>
                            <a:schemeClr val="bg1"/>
                          </a:solidFill>
                        </a:rPr>
                        <a:t>Right-leaning Skeptics</a:t>
                      </a:r>
                    </a:p>
                  </a:txBody>
                  <a:tcPr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lumMod val="60000"/>
                        <a:lumOff val="40000"/>
                      </a:schemeClr>
                    </a:solidFill>
                  </a:tcPr>
                </a:tc>
                <a:tc>
                  <a:txBody>
                    <a:bodyPr/>
                    <a:lstStyle/>
                    <a:p>
                      <a:pPr algn="ctr"/>
                      <a:r>
                        <a:rPr lang="en-US" sz="1600" b="1">
                          <a:solidFill>
                            <a:schemeClr val="bg1"/>
                          </a:solidFill>
                        </a:rPr>
                        <a:t>Right-wing Traditionalists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3397664974"/>
                  </a:ext>
                </a:extLst>
              </a:tr>
              <a:tr h="855619">
                <a:tc rowSpan="2">
                  <a:txBody>
                    <a:bodyPr/>
                    <a:lstStyle/>
                    <a:p>
                      <a:pPr algn="l" rtl="0" fontAlgn="base">
                        <a:lnSpc>
                          <a:spcPts val="1295"/>
                        </a:lnSpc>
                        <a:buNone/>
                      </a:pPr>
                      <a:r>
                        <a:rPr lang="en-US" sz="1300" b="1" i="0">
                          <a:solidFill>
                            <a:schemeClr val="tx1"/>
                          </a:solidFill>
                          <a:effectLst/>
                        </a:rPr>
                        <a:t>Statement is totally acceptable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tx2">
                        <a:lumMod val="10000"/>
                        <a:lumOff val="90000"/>
                      </a:schemeClr>
                    </a:solidFill>
                  </a:tcPr>
                </a:tc>
                <a:tc>
                  <a:txBody>
                    <a:bodyPr/>
                    <a:lstStyle/>
                    <a:p>
                      <a:pPr algn="l" rtl="0" fontAlgn="base">
                        <a:lnSpc>
                          <a:spcPts val="1295"/>
                        </a:lnSpc>
                        <a:buNone/>
                      </a:pPr>
                      <a:r>
                        <a:rPr lang="en-US" sz="1300" b="1" i="0">
                          <a:solidFill>
                            <a:schemeClr val="tx2"/>
                          </a:solidFill>
                          <a:effectLst/>
                        </a:rPr>
                        <a:t>Inquisitive Advantage</a:t>
                      </a: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036431712"/>
                  </a:ext>
                </a:extLst>
              </a:tr>
              <a:tr h="855619">
                <a:tc vMerge="1">
                  <a:txBody>
                    <a:bodyPr/>
                    <a:lstStyle/>
                    <a:p>
                      <a:pPr algn="l" rtl="0" fontAlgn="base">
                        <a:lnSpc>
                          <a:spcPts val="1295"/>
                        </a:lnSpc>
                        <a:buNone/>
                      </a:pPr>
                      <a:endParaRPr lang="en-US" sz="1300" b="1" i="0">
                        <a:solidFill>
                          <a:schemeClr val="bg2">
                            <a:lumMod val="50000"/>
                          </a:schemeClr>
                        </a:solidFill>
                        <a:effectLst/>
                      </a:endParaRPr>
                    </a:p>
                  </a:txBody>
                  <a:tcPr marL="45720" marR="45720" marT="18288" marB="1828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l" rtl="0" fontAlgn="base">
                        <a:lnSpc>
                          <a:spcPts val="1295"/>
                        </a:lnSpc>
                        <a:buNone/>
                      </a:pPr>
                      <a:r>
                        <a:rPr lang="en-US" sz="1300" b="1" i="0">
                          <a:solidFill>
                            <a:schemeClr val="bg2">
                              <a:lumMod val="50000"/>
                            </a:schemeClr>
                          </a:solidFill>
                          <a:effectLst/>
                        </a:rPr>
                        <a:t>Accusatory Advantage</a:t>
                      </a: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2993935876"/>
                  </a:ext>
                </a:extLst>
              </a:tr>
              <a:tr h="855619">
                <a:tc rowSpan="2">
                  <a:txBody>
                    <a:bodyPr/>
                    <a:lstStyle/>
                    <a:p>
                      <a:pPr algn="l" rtl="0" fontAlgn="base">
                        <a:lnSpc>
                          <a:spcPts val="1295"/>
                        </a:lnSpc>
                        <a:buNone/>
                      </a:pPr>
                      <a:r>
                        <a:rPr lang="en-US" sz="1300" b="1" i="0">
                          <a:solidFill>
                            <a:schemeClr val="tx1"/>
                          </a:solidFill>
                          <a:effectLst/>
                        </a:rPr>
                        <a:t>Much more favorable to candidate</a:t>
                      </a: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noFill/>
                      <a:prstDash val="solid"/>
                      <a:round/>
                      <a:headEnd type="none" w="med" len="med"/>
                      <a:tailEnd type="none" w="med" len="med"/>
                    </a:lnB>
                    <a:solidFill>
                      <a:schemeClr val="tx2">
                        <a:lumMod val="10000"/>
                        <a:lumOff val="90000"/>
                      </a:schemeClr>
                    </a:solidFill>
                  </a:tcPr>
                </a:tc>
                <a:tc>
                  <a:txBody>
                    <a:bodyPr/>
                    <a:lstStyle/>
                    <a:p>
                      <a:pPr algn="l" rtl="0" fontAlgn="base">
                        <a:lnSpc>
                          <a:spcPts val="1295"/>
                        </a:lnSpc>
                        <a:buNone/>
                      </a:pPr>
                      <a:r>
                        <a:rPr lang="en-US" sz="1300" b="1" i="0">
                          <a:solidFill>
                            <a:schemeClr val="tx2"/>
                          </a:solidFill>
                          <a:effectLst/>
                        </a:rPr>
                        <a:t>Inquisitive Advantage</a:t>
                      </a:r>
                    </a:p>
                  </a:txBody>
                  <a:tcPr anchor="b">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2775022280"/>
                  </a:ext>
                </a:extLst>
              </a:tr>
              <a:tr h="855619">
                <a:tc vMerge="1">
                  <a:txBody>
                    <a:bodyPr/>
                    <a:lstStyle/>
                    <a:p>
                      <a:pPr algn="l" rtl="0" fontAlgn="base">
                        <a:lnSpc>
                          <a:spcPts val="1295"/>
                        </a:lnSpc>
                        <a:buNone/>
                      </a:pPr>
                      <a:endParaRPr lang="en-US" sz="1300" b="1" i="0">
                        <a:solidFill>
                          <a:schemeClr val="bg2">
                            <a:lumMod val="50000"/>
                          </a:schemeClr>
                        </a:solidFill>
                        <a:effectLst/>
                      </a:endParaRPr>
                    </a:p>
                  </a:txBody>
                  <a:tcPr marL="45720" marR="45720" marT="18288" marB="18288">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l" rtl="0" fontAlgn="base">
                        <a:lnSpc>
                          <a:spcPts val="1295"/>
                        </a:lnSpc>
                        <a:buNone/>
                      </a:pPr>
                      <a:r>
                        <a:rPr lang="en-US" sz="1300" b="1" i="0">
                          <a:solidFill>
                            <a:schemeClr val="bg2">
                              <a:lumMod val="50000"/>
                            </a:schemeClr>
                          </a:solidFill>
                          <a:effectLst/>
                        </a:rPr>
                        <a:t>Accusatory Advantage</a:t>
                      </a: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635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tc>
                  <a:txBody>
                    <a:bodyPr/>
                    <a:lstStyle/>
                    <a:p>
                      <a:pPr algn="ctr" rtl="0" fontAlgn="base">
                        <a:lnSpc>
                          <a:spcPct val="100000"/>
                        </a:lnSpc>
                        <a:buNone/>
                      </a:pPr>
                      <a:endParaRPr lang="en-US" sz="1300" b="0" i="0">
                        <a:effectLst/>
                      </a:endParaRPr>
                    </a:p>
                  </a:txBody>
                  <a:tcPr marL="45720" marR="45720" marT="18288" marB="1828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3687919119"/>
                  </a:ext>
                </a:extLst>
              </a:tr>
            </a:tbl>
          </a:graphicData>
        </a:graphic>
      </p:graphicFrame>
      <p:graphicFrame>
        <p:nvGraphicFramePr>
          <p:cNvPr id="4" name="Chart 3">
            <a:extLst>
              <a:ext uri="{FF2B5EF4-FFF2-40B4-BE49-F238E27FC236}">
                <a16:creationId xmlns:a16="http://schemas.microsoft.com/office/drawing/2014/main" id="{1EFBC214-171E-615D-68B6-0F23025CBF65}"/>
              </a:ext>
            </a:extLst>
          </p:cNvPr>
          <p:cNvGraphicFramePr/>
          <p:nvPr>
            <p:extLst>
              <p:ext uri="{D42A27DB-BD31-4B8C-83A1-F6EECF244321}">
                <p14:modId xmlns:p14="http://schemas.microsoft.com/office/powerpoint/2010/main" val="965581026"/>
              </p:ext>
            </p:extLst>
          </p:nvPr>
        </p:nvGraphicFramePr>
        <p:xfrm>
          <a:off x="3448878" y="2587033"/>
          <a:ext cx="8138820" cy="16801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9D7D0E08-ABA5-1295-8E77-D87D815C2CBE}"/>
              </a:ext>
            </a:extLst>
          </p:cNvPr>
          <p:cNvGraphicFramePr/>
          <p:nvPr>
            <p:extLst>
              <p:ext uri="{D42A27DB-BD31-4B8C-83A1-F6EECF244321}">
                <p14:modId xmlns:p14="http://schemas.microsoft.com/office/powerpoint/2010/main" val="1460089289"/>
              </p:ext>
            </p:extLst>
          </p:nvPr>
        </p:nvGraphicFramePr>
        <p:xfrm>
          <a:off x="3458816" y="4267200"/>
          <a:ext cx="8138820" cy="1744555"/>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a:extLst>
              <a:ext uri="{FF2B5EF4-FFF2-40B4-BE49-F238E27FC236}">
                <a16:creationId xmlns:a16="http://schemas.microsoft.com/office/drawing/2014/main" id="{933B939F-BD56-7291-4621-BCA2860139FF}"/>
              </a:ext>
            </a:extLst>
          </p:cNvPr>
          <p:cNvSpPr txBox="1"/>
          <p:nvPr/>
        </p:nvSpPr>
        <p:spPr>
          <a:xfrm>
            <a:off x="3043027" y="1352171"/>
            <a:ext cx="6460201" cy="338554"/>
          </a:xfrm>
          <a:prstGeom prst="rect">
            <a:avLst/>
          </a:prstGeom>
          <a:noFill/>
        </p:spPr>
        <p:txBody>
          <a:bodyPr wrap="square">
            <a:spAutoFit/>
          </a:bodyPr>
          <a:lstStyle/>
          <a:p>
            <a:pPr algn="ctr"/>
            <a:r>
              <a:rPr lang="en-US" sz="1600" i="1"/>
              <a:t>Preference for </a:t>
            </a:r>
            <a:r>
              <a:rPr lang="en-US" sz="1600" b="1" i="1">
                <a:solidFill>
                  <a:schemeClr val="tx2"/>
                </a:solidFill>
              </a:rPr>
              <a:t>Inquisitive</a:t>
            </a:r>
            <a:r>
              <a:rPr lang="en-US" sz="1600" i="1"/>
              <a:t> vs </a:t>
            </a:r>
            <a:r>
              <a:rPr lang="en-US" sz="1600" b="1" i="1">
                <a:solidFill>
                  <a:schemeClr val="bg2">
                    <a:lumMod val="50000"/>
                  </a:schemeClr>
                </a:solidFill>
              </a:rPr>
              <a:t>Accusatory</a:t>
            </a:r>
            <a:r>
              <a:rPr lang="en-US" sz="1600" b="1" i="1"/>
              <a:t> </a:t>
            </a:r>
            <a:r>
              <a:rPr lang="en-US" sz="1600" i="1"/>
              <a:t>style, by voter segment </a:t>
            </a:r>
            <a:endParaRPr lang="en-US" sz="1400" i="1"/>
          </a:p>
        </p:txBody>
      </p:sp>
    </p:spTree>
    <p:extLst>
      <p:ext uri="{BB962C8B-B14F-4D97-AF65-F5344CB8AC3E}">
        <p14:creationId xmlns:p14="http://schemas.microsoft.com/office/powerpoint/2010/main" val="1024836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4A974-CAC8-7CFB-8A11-A8928CAAD5CB}"/>
              </a:ext>
            </a:extLst>
          </p:cNvPr>
          <p:cNvSpPr>
            <a:spLocks noGrp="1"/>
          </p:cNvSpPr>
          <p:nvPr>
            <p:ph type="title"/>
          </p:nvPr>
        </p:nvSpPr>
        <p:spPr>
          <a:xfrm>
            <a:off x="594359" y="466750"/>
            <a:ext cx="11100929" cy="1497517"/>
          </a:xfrm>
        </p:spPr>
        <p:txBody>
          <a:bodyPr>
            <a:normAutofit/>
          </a:bodyPr>
          <a:lstStyle/>
          <a:p>
            <a:r>
              <a:rPr lang="en-US" sz="2500"/>
              <a:t>A strong message in how we treat people performs well across segments, the inquisitive villain message shows promise among Anti-Othering Core and Potential Movers.</a:t>
            </a:r>
          </a:p>
        </p:txBody>
      </p:sp>
      <p:sp>
        <p:nvSpPr>
          <p:cNvPr id="3" name="Slide Number Placeholder 2">
            <a:extLst>
              <a:ext uri="{FF2B5EF4-FFF2-40B4-BE49-F238E27FC236}">
                <a16:creationId xmlns:a16="http://schemas.microsoft.com/office/drawing/2014/main" id="{C9D35873-46DE-B296-2FCB-7DD1D4DA55D9}"/>
              </a:ext>
            </a:extLst>
          </p:cNvPr>
          <p:cNvSpPr>
            <a:spLocks noGrp="1"/>
          </p:cNvSpPr>
          <p:nvPr>
            <p:ph type="sldNum" sz="quarter" idx="12"/>
          </p:nvPr>
        </p:nvSpPr>
        <p:spPr/>
        <p:txBody>
          <a:bodyPr/>
          <a:lstStyle/>
          <a:p>
            <a:fld id="{35AC7A8B-0617-B84C-BE7C-25188248DABA}" type="slidenum">
              <a:rPr lang="en-US" smtClean="0"/>
              <a:pPr/>
              <a:t>15</a:t>
            </a:fld>
            <a:endParaRPr lang="en-US"/>
          </a:p>
        </p:txBody>
      </p:sp>
      <p:sp>
        <p:nvSpPr>
          <p:cNvPr id="5" name="TextBox 4">
            <a:extLst>
              <a:ext uri="{FF2B5EF4-FFF2-40B4-BE49-F238E27FC236}">
                <a16:creationId xmlns:a16="http://schemas.microsoft.com/office/drawing/2014/main" id="{2B6E167F-D43B-DA50-D6CA-43AA35FABF81}"/>
              </a:ext>
            </a:extLst>
          </p:cNvPr>
          <p:cNvSpPr txBox="1"/>
          <p:nvPr/>
        </p:nvSpPr>
        <p:spPr>
          <a:xfrm>
            <a:off x="3048000" y="1483989"/>
            <a:ext cx="6096000" cy="584775"/>
          </a:xfrm>
          <a:prstGeom prst="rect">
            <a:avLst/>
          </a:prstGeom>
          <a:noFill/>
        </p:spPr>
        <p:txBody>
          <a:bodyPr wrap="square">
            <a:spAutoFit/>
          </a:bodyPr>
          <a:lstStyle/>
          <a:p>
            <a:pPr algn="ctr"/>
            <a:r>
              <a:rPr lang="en-US" sz="1600" b="0" i="1">
                <a:solidFill>
                  <a:srgbClr val="000000"/>
                </a:solidFill>
                <a:effectLst/>
                <a:latin typeface="Arial" panose="020B0604020202020204" pitchFamily="34" charset="0"/>
              </a:rPr>
              <a:t>% say statement makes participant feel Democratic candidate is most in step with their values and priorities </a:t>
            </a:r>
            <a:endParaRPr lang="en-US" sz="1600" i="1"/>
          </a:p>
        </p:txBody>
      </p:sp>
      <p:graphicFrame>
        <p:nvGraphicFramePr>
          <p:cNvPr id="6" name="Table 5">
            <a:extLst>
              <a:ext uri="{FF2B5EF4-FFF2-40B4-BE49-F238E27FC236}">
                <a16:creationId xmlns:a16="http://schemas.microsoft.com/office/drawing/2014/main" id="{5B8593EC-E6A4-2C2D-2989-D12422E532D6}"/>
              </a:ext>
            </a:extLst>
          </p:cNvPr>
          <p:cNvGraphicFramePr>
            <a:graphicFrameLocks noGrp="1"/>
          </p:cNvGraphicFramePr>
          <p:nvPr>
            <p:extLst>
              <p:ext uri="{D42A27DB-BD31-4B8C-83A1-F6EECF244321}">
                <p14:modId xmlns:p14="http://schemas.microsoft.com/office/powerpoint/2010/main" val="3531544180"/>
              </p:ext>
            </p:extLst>
          </p:nvPr>
        </p:nvGraphicFramePr>
        <p:xfrm>
          <a:off x="594359" y="2120337"/>
          <a:ext cx="10993344" cy="3347464"/>
        </p:xfrm>
        <a:graphic>
          <a:graphicData uri="http://schemas.openxmlformats.org/drawingml/2006/table">
            <a:tbl>
              <a:tblPr/>
              <a:tblGrid>
                <a:gridCol w="1998529">
                  <a:extLst>
                    <a:ext uri="{9D8B030D-6E8A-4147-A177-3AD203B41FA5}">
                      <a16:colId xmlns:a16="http://schemas.microsoft.com/office/drawing/2014/main" val="825202735"/>
                    </a:ext>
                  </a:extLst>
                </a:gridCol>
                <a:gridCol w="1798963">
                  <a:extLst>
                    <a:ext uri="{9D8B030D-6E8A-4147-A177-3AD203B41FA5}">
                      <a16:colId xmlns:a16="http://schemas.microsoft.com/office/drawing/2014/main" val="1078230949"/>
                    </a:ext>
                  </a:extLst>
                </a:gridCol>
                <a:gridCol w="1798963">
                  <a:extLst>
                    <a:ext uri="{9D8B030D-6E8A-4147-A177-3AD203B41FA5}">
                      <a16:colId xmlns:a16="http://schemas.microsoft.com/office/drawing/2014/main" val="971385221"/>
                    </a:ext>
                  </a:extLst>
                </a:gridCol>
                <a:gridCol w="1798963">
                  <a:extLst>
                    <a:ext uri="{9D8B030D-6E8A-4147-A177-3AD203B41FA5}">
                      <a16:colId xmlns:a16="http://schemas.microsoft.com/office/drawing/2014/main" val="1105712277"/>
                    </a:ext>
                  </a:extLst>
                </a:gridCol>
                <a:gridCol w="1798963">
                  <a:extLst>
                    <a:ext uri="{9D8B030D-6E8A-4147-A177-3AD203B41FA5}">
                      <a16:colId xmlns:a16="http://schemas.microsoft.com/office/drawing/2014/main" val="1646509977"/>
                    </a:ext>
                  </a:extLst>
                </a:gridCol>
                <a:gridCol w="1798963">
                  <a:extLst>
                    <a:ext uri="{9D8B030D-6E8A-4147-A177-3AD203B41FA5}">
                      <a16:colId xmlns:a16="http://schemas.microsoft.com/office/drawing/2014/main" val="2442062171"/>
                    </a:ext>
                  </a:extLst>
                </a:gridCol>
              </a:tblGrid>
              <a:tr h="458053">
                <a:tc>
                  <a:txBody>
                    <a:bodyPr/>
                    <a:lstStyle/>
                    <a:p>
                      <a:pPr algn="l" rtl="0" fontAlgn="base">
                        <a:lnSpc>
                          <a:spcPct val="100000"/>
                        </a:lnSpc>
                        <a:buNone/>
                      </a:pPr>
                      <a:r>
                        <a:rPr lang="en-US" sz="1400" b="0" i="0">
                          <a:effectLst/>
                          <a:latin typeface="+mn-lt"/>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ctr"/>
                      <a:r>
                        <a:rPr lang="en-US" sz="1400" b="1">
                          <a:solidFill>
                            <a:schemeClr val="bg1"/>
                          </a:solidFill>
                        </a:rPr>
                        <a:t>Anti-Othering Core</a:t>
                      </a:r>
                    </a:p>
                  </a:txBody>
                  <a:tcPr anchor="ctr">
                    <a:lnL w="9525"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a:r>
                        <a:rPr lang="en-US" sz="1400" b="1">
                          <a:solidFill>
                            <a:schemeClr val="bg1"/>
                          </a:solidFill>
                        </a:rPr>
                        <a:t>Pragmatic Moderates</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a:r>
                        <a:rPr lang="en-US" sz="1400" b="1">
                          <a:solidFill>
                            <a:schemeClr val="bg1"/>
                          </a:solidFill>
                        </a:rPr>
                        <a:t>Potential Movers</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solidFill>
                  </a:tcPr>
                </a:tc>
                <a:tc>
                  <a:txBody>
                    <a:bodyPr/>
                    <a:lstStyle/>
                    <a:p>
                      <a:pPr algn="ctr"/>
                      <a:r>
                        <a:rPr lang="en-US" sz="1400" b="1">
                          <a:solidFill>
                            <a:schemeClr val="bg1"/>
                          </a:solidFill>
                        </a:rPr>
                        <a:t>Right-leaning Skeptics</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lumMod val="60000"/>
                        <a:lumOff val="40000"/>
                      </a:schemeClr>
                    </a:solidFill>
                  </a:tcPr>
                </a:tc>
                <a:tc>
                  <a:txBody>
                    <a:bodyPr/>
                    <a:lstStyle/>
                    <a:p>
                      <a:pPr algn="ctr"/>
                      <a:r>
                        <a:rPr lang="en-US" sz="1400" b="1">
                          <a:solidFill>
                            <a:schemeClr val="bg1"/>
                          </a:solidFill>
                        </a:rPr>
                        <a:t>Right-wing Traditionalists</a:t>
                      </a:r>
                    </a:p>
                  </a:txBody>
                  <a:tcPr anchor="ctr">
                    <a:lnL w="6350"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1947062449"/>
                  </a:ext>
                </a:extLst>
              </a:tr>
              <a:tr h="458053">
                <a:tc>
                  <a:txBody>
                    <a:bodyPr/>
                    <a:lstStyle/>
                    <a:p>
                      <a:pPr algn="l" rtl="0" fontAlgn="base">
                        <a:lnSpc>
                          <a:spcPct val="100000"/>
                        </a:lnSpc>
                        <a:buNone/>
                      </a:pPr>
                      <a:r>
                        <a:rPr lang="en-US" sz="1400" b="0" i="0">
                          <a:effectLst/>
                          <a:latin typeface="+mn-lt"/>
                        </a:rPr>
                        <a:t>[TREAT PEOPLE: CONVICTION]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9525"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439298417"/>
                  </a:ext>
                </a:extLst>
              </a:tr>
              <a:tr h="637412">
                <a:tc>
                  <a:txBody>
                    <a:bodyPr/>
                    <a:lstStyle/>
                    <a:p>
                      <a:pPr algn="l" rtl="0" fontAlgn="base">
                        <a:lnSpc>
                          <a:spcPct val="100000"/>
                        </a:lnSpc>
                        <a:buNone/>
                      </a:pPr>
                      <a:r>
                        <a:rPr lang="en-US" sz="1400" b="0" i="0">
                          <a:effectLst/>
                          <a:latin typeface="+mn-lt"/>
                        </a:rPr>
                        <a:t>[DIFFERENT VILLAIN: INQUISITIVE]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9525"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2567733909"/>
                  </a:ext>
                </a:extLst>
              </a:tr>
              <a:tr h="458053">
                <a:tc>
                  <a:txBody>
                    <a:bodyPr/>
                    <a:lstStyle/>
                    <a:p>
                      <a:pPr algn="l" rtl="0" fontAlgn="base">
                        <a:lnSpc>
                          <a:spcPct val="100000"/>
                        </a:lnSpc>
                        <a:buNone/>
                      </a:pPr>
                      <a:r>
                        <a:rPr lang="en-US" sz="1400" b="0" i="0">
                          <a:effectLst/>
                          <a:latin typeface="+mn-lt"/>
                        </a:rPr>
                        <a:t>[TREAT PEOPLE: CONNECTION]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9525"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745563734"/>
                  </a:ext>
                </a:extLst>
              </a:tr>
              <a:tr h="637412">
                <a:tc>
                  <a:txBody>
                    <a:bodyPr/>
                    <a:lstStyle/>
                    <a:p>
                      <a:pPr algn="l" rtl="0" fontAlgn="base">
                        <a:lnSpc>
                          <a:spcPct val="100000"/>
                        </a:lnSpc>
                        <a:buNone/>
                      </a:pPr>
                      <a:r>
                        <a:rPr lang="en-US" sz="1400" b="0" i="0">
                          <a:effectLst/>
                          <a:latin typeface="+mn-lt"/>
                        </a:rPr>
                        <a:t>[DIFFERENT VILLAIN: ACCUSATORY]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9525"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4293270557"/>
                  </a:ext>
                </a:extLst>
              </a:tr>
              <a:tr h="458053">
                <a:tc>
                  <a:txBody>
                    <a:bodyPr/>
                    <a:lstStyle/>
                    <a:p>
                      <a:pPr algn="l" rtl="0" fontAlgn="base">
                        <a:lnSpc>
                          <a:spcPct val="100000"/>
                        </a:lnSpc>
                        <a:buNone/>
                      </a:pPr>
                      <a:r>
                        <a:rPr lang="en-US" sz="1400" b="0" i="0">
                          <a:effectLst/>
                          <a:latin typeface="+mn-lt"/>
                        </a:rPr>
                        <a:t>[PIVOT TO GOP ECON FAILURES]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9525"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ct val="100000"/>
                        </a:lnSpc>
                        <a:buNone/>
                      </a:pPr>
                      <a:endParaRPr lang="en-US" sz="1400" b="0" i="0">
                        <a:effectLst/>
                        <a:latin typeface="+mn-lt"/>
                      </a:endParaRPr>
                    </a:p>
                  </a:txBody>
                  <a:tcPr anchor="ctr">
                    <a:lnL w="6350"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775210106"/>
                  </a:ext>
                </a:extLst>
              </a:tr>
            </a:tbl>
          </a:graphicData>
        </a:graphic>
      </p:graphicFrame>
      <p:graphicFrame>
        <p:nvGraphicFramePr>
          <p:cNvPr id="7" name="Chart 6">
            <a:extLst>
              <a:ext uri="{FF2B5EF4-FFF2-40B4-BE49-F238E27FC236}">
                <a16:creationId xmlns:a16="http://schemas.microsoft.com/office/drawing/2014/main" id="{4717353A-9495-60B6-1613-D0B32A63BDCC}"/>
              </a:ext>
            </a:extLst>
          </p:cNvPr>
          <p:cNvGraphicFramePr/>
          <p:nvPr>
            <p:extLst>
              <p:ext uri="{D42A27DB-BD31-4B8C-83A1-F6EECF244321}">
                <p14:modId xmlns:p14="http://schemas.microsoft.com/office/powerpoint/2010/main" val="1990949220"/>
              </p:ext>
            </p:extLst>
          </p:nvPr>
        </p:nvGraphicFramePr>
        <p:xfrm>
          <a:off x="2644300" y="2623901"/>
          <a:ext cx="2246487" cy="283320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5CABC1E4-A9AC-CE41-5294-E548BB3D98FB}"/>
              </a:ext>
            </a:extLst>
          </p:cNvPr>
          <p:cNvGraphicFramePr/>
          <p:nvPr>
            <p:extLst>
              <p:ext uri="{D42A27DB-BD31-4B8C-83A1-F6EECF244321}">
                <p14:modId xmlns:p14="http://schemas.microsoft.com/office/powerpoint/2010/main" val="1171871628"/>
              </p:ext>
            </p:extLst>
          </p:nvPr>
        </p:nvGraphicFramePr>
        <p:xfrm>
          <a:off x="4356894" y="2623901"/>
          <a:ext cx="2246487" cy="283320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89C3834C-E821-38C5-5070-DC676ADB27AA}"/>
              </a:ext>
            </a:extLst>
          </p:cNvPr>
          <p:cNvGraphicFramePr/>
          <p:nvPr>
            <p:extLst>
              <p:ext uri="{D42A27DB-BD31-4B8C-83A1-F6EECF244321}">
                <p14:modId xmlns:p14="http://schemas.microsoft.com/office/powerpoint/2010/main" val="406524176"/>
              </p:ext>
            </p:extLst>
          </p:nvPr>
        </p:nvGraphicFramePr>
        <p:xfrm>
          <a:off x="6152919" y="2623901"/>
          <a:ext cx="2246487" cy="283320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Chart 9">
            <a:extLst>
              <a:ext uri="{FF2B5EF4-FFF2-40B4-BE49-F238E27FC236}">
                <a16:creationId xmlns:a16="http://schemas.microsoft.com/office/drawing/2014/main" id="{254C802A-B601-EDEE-1ABA-D1B90F042402}"/>
              </a:ext>
            </a:extLst>
          </p:cNvPr>
          <p:cNvGraphicFramePr/>
          <p:nvPr>
            <p:extLst>
              <p:ext uri="{D42A27DB-BD31-4B8C-83A1-F6EECF244321}">
                <p14:modId xmlns:p14="http://schemas.microsoft.com/office/powerpoint/2010/main" val="1314633353"/>
              </p:ext>
            </p:extLst>
          </p:nvPr>
        </p:nvGraphicFramePr>
        <p:xfrm>
          <a:off x="7948944" y="2623901"/>
          <a:ext cx="2246487" cy="283320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4" name="Chart 3">
            <a:extLst>
              <a:ext uri="{FF2B5EF4-FFF2-40B4-BE49-F238E27FC236}">
                <a16:creationId xmlns:a16="http://schemas.microsoft.com/office/drawing/2014/main" id="{3916B36F-8FA0-D183-4F76-76338BCDC45B}"/>
              </a:ext>
            </a:extLst>
          </p:cNvPr>
          <p:cNvGraphicFramePr/>
          <p:nvPr>
            <p:extLst>
              <p:ext uri="{D42A27DB-BD31-4B8C-83A1-F6EECF244321}">
                <p14:modId xmlns:p14="http://schemas.microsoft.com/office/powerpoint/2010/main" val="1972488802"/>
              </p:ext>
            </p:extLst>
          </p:nvPr>
        </p:nvGraphicFramePr>
        <p:xfrm>
          <a:off x="9755798" y="2636484"/>
          <a:ext cx="2246487" cy="2833208"/>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873000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464F5E9-C0F2-DAC2-F165-BC47638B52E5}"/>
              </a:ext>
            </a:extLst>
          </p:cNvPr>
          <p:cNvSpPr>
            <a:spLocks noGrp="1"/>
          </p:cNvSpPr>
          <p:nvPr>
            <p:ph type="body" sz="quarter" idx="10"/>
          </p:nvPr>
        </p:nvSpPr>
        <p:spPr/>
        <p:txBody>
          <a:bodyPr/>
          <a:lstStyle/>
          <a:p>
            <a:r>
              <a:rPr lang="en-US"/>
              <a:t>Appendix</a:t>
            </a:r>
          </a:p>
        </p:txBody>
      </p:sp>
    </p:spTree>
    <p:extLst>
      <p:ext uri="{BB962C8B-B14F-4D97-AF65-F5344CB8AC3E}">
        <p14:creationId xmlns:p14="http://schemas.microsoft.com/office/powerpoint/2010/main" val="32190232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5C54D-DEFB-42FE-7589-E199CC3E8C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FE8FDA-2CFB-91B7-1CAF-3D0841B59899}"/>
              </a:ext>
            </a:extLst>
          </p:cNvPr>
          <p:cNvSpPr>
            <a:spLocks noGrp="1"/>
          </p:cNvSpPr>
          <p:nvPr>
            <p:ph type="title"/>
          </p:nvPr>
        </p:nvSpPr>
        <p:spPr/>
        <p:txBody>
          <a:bodyPr>
            <a:noAutofit/>
          </a:bodyPr>
          <a:lstStyle/>
          <a:p>
            <a:r>
              <a:rPr lang="en-US"/>
              <a:t>Comparing Views on Personal Situation by Segment</a:t>
            </a:r>
          </a:p>
        </p:txBody>
      </p:sp>
      <p:sp>
        <p:nvSpPr>
          <p:cNvPr id="3" name="Slide Number Placeholder 2">
            <a:extLst>
              <a:ext uri="{FF2B5EF4-FFF2-40B4-BE49-F238E27FC236}">
                <a16:creationId xmlns:a16="http://schemas.microsoft.com/office/drawing/2014/main" id="{9E4DA9E4-6657-0F6A-381A-BB05D05F64E8}"/>
              </a:ext>
            </a:extLst>
          </p:cNvPr>
          <p:cNvSpPr>
            <a:spLocks noGrp="1"/>
          </p:cNvSpPr>
          <p:nvPr>
            <p:ph type="sldNum" sz="quarter" idx="12"/>
          </p:nvPr>
        </p:nvSpPr>
        <p:spPr/>
        <p:txBody>
          <a:bodyPr/>
          <a:lstStyle/>
          <a:p>
            <a:fld id="{35AC7A8B-0617-B84C-BE7C-25188248DABA}" type="slidenum">
              <a:rPr lang="en-US" smtClean="0"/>
              <a:pPr/>
              <a:t>17</a:t>
            </a:fld>
            <a:endParaRPr lang="en-US"/>
          </a:p>
        </p:txBody>
      </p:sp>
      <p:graphicFrame>
        <p:nvGraphicFramePr>
          <p:cNvPr id="6" name="Table 5">
            <a:extLst>
              <a:ext uri="{FF2B5EF4-FFF2-40B4-BE49-F238E27FC236}">
                <a16:creationId xmlns:a16="http://schemas.microsoft.com/office/drawing/2014/main" id="{5056F0BB-24BF-C51F-8BB3-EE92F0FDAD93}"/>
              </a:ext>
            </a:extLst>
          </p:cNvPr>
          <p:cNvGraphicFramePr>
            <a:graphicFrameLocks noGrp="1"/>
          </p:cNvGraphicFramePr>
          <p:nvPr>
            <p:extLst>
              <p:ext uri="{D42A27DB-BD31-4B8C-83A1-F6EECF244321}">
                <p14:modId xmlns:p14="http://schemas.microsoft.com/office/powerpoint/2010/main" val="2637671756"/>
              </p:ext>
            </p:extLst>
          </p:nvPr>
        </p:nvGraphicFramePr>
        <p:xfrm>
          <a:off x="718003" y="1199569"/>
          <a:ext cx="10864397" cy="4392849"/>
        </p:xfrm>
        <a:graphic>
          <a:graphicData uri="http://schemas.openxmlformats.org/drawingml/2006/table">
            <a:tbl>
              <a:tblPr/>
              <a:tblGrid>
                <a:gridCol w="1605492">
                  <a:extLst>
                    <a:ext uri="{9D8B030D-6E8A-4147-A177-3AD203B41FA5}">
                      <a16:colId xmlns:a16="http://schemas.microsoft.com/office/drawing/2014/main" val="192541358"/>
                    </a:ext>
                  </a:extLst>
                </a:gridCol>
                <a:gridCol w="1851781">
                  <a:extLst>
                    <a:ext uri="{9D8B030D-6E8A-4147-A177-3AD203B41FA5}">
                      <a16:colId xmlns:a16="http://schemas.microsoft.com/office/drawing/2014/main" val="3516432250"/>
                    </a:ext>
                  </a:extLst>
                </a:gridCol>
                <a:gridCol w="1851781">
                  <a:extLst>
                    <a:ext uri="{9D8B030D-6E8A-4147-A177-3AD203B41FA5}">
                      <a16:colId xmlns:a16="http://schemas.microsoft.com/office/drawing/2014/main" val="1135879219"/>
                    </a:ext>
                  </a:extLst>
                </a:gridCol>
                <a:gridCol w="1851781">
                  <a:extLst>
                    <a:ext uri="{9D8B030D-6E8A-4147-A177-3AD203B41FA5}">
                      <a16:colId xmlns:a16="http://schemas.microsoft.com/office/drawing/2014/main" val="2494714071"/>
                    </a:ext>
                  </a:extLst>
                </a:gridCol>
                <a:gridCol w="1851781">
                  <a:extLst>
                    <a:ext uri="{9D8B030D-6E8A-4147-A177-3AD203B41FA5}">
                      <a16:colId xmlns:a16="http://schemas.microsoft.com/office/drawing/2014/main" val="3174304478"/>
                    </a:ext>
                  </a:extLst>
                </a:gridCol>
                <a:gridCol w="1851781">
                  <a:extLst>
                    <a:ext uri="{9D8B030D-6E8A-4147-A177-3AD203B41FA5}">
                      <a16:colId xmlns:a16="http://schemas.microsoft.com/office/drawing/2014/main" val="899732366"/>
                    </a:ext>
                  </a:extLst>
                </a:gridCol>
              </a:tblGrid>
              <a:tr h="579866">
                <a:tc>
                  <a:txBody>
                    <a:bodyPr/>
                    <a:lstStyle/>
                    <a:p>
                      <a:pPr algn="l" rtl="0" fontAlgn="base"/>
                      <a:endParaRPr lang="en-US" sz="1400" b="0" i="0">
                        <a:solidFill>
                          <a:schemeClr val="bg1"/>
                        </a:solidFill>
                        <a:effectLst/>
                        <a:latin typeface="+mn-lt"/>
                      </a:endParaRP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tx2"/>
                    </a:solidFill>
                  </a:tcPr>
                </a:tc>
                <a:tc>
                  <a:txBody>
                    <a:bodyPr/>
                    <a:lstStyle/>
                    <a:p>
                      <a:pPr algn="ctr"/>
                      <a:r>
                        <a:rPr lang="en-US" sz="1400" b="1">
                          <a:solidFill>
                            <a:schemeClr val="bg1"/>
                          </a:solidFill>
                        </a:rPr>
                        <a:t>Anti-Othering Core</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a:r>
                        <a:rPr lang="en-US" sz="1400" b="1">
                          <a:solidFill>
                            <a:schemeClr val="bg1"/>
                          </a:solidFill>
                        </a:rPr>
                        <a:t>Pragmatic Moderates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a:r>
                        <a:rPr lang="en-US" sz="1400" b="1">
                          <a:solidFill>
                            <a:schemeClr val="bg1"/>
                          </a:solidFill>
                        </a:rPr>
                        <a:t>Potential Movers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solidFill>
                  </a:tcPr>
                </a:tc>
                <a:tc>
                  <a:txBody>
                    <a:bodyPr/>
                    <a:lstStyle/>
                    <a:p>
                      <a:pPr algn="ctr"/>
                      <a:r>
                        <a:rPr lang="en-US" sz="1400" b="1">
                          <a:solidFill>
                            <a:schemeClr val="bg1"/>
                          </a:solidFill>
                        </a:rPr>
                        <a:t>Right-leaning Skeptics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lumMod val="60000"/>
                        <a:lumOff val="40000"/>
                      </a:schemeClr>
                    </a:solidFill>
                  </a:tcPr>
                </a:tc>
                <a:tc>
                  <a:txBody>
                    <a:bodyPr/>
                    <a:lstStyle/>
                    <a:p>
                      <a:pPr algn="ctr"/>
                      <a:r>
                        <a:rPr lang="en-US" sz="1400" b="1">
                          <a:solidFill>
                            <a:schemeClr val="bg1"/>
                          </a:solidFill>
                        </a:rPr>
                        <a:t>Right-wing Traditionalists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2078465480"/>
                  </a:ext>
                </a:extLst>
              </a:tr>
              <a:tr h="1012550">
                <a:tc>
                  <a:txBody>
                    <a:bodyPr/>
                    <a:lstStyle/>
                    <a:p>
                      <a:pPr algn="l" rtl="0" fontAlgn="base"/>
                      <a:r>
                        <a:rPr lang="en-US" sz="1400" b="1" i="0">
                          <a:effectLst/>
                          <a:latin typeface="+mn-lt"/>
                        </a:rPr>
                        <a:t>Feelings about Personal Life</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rtl="0" fontAlgn="base"/>
                      <a:r>
                        <a:rPr lang="en-US" sz="1400" b="0" i="0">
                          <a:effectLst/>
                          <a:latin typeface="+mn-lt"/>
                        </a:rPr>
                        <a:t>Anxious (52%) Hopeful (42%)</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Hopeful (38%)</a:t>
                      </a:r>
                    </a:p>
                    <a:p>
                      <a:pPr algn="ctr" rtl="0" fontAlgn="base"/>
                      <a:r>
                        <a:rPr lang="en-US" sz="1400" b="0" i="0">
                          <a:effectLst/>
                          <a:latin typeface="+mn-lt"/>
                        </a:rPr>
                        <a:t>Anxious (35%)</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Hopeful (50%) Anxious (41%)</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Hopeful (54%) Confident (34%)</a:t>
                      </a:r>
                    </a:p>
                    <a:p>
                      <a:pPr algn="ctr" rtl="0" fontAlgn="base"/>
                      <a:r>
                        <a:rPr lang="en-US" sz="1400" b="0" i="0">
                          <a:effectLst/>
                          <a:latin typeface="+mn-lt"/>
                        </a:rPr>
                        <a:t>Calm (29%)</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Confident (55%) Hopeful (53%) </a:t>
                      </a:r>
                    </a:p>
                    <a:p>
                      <a:pPr algn="ctr" rtl="0" fontAlgn="base"/>
                      <a:r>
                        <a:rPr lang="en-US" sz="1400" b="0" i="0">
                          <a:effectLst/>
                          <a:latin typeface="+mn-lt"/>
                        </a:rPr>
                        <a:t>Calm (40%)</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2326946196"/>
                  </a:ext>
                </a:extLst>
              </a:tr>
              <a:tr h="675034">
                <a:tc>
                  <a:txBody>
                    <a:bodyPr/>
                    <a:lstStyle/>
                    <a:p>
                      <a:pPr algn="l" rtl="0" fontAlgn="base"/>
                      <a:r>
                        <a:rPr lang="en-US" sz="1400" b="1" i="0">
                          <a:effectLst/>
                          <a:latin typeface="+mn-lt"/>
                        </a:rPr>
                        <a:t>Economic situation (NET)</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Dissatisfied (-53)</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Dissatisfied (-54)</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Dissatisfied (-46)</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Satisfied (+11)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Satisfied (+53)</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035157389"/>
                  </a:ext>
                </a:extLst>
              </a:tr>
              <a:tr h="675034">
                <a:tc>
                  <a:txBody>
                    <a:bodyPr/>
                    <a:lstStyle/>
                    <a:p>
                      <a:pPr algn="l" rtl="0" fontAlgn="base"/>
                      <a:r>
                        <a:rPr lang="en-US" sz="1400" b="1" i="0">
                          <a:effectLst/>
                          <a:latin typeface="+mn-lt"/>
                        </a:rPr>
                        <a:t>Personal power (NET) </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rtl="0" fontAlgn="base"/>
                      <a:r>
                        <a:rPr lang="en-US" sz="1400" b="0" i="0">
                          <a:effectLst/>
                          <a:latin typeface="+mn-lt"/>
                        </a:rPr>
                        <a:t>Losing power (-68)</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solidFill>
                            <a:schemeClr val="tx1"/>
                          </a:solidFill>
                          <a:effectLst/>
                          <a:latin typeface="+mn-lt"/>
                        </a:rPr>
                        <a:t>Losing power (-69)</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Losing power (-61)</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Losing power (-12)</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Gaining power (+24)</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537292420"/>
                  </a:ext>
                </a:extLst>
              </a:tr>
              <a:tr h="675034">
                <a:tc>
                  <a:txBody>
                    <a:bodyPr/>
                    <a:lstStyle/>
                    <a:p>
                      <a:pPr algn="l" rtl="0" fontAlgn="base"/>
                      <a:r>
                        <a:rPr lang="en-US" sz="1400" b="1" i="0">
                          <a:effectLst/>
                          <a:latin typeface="+mn-lt"/>
                        </a:rPr>
                        <a:t>Managing Daily Life (NET)</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rtl="0" fontAlgn="base"/>
                      <a:r>
                        <a:rPr lang="en-US" sz="1400" b="0" i="0">
                          <a:effectLst/>
                          <a:latin typeface="+mn-lt"/>
                        </a:rPr>
                        <a:t>More difficult (-48)</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solidFill>
                            <a:schemeClr val="tx1"/>
                          </a:solidFill>
                          <a:effectLst/>
                          <a:latin typeface="+mn-lt"/>
                        </a:rPr>
                        <a:t>More difficult (-26)</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More difficult (-48)</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Easier (+5)</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Easier (+47)</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725727586"/>
                  </a:ext>
                </a:extLst>
              </a:tr>
              <a:tr h="775331">
                <a:tc>
                  <a:txBody>
                    <a:bodyPr/>
                    <a:lstStyle/>
                    <a:p>
                      <a:pPr algn="l" rtl="0" fontAlgn="base"/>
                      <a:r>
                        <a:rPr lang="en-US" sz="1400" b="1" i="0">
                          <a:effectLst/>
                          <a:latin typeface="+mn-lt"/>
                        </a:rPr>
                        <a:t>Feel connected to group outside of family</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solidFill>
                      <a:schemeClr val="tx2">
                        <a:lumMod val="10000"/>
                        <a:lumOff val="90000"/>
                      </a:schemeClr>
                    </a:solidFill>
                  </a:tcPr>
                </a:tc>
                <a:tc>
                  <a:txBody>
                    <a:bodyPr/>
                    <a:lstStyle/>
                    <a:p>
                      <a:pPr algn="ctr" rtl="0" fontAlgn="base"/>
                      <a:r>
                        <a:rPr lang="en-US" sz="1400" b="0" i="0">
                          <a:effectLst/>
                          <a:latin typeface="+mn-lt"/>
                        </a:rPr>
                        <a:t>Connected (64%)</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rtl="0" fontAlgn="base"/>
                      <a:r>
                        <a:rPr lang="en-US" sz="1400" b="0" i="0">
                          <a:solidFill>
                            <a:schemeClr val="tx1"/>
                          </a:solidFill>
                          <a:effectLst/>
                          <a:latin typeface="+mn-lt"/>
                        </a:rPr>
                        <a:t>Mixed (51%)</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rtl="0" fontAlgn="base"/>
                      <a:r>
                        <a:rPr lang="en-US" sz="1400" b="0" i="0">
                          <a:effectLst/>
                          <a:latin typeface="+mn-lt"/>
                        </a:rPr>
                        <a:t>Leaning Isolated (40%)</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rtl="0" fontAlgn="base"/>
                      <a:r>
                        <a:rPr lang="en-US" sz="1400" b="0" i="0">
                          <a:effectLst/>
                          <a:latin typeface="+mn-lt"/>
                        </a:rPr>
                        <a:t>Leaning Isolated (44%)</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rtl="0" fontAlgn="base"/>
                      <a:r>
                        <a:rPr lang="en-US" sz="1400" b="0" i="0">
                          <a:effectLst/>
                          <a:latin typeface="+mn-lt"/>
                        </a:rPr>
                        <a:t>Connected (82%)</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extLst>
                  <a:ext uri="{0D108BD9-81ED-4DB2-BD59-A6C34878D82A}">
                    <a16:rowId xmlns:a16="http://schemas.microsoft.com/office/drawing/2014/main" val="1083468143"/>
                  </a:ext>
                </a:extLst>
              </a:tr>
            </a:tbl>
          </a:graphicData>
        </a:graphic>
      </p:graphicFrame>
    </p:spTree>
    <p:extLst>
      <p:ext uri="{BB962C8B-B14F-4D97-AF65-F5344CB8AC3E}">
        <p14:creationId xmlns:p14="http://schemas.microsoft.com/office/powerpoint/2010/main" val="4170954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918C2-A77B-DD14-9483-1BFD4D09EF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9F9465-68F1-EBF3-61FB-EA64EA0604B8}"/>
              </a:ext>
            </a:extLst>
          </p:cNvPr>
          <p:cNvSpPr>
            <a:spLocks noGrp="1"/>
          </p:cNvSpPr>
          <p:nvPr>
            <p:ph type="title"/>
          </p:nvPr>
        </p:nvSpPr>
        <p:spPr/>
        <p:txBody>
          <a:bodyPr>
            <a:noAutofit/>
          </a:bodyPr>
          <a:lstStyle/>
          <a:p>
            <a:r>
              <a:rPr lang="en-US"/>
              <a:t>Comparing World Views by Segment</a:t>
            </a:r>
          </a:p>
        </p:txBody>
      </p:sp>
      <p:sp>
        <p:nvSpPr>
          <p:cNvPr id="3" name="Slide Number Placeholder 2">
            <a:extLst>
              <a:ext uri="{FF2B5EF4-FFF2-40B4-BE49-F238E27FC236}">
                <a16:creationId xmlns:a16="http://schemas.microsoft.com/office/drawing/2014/main" id="{5D501DF8-665A-8E14-C770-B3CFDB3852B1}"/>
              </a:ext>
            </a:extLst>
          </p:cNvPr>
          <p:cNvSpPr>
            <a:spLocks noGrp="1"/>
          </p:cNvSpPr>
          <p:nvPr>
            <p:ph type="sldNum" sz="quarter" idx="12"/>
          </p:nvPr>
        </p:nvSpPr>
        <p:spPr/>
        <p:txBody>
          <a:bodyPr/>
          <a:lstStyle/>
          <a:p>
            <a:fld id="{35AC7A8B-0617-B84C-BE7C-25188248DABA}" type="slidenum">
              <a:rPr lang="en-US" smtClean="0"/>
              <a:pPr/>
              <a:t>18</a:t>
            </a:fld>
            <a:endParaRPr lang="en-US"/>
          </a:p>
        </p:txBody>
      </p:sp>
      <p:graphicFrame>
        <p:nvGraphicFramePr>
          <p:cNvPr id="6" name="Table 5">
            <a:extLst>
              <a:ext uri="{FF2B5EF4-FFF2-40B4-BE49-F238E27FC236}">
                <a16:creationId xmlns:a16="http://schemas.microsoft.com/office/drawing/2014/main" id="{045BCDB6-45DE-299B-1E48-6E52EC1DF647}"/>
              </a:ext>
            </a:extLst>
          </p:cNvPr>
          <p:cNvGraphicFramePr>
            <a:graphicFrameLocks noGrp="1"/>
          </p:cNvGraphicFramePr>
          <p:nvPr>
            <p:extLst>
              <p:ext uri="{D42A27DB-BD31-4B8C-83A1-F6EECF244321}">
                <p14:modId xmlns:p14="http://schemas.microsoft.com/office/powerpoint/2010/main" val="234962525"/>
              </p:ext>
            </p:extLst>
          </p:nvPr>
        </p:nvGraphicFramePr>
        <p:xfrm>
          <a:off x="515007" y="1199569"/>
          <a:ext cx="11067395" cy="4733494"/>
        </p:xfrm>
        <a:graphic>
          <a:graphicData uri="http://schemas.openxmlformats.org/drawingml/2006/table">
            <a:tbl>
              <a:tblPr/>
              <a:tblGrid>
                <a:gridCol w="1744717">
                  <a:extLst>
                    <a:ext uri="{9D8B030D-6E8A-4147-A177-3AD203B41FA5}">
                      <a16:colId xmlns:a16="http://schemas.microsoft.com/office/drawing/2014/main" val="192541358"/>
                    </a:ext>
                  </a:extLst>
                </a:gridCol>
                <a:gridCol w="1777154">
                  <a:extLst>
                    <a:ext uri="{9D8B030D-6E8A-4147-A177-3AD203B41FA5}">
                      <a16:colId xmlns:a16="http://schemas.microsoft.com/office/drawing/2014/main" val="3516432250"/>
                    </a:ext>
                  </a:extLst>
                </a:gridCol>
                <a:gridCol w="1886381">
                  <a:extLst>
                    <a:ext uri="{9D8B030D-6E8A-4147-A177-3AD203B41FA5}">
                      <a16:colId xmlns:a16="http://schemas.microsoft.com/office/drawing/2014/main" val="1135879219"/>
                    </a:ext>
                  </a:extLst>
                </a:gridCol>
                <a:gridCol w="1886381">
                  <a:extLst>
                    <a:ext uri="{9D8B030D-6E8A-4147-A177-3AD203B41FA5}">
                      <a16:colId xmlns:a16="http://schemas.microsoft.com/office/drawing/2014/main" val="2494714071"/>
                    </a:ext>
                  </a:extLst>
                </a:gridCol>
                <a:gridCol w="1886381">
                  <a:extLst>
                    <a:ext uri="{9D8B030D-6E8A-4147-A177-3AD203B41FA5}">
                      <a16:colId xmlns:a16="http://schemas.microsoft.com/office/drawing/2014/main" val="3174304478"/>
                    </a:ext>
                  </a:extLst>
                </a:gridCol>
                <a:gridCol w="1886381">
                  <a:extLst>
                    <a:ext uri="{9D8B030D-6E8A-4147-A177-3AD203B41FA5}">
                      <a16:colId xmlns:a16="http://schemas.microsoft.com/office/drawing/2014/main" val="899732366"/>
                    </a:ext>
                  </a:extLst>
                </a:gridCol>
              </a:tblGrid>
              <a:tr h="504351">
                <a:tc>
                  <a:txBody>
                    <a:bodyPr/>
                    <a:lstStyle/>
                    <a:p>
                      <a:pPr algn="l" rtl="0" fontAlgn="base"/>
                      <a:endParaRPr lang="en-US" sz="1400" b="0" i="0">
                        <a:solidFill>
                          <a:schemeClr val="bg1"/>
                        </a:solidFill>
                        <a:effectLst/>
                        <a:latin typeface="+mn-lt"/>
                      </a:endParaRP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tx2"/>
                    </a:solidFill>
                  </a:tcPr>
                </a:tc>
                <a:tc>
                  <a:txBody>
                    <a:bodyPr/>
                    <a:lstStyle/>
                    <a:p>
                      <a:pPr algn="ctr"/>
                      <a:r>
                        <a:rPr lang="en-US" sz="1400" b="1">
                          <a:solidFill>
                            <a:schemeClr val="bg1"/>
                          </a:solidFill>
                        </a:rPr>
                        <a:t>Anti-Othering Core</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a:r>
                        <a:rPr lang="en-US" sz="1400" b="1">
                          <a:solidFill>
                            <a:schemeClr val="bg1"/>
                          </a:solidFill>
                        </a:rPr>
                        <a:t>Pragmatic Moderates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a:r>
                        <a:rPr lang="en-US" sz="1400" b="1">
                          <a:solidFill>
                            <a:schemeClr val="bg1"/>
                          </a:solidFill>
                        </a:rPr>
                        <a:t>Potential Movers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solidFill>
                  </a:tcPr>
                </a:tc>
                <a:tc>
                  <a:txBody>
                    <a:bodyPr/>
                    <a:lstStyle/>
                    <a:p>
                      <a:pPr algn="ctr"/>
                      <a:r>
                        <a:rPr lang="en-US" sz="1400" b="1">
                          <a:solidFill>
                            <a:schemeClr val="bg1"/>
                          </a:solidFill>
                        </a:rPr>
                        <a:t>Right-leaning Skeptics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lumMod val="60000"/>
                        <a:lumOff val="40000"/>
                      </a:schemeClr>
                    </a:solidFill>
                  </a:tcPr>
                </a:tc>
                <a:tc>
                  <a:txBody>
                    <a:bodyPr/>
                    <a:lstStyle/>
                    <a:p>
                      <a:pPr algn="ctr"/>
                      <a:r>
                        <a:rPr lang="en-US" sz="1400" b="1">
                          <a:solidFill>
                            <a:schemeClr val="bg1"/>
                          </a:solidFill>
                        </a:rPr>
                        <a:t>Right-wing Traditionalists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2078465480"/>
                  </a:ext>
                </a:extLst>
              </a:tr>
              <a:tr h="629203">
                <a:tc>
                  <a:txBody>
                    <a:bodyPr/>
                    <a:lstStyle/>
                    <a:p>
                      <a:pPr algn="l" rtl="0" fontAlgn="base"/>
                      <a:r>
                        <a:rPr lang="en-US" sz="1400" b="1" i="0">
                          <a:effectLst/>
                          <a:latin typeface="+mn-lt"/>
                        </a:rPr>
                        <a:t>Top Values</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Human rights (71%)</a:t>
                      </a:r>
                    </a:p>
                    <a:p>
                      <a:pPr algn="ctr" fontAlgn="b">
                        <a:buNone/>
                      </a:pPr>
                      <a:r>
                        <a:rPr lang="en-US" sz="1400" b="0" i="0" u="none" strike="noStrike">
                          <a:solidFill>
                            <a:srgbClr val="000000"/>
                          </a:solidFill>
                          <a:effectLst/>
                          <a:latin typeface="+mj-lt"/>
                        </a:rPr>
                        <a:t>Democracy (67%)</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Freedom (58%)</a:t>
                      </a:r>
                    </a:p>
                    <a:p>
                      <a:pPr algn="ctr" fontAlgn="b">
                        <a:buNone/>
                      </a:pPr>
                      <a:r>
                        <a:rPr lang="en-US" sz="1400" b="0" i="0" u="none" strike="noStrike">
                          <a:solidFill>
                            <a:srgbClr val="000000"/>
                          </a:solidFill>
                          <a:effectLst/>
                          <a:latin typeface="+mj-lt"/>
                        </a:rPr>
                        <a:t>Human rights (48%)</a:t>
                      </a:r>
                    </a:p>
                    <a:p>
                      <a:pPr algn="ctr" fontAlgn="b">
                        <a:buNone/>
                      </a:pPr>
                      <a:r>
                        <a:rPr lang="en-US" sz="1400" b="0" i="0" u="none" strike="noStrike">
                          <a:solidFill>
                            <a:srgbClr val="000000"/>
                          </a:solidFill>
                          <a:effectLst/>
                          <a:latin typeface="+mj-lt"/>
                        </a:rPr>
                        <a:t>Democracy (47%)</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Freedom (60%)</a:t>
                      </a:r>
                    </a:p>
                    <a:p>
                      <a:pPr algn="ctr" fontAlgn="b">
                        <a:buNone/>
                      </a:pPr>
                      <a:r>
                        <a:rPr lang="en-US" sz="1400" b="0" i="0" u="none" strike="noStrike">
                          <a:solidFill>
                            <a:srgbClr val="000000"/>
                          </a:solidFill>
                          <a:effectLst/>
                          <a:latin typeface="+mj-lt"/>
                        </a:rPr>
                        <a:t>Democracy (46%)</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Freedom (65%)</a:t>
                      </a:r>
                    </a:p>
                    <a:p>
                      <a:pPr algn="ctr" fontAlgn="b">
                        <a:buNone/>
                      </a:pPr>
                      <a:r>
                        <a:rPr lang="en-US" sz="1400" b="0" i="0" u="none" strike="noStrike">
                          <a:solidFill>
                            <a:srgbClr val="000000"/>
                          </a:solidFill>
                          <a:effectLst/>
                          <a:latin typeface="+mj-lt"/>
                        </a:rPr>
                        <a:t>Family (46%)</a:t>
                      </a:r>
                    </a:p>
                    <a:p>
                      <a:pPr algn="ctr" fontAlgn="b">
                        <a:buNone/>
                      </a:pPr>
                      <a:r>
                        <a:rPr lang="en-US" sz="1400" b="0" i="0" u="none" strike="noStrike">
                          <a:solidFill>
                            <a:srgbClr val="000000"/>
                          </a:solidFill>
                          <a:effectLst/>
                          <a:latin typeface="+mj-lt"/>
                        </a:rPr>
                        <a:t>Democracy (42%)</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Freedom (68%)</a:t>
                      </a:r>
                    </a:p>
                    <a:p>
                      <a:pPr algn="ctr" fontAlgn="b">
                        <a:buNone/>
                      </a:pPr>
                      <a:r>
                        <a:rPr lang="en-US" sz="1400" b="0" i="0" u="none" strike="noStrike">
                          <a:solidFill>
                            <a:srgbClr val="000000"/>
                          </a:solidFill>
                          <a:effectLst/>
                          <a:latin typeface="+mj-lt"/>
                        </a:rPr>
                        <a:t>Family (45%)</a:t>
                      </a:r>
                    </a:p>
                    <a:p>
                      <a:pPr algn="ctr" fontAlgn="b">
                        <a:buNone/>
                      </a:pPr>
                      <a:r>
                        <a:rPr lang="en-US" sz="1400" b="0" i="0" u="none" strike="noStrike">
                          <a:solidFill>
                            <a:srgbClr val="000000"/>
                          </a:solidFill>
                          <a:effectLst/>
                          <a:latin typeface="+mj-lt"/>
                        </a:rPr>
                        <a:t>Patriotism (41%)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809349828"/>
                  </a:ext>
                </a:extLst>
              </a:tr>
              <a:tr h="733906">
                <a:tc>
                  <a:txBody>
                    <a:bodyPr/>
                    <a:lstStyle/>
                    <a:p>
                      <a:pPr algn="l" rtl="0" fontAlgn="base"/>
                      <a:r>
                        <a:rPr lang="en-US" sz="1400" b="1" i="0">
                          <a:effectLst/>
                          <a:latin typeface="+mn-lt"/>
                        </a:rPr>
                        <a:t>Feelings about country</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Disgusted (64%)</a:t>
                      </a:r>
                    </a:p>
                    <a:p>
                      <a:pPr algn="ctr" fontAlgn="b">
                        <a:buNone/>
                      </a:pPr>
                      <a:r>
                        <a:rPr lang="en-US" sz="1400" b="0" i="0" u="none" strike="noStrike">
                          <a:solidFill>
                            <a:srgbClr val="000000"/>
                          </a:solidFill>
                          <a:effectLst/>
                          <a:latin typeface="+mj-lt"/>
                        </a:rPr>
                        <a:t>Angry (57%)</a:t>
                      </a:r>
                    </a:p>
                    <a:p>
                      <a:pPr algn="ctr" fontAlgn="b">
                        <a:buNone/>
                      </a:pPr>
                      <a:r>
                        <a:rPr lang="en-US" sz="1400" b="0" i="0" u="none" strike="noStrike">
                          <a:solidFill>
                            <a:srgbClr val="000000"/>
                          </a:solidFill>
                          <a:effectLst/>
                          <a:latin typeface="+mj-lt"/>
                        </a:rPr>
                        <a:t>Anxious (47%)</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Disgusted (61%)</a:t>
                      </a:r>
                    </a:p>
                    <a:p>
                      <a:pPr algn="ctr" fontAlgn="b">
                        <a:buNone/>
                      </a:pPr>
                      <a:r>
                        <a:rPr lang="en-US" sz="1400" b="0" i="0" u="none" strike="noStrike">
                          <a:solidFill>
                            <a:srgbClr val="000000"/>
                          </a:solidFill>
                          <a:effectLst/>
                          <a:latin typeface="+mj-lt"/>
                        </a:rPr>
                        <a:t>Angry (42%)</a:t>
                      </a:r>
                    </a:p>
                    <a:p>
                      <a:pPr algn="ctr" fontAlgn="b">
                        <a:buNone/>
                      </a:pPr>
                      <a:r>
                        <a:rPr lang="en-US" sz="1400" b="0" i="0" u="none" strike="noStrike">
                          <a:solidFill>
                            <a:srgbClr val="000000"/>
                          </a:solidFill>
                          <a:effectLst/>
                          <a:latin typeface="+mj-lt"/>
                        </a:rPr>
                        <a:t>Sad (39%)</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Disgusted (47%)</a:t>
                      </a:r>
                    </a:p>
                    <a:p>
                      <a:pPr algn="ctr" fontAlgn="b">
                        <a:buNone/>
                      </a:pPr>
                      <a:r>
                        <a:rPr lang="en-US" sz="1400" b="0" i="0" u="none" strike="noStrike">
                          <a:solidFill>
                            <a:srgbClr val="000000"/>
                          </a:solidFill>
                          <a:effectLst/>
                          <a:latin typeface="+mj-lt"/>
                        </a:rPr>
                        <a:t>Anxious (41%)</a:t>
                      </a:r>
                    </a:p>
                    <a:p>
                      <a:pPr algn="ctr" fontAlgn="b">
                        <a:buNone/>
                      </a:pPr>
                      <a:r>
                        <a:rPr lang="en-US" sz="1400" b="0" i="0" u="none" strike="noStrike">
                          <a:solidFill>
                            <a:srgbClr val="000000"/>
                          </a:solidFill>
                          <a:effectLst/>
                          <a:latin typeface="+mj-lt"/>
                        </a:rPr>
                        <a:t>Sad (40%)</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Hopeful (38%)</a:t>
                      </a:r>
                    </a:p>
                    <a:p>
                      <a:pPr algn="ctr" fontAlgn="b">
                        <a:buNone/>
                      </a:pPr>
                      <a:r>
                        <a:rPr lang="en-US" sz="1400" b="0" i="0" u="none" strike="noStrike">
                          <a:solidFill>
                            <a:srgbClr val="000000"/>
                          </a:solidFill>
                          <a:effectLst/>
                          <a:latin typeface="+mj-lt"/>
                        </a:rPr>
                        <a:t>Anxious (30%)</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Hopeful (53%)</a:t>
                      </a:r>
                    </a:p>
                    <a:p>
                      <a:pPr algn="ctr" fontAlgn="b">
                        <a:buNone/>
                      </a:pPr>
                      <a:r>
                        <a:rPr lang="en-US" sz="1400" b="0" i="0" u="none" strike="noStrike">
                          <a:solidFill>
                            <a:srgbClr val="000000"/>
                          </a:solidFill>
                          <a:effectLst/>
                          <a:latin typeface="+mj-lt"/>
                        </a:rPr>
                        <a:t>Confident (39%)</a:t>
                      </a:r>
                    </a:p>
                    <a:p>
                      <a:pPr algn="ctr" fontAlgn="b">
                        <a:buNone/>
                      </a:pPr>
                      <a:r>
                        <a:rPr lang="en-US" sz="1400" b="0" i="0" u="none" strike="noStrike">
                          <a:solidFill>
                            <a:srgbClr val="000000"/>
                          </a:solidFill>
                          <a:effectLst/>
                          <a:latin typeface="+mj-lt"/>
                        </a:rPr>
                        <a:t>Proud (33%)</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427960807"/>
                  </a:ext>
                </a:extLst>
              </a:tr>
              <a:tr h="880688">
                <a:tc>
                  <a:txBody>
                    <a:bodyPr/>
                    <a:lstStyle/>
                    <a:p>
                      <a:pPr algn="l" rtl="0" fontAlgn="base"/>
                      <a:r>
                        <a:rPr lang="en-US" sz="1400" b="1" i="0">
                          <a:effectLst/>
                          <a:latin typeface="+mn-lt"/>
                        </a:rPr>
                        <a:t>Economic system is fair (NET)</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Strongly </a:t>
                      </a:r>
                    </a:p>
                    <a:p>
                      <a:pPr algn="ctr" fontAlgn="b">
                        <a:buNone/>
                      </a:pPr>
                      <a:r>
                        <a:rPr lang="en-US" sz="1400" b="0" i="0" u="none" strike="noStrike">
                          <a:solidFill>
                            <a:srgbClr val="000000"/>
                          </a:solidFill>
                          <a:effectLst/>
                          <a:latin typeface="+mj-lt"/>
                        </a:rPr>
                        <a:t>disagree (-61)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Disagree (-41)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Disagree (-19)</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Agree (+27)</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Strongly agree (+73)</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2326946196"/>
                  </a:ext>
                </a:extLst>
              </a:tr>
              <a:tr h="674361">
                <a:tc>
                  <a:txBody>
                    <a:bodyPr/>
                    <a:lstStyle/>
                    <a:p>
                      <a:pPr algn="l" rtl="0" fontAlgn="base"/>
                      <a:r>
                        <a:rPr lang="en-US" sz="1400" b="1" i="0">
                          <a:effectLst/>
                          <a:latin typeface="+mn-lt"/>
                        </a:rPr>
                        <a:t>Belief in Christian nationalism (NET)</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Strongly </a:t>
                      </a:r>
                    </a:p>
                    <a:p>
                      <a:pPr algn="ctr" fontAlgn="b">
                        <a:buNone/>
                      </a:pPr>
                      <a:r>
                        <a:rPr lang="en-US" sz="1400" b="0" i="0" u="none" strike="noStrike">
                          <a:solidFill>
                            <a:srgbClr val="000000"/>
                          </a:solidFill>
                          <a:effectLst/>
                          <a:latin typeface="+mj-lt"/>
                        </a:rPr>
                        <a:t>disagree (-89)</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Agree (+29)</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Agree (+43)</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Agree (+35)</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Strongly agree (+78)</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035157389"/>
                  </a:ext>
                </a:extLst>
              </a:tr>
              <a:tr h="587125">
                <a:tc>
                  <a:txBody>
                    <a:bodyPr/>
                    <a:lstStyle/>
                    <a:p>
                      <a:pPr algn="l" rtl="0" fontAlgn="base"/>
                      <a:r>
                        <a:rPr lang="en-US" sz="1400" b="1" i="0">
                          <a:effectLst/>
                          <a:latin typeface="+mn-lt"/>
                        </a:rPr>
                        <a:t>Traditional values being lost (NET)</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Disagree (-36)</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Strongly agree (+84)</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Strongly agree (+95)</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Agree (+51)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Strongly agree (+72)</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537292420"/>
                  </a:ext>
                </a:extLst>
              </a:tr>
              <a:tr h="674361">
                <a:tc>
                  <a:txBody>
                    <a:bodyPr/>
                    <a:lstStyle/>
                    <a:p>
                      <a:pPr algn="l" rtl="0" fontAlgn="base"/>
                      <a:r>
                        <a:rPr lang="en-US" sz="1400" b="1" i="0">
                          <a:effectLst/>
                          <a:latin typeface="+mn-lt"/>
                        </a:rPr>
                        <a:t>Some groups having more power is ok (NET)</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Strongly </a:t>
                      </a:r>
                    </a:p>
                    <a:p>
                      <a:pPr algn="ctr" fontAlgn="b">
                        <a:buNone/>
                      </a:pPr>
                      <a:r>
                        <a:rPr lang="en-US" sz="1400" b="0" i="0" u="none" strike="noStrike">
                          <a:solidFill>
                            <a:srgbClr val="000000"/>
                          </a:solidFill>
                          <a:effectLst/>
                          <a:latin typeface="+mj-lt"/>
                        </a:rPr>
                        <a:t>disagree (-80)</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Strongly </a:t>
                      </a:r>
                    </a:p>
                    <a:p>
                      <a:pPr algn="ctr" fontAlgn="b">
                        <a:buNone/>
                      </a:pPr>
                      <a:r>
                        <a:rPr lang="en-US" sz="1400" b="0" i="0" u="none" strike="noStrike">
                          <a:solidFill>
                            <a:srgbClr val="000000"/>
                          </a:solidFill>
                          <a:effectLst/>
                          <a:latin typeface="+mj-lt"/>
                        </a:rPr>
                        <a:t>disagree (-59)</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Disagree (-41)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Mixed (-3)</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Soft agree (+10)</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extLst>
                  <a:ext uri="{0D108BD9-81ED-4DB2-BD59-A6C34878D82A}">
                    <a16:rowId xmlns:a16="http://schemas.microsoft.com/office/drawing/2014/main" val="725727586"/>
                  </a:ext>
                </a:extLst>
              </a:tr>
            </a:tbl>
          </a:graphicData>
        </a:graphic>
      </p:graphicFrame>
    </p:spTree>
    <p:extLst>
      <p:ext uri="{BB962C8B-B14F-4D97-AF65-F5344CB8AC3E}">
        <p14:creationId xmlns:p14="http://schemas.microsoft.com/office/powerpoint/2010/main" val="182181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C0DB5-B660-5E8E-A868-5B3C74D887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87BD28-0129-8290-0EF3-9DC1DE68256D}"/>
              </a:ext>
            </a:extLst>
          </p:cNvPr>
          <p:cNvSpPr>
            <a:spLocks noGrp="1"/>
          </p:cNvSpPr>
          <p:nvPr>
            <p:ph type="title"/>
          </p:nvPr>
        </p:nvSpPr>
        <p:spPr/>
        <p:txBody>
          <a:bodyPr>
            <a:noAutofit/>
          </a:bodyPr>
          <a:lstStyle/>
          <a:p>
            <a:r>
              <a:rPr lang="en-US"/>
              <a:t>Comparing Media Consumption by Segment</a:t>
            </a:r>
          </a:p>
        </p:txBody>
      </p:sp>
      <p:sp>
        <p:nvSpPr>
          <p:cNvPr id="3" name="Slide Number Placeholder 2">
            <a:extLst>
              <a:ext uri="{FF2B5EF4-FFF2-40B4-BE49-F238E27FC236}">
                <a16:creationId xmlns:a16="http://schemas.microsoft.com/office/drawing/2014/main" id="{B97311DA-59F9-3F10-56B1-E2AB2D97F414}"/>
              </a:ext>
            </a:extLst>
          </p:cNvPr>
          <p:cNvSpPr>
            <a:spLocks noGrp="1"/>
          </p:cNvSpPr>
          <p:nvPr>
            <p:ph type="sldNum" sz="quarter" idx="12"/>
          </p:nvPr>
        </p:nvSpPr>
        <p:spPr/>
        <p:txBody>
          <a:bodyPr/>
          <a:lstStyle/>
          <a:p>
            <a:fld id="{35AC7A8B-0617-B84C-BE7C-25188248DABA}" type="slidenum">
              <a:rPr lang="en-US" smtClean="0"/>
              <a:pPr/>
              <a:t>19</a:t>
            </a:fld>
            <a:endParaRPr lang="en-US"/>
          </a:p>
        </p:txBody>
      </p:sp>
      <p:graphicFrame>
        <p:nvGraphicFramePr>
          <p:cNvPr id="6" name="Table 5">
            <a:extLst>
              <a:ext uri="{FF2B5EF4-FFF2-40B4-BE49-F238E27FC236}">
                <a16:creationId xmlns:a16="http://schemas.microsoft.com/office/drawing/2014/main" id="{C8C70EDF-94C5-998E-A246-04680B0AAC3B}"/>
              </a:ext>
            </a:extLst>
          </p:cNvPr>
          <p:cNvGraphicFramePr>
            <a:graphicFrameLocks noGrp="1"/>
          </p:cNvGraphicFramePr>
          <p:nvPr>
            <p:extLst>
              <p:ext uri="{D42A27DB-BD31-4B8C-83A1-F6EECF244321}">
                <p14:modId xmlns:p14="http://schemas.microsoft.com/office/powerpoint/2010/main" val="2345394392"/>
              </p:ext>
            </p:extLst>
          </p:nvPr>
        </p:nvGraphicFramePr>
        <p:xfrm>
          <a:off x="718003" y="1199569"/>
          <a:ext cx="10864397" cy="3858406"/>
        </p:xfrm>
        <a:graphic>
          <a:graphicData uri="http://schemas.openxmlformats.org/drawingml/2006/table">
            <a:tbl>
              <a:tblPr/>
              <a:tblGrid>
                <a:gridCol w="1605492">
                  <a:extLst>
                    <a:ext uri="{9D8B030D-6E8A-4147-A177-3AD203B41FA5}">
                      <a16:colId xmlns:a16="http://schemas.microsoft.com/office/drawing/2014/main" val="192541358"/>
                    </a:ext>
                  </a:extLst>
                </a:gridCol>
                <a:gridCol w="1851781">
                  <a:extLst>
                    <a:ext uri="{9D8B030D-6E8A-4147-A177-3AD203B41FA5}">
                      <a16:colId xmlns:a16="http://schemas.microsoft.com/office/drawing/2014/main" val="3516432250"/>
                    </a:ext>
                  </a:extLst>
                </a:gridCol>
                <a:gridCol w="1851781">
                  <a:extLst>
                    <a:ext uri="{9D8B030D-6E8A-4147-A177-3AD203B41FA5}">
                      <a16:colId xmlns:a16="http://schemas.microsoft.com/office/drawing/2014/main" val="1135879219"/>
                    </a:ext>
                  </a:extLst>
                </a:gridCol>
                <a:gridCol w="1851781">
                  <a:extLst>
                    <a:ext uri="{9D8B030D-6E8A-4147-A177-3AD203B41FA5}">
                      <a16:colId xmlns:a16="http://schemas.microsoft.com/office/drawing/2014/main" val="2494714071"/>
                    </a:ext>
                  </a:extLst>
                </a:gridCol>
                <a:gridCol w="1851781">
                  <a:extLst>
                    <a:ext uri="{9D8B030D-6E8A-4147-A177-3AD203B41FA5}">
                      <a16:colId xmlns:a16="http://schemas.microsoft.com/office/drawing/2014/main" val="3174304478"/>
                    </a:ext>
                  </a:extLst>
                </a:gridCol>
                <a:gridCol w="1851781">
                  <a:extLst>
                    <a:ext uri="{9D8B030D-6E8A-4147-A177-3AD203B41FA5}">
                      <a16:colId xmlns:a16="http://schemas.microsoft.com/office/drawing/2014/main" val="899732366"/>
                    </a:ext>
                  </a:extLst>
                </a:gridCol>
              </a:tblGrid>
              <a:tr h="573314">
                <a:tc>
                  <a:txBody>
                    <a:bodyPr/>
                    <a:lstStyle/>
                    <a:p>
                      <a:pPr algn="l" rtl="0" fontAlgn="base"/>
                      <a:endParaRPr lang="en-US" sz="1400" b="0" i="0">
                        <a:solidFill>
                          <a:schemeClr val="bg1"/>
                        </a:solidFill>
                        <a:effectLst/>
                        <a:latin typeface="+mn-lt"/>
                      </a:endParaRP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tx2"/>
                    </a:solidFill>
                  </a:tcPr>
                </a:tc>
                <a:tc>
                  <a:txBody>
                    <a:bodyPr/>
                    <a:lstStyle/>
                    <a:p>
                      <a:pPr algn="ctr"/>
                      <a:r>
                        <a:rPr lang="en-US" sz="1400" b="1">
                          <a:solidFill>
                            <a:schemeClr val="bg1"/>
                          </a:solidFill>
                        </a:rPr>
                        <a:t>Anti-Othering Core</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a:r>
                        <a:rPr lang="en-US" sz="1400" b="1">
                          <a:solidFill>
                            <a:schemeClr val="bg1"/>
                          </a:solidFill>
                        </a:rPr>
                        <a:t>Pragmatic Moderates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a:r>
                        <a:rPr lang="en-US" sz="1400" b="1">
                          <a:solidFill>
                            <a:schemeClr val="bg1"/>
                          </a:solidFill>
                        </a:rPr>
                        <a:t>Potential Movers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solidFill>
                  </a:tcPr>
                </a:tc>
                <a:tc>
                  <a:txBody>
                    <a:bodyPr/>
                    <a:lstStyle/>
                    <a:p>
                      <a:pPr algn="ctr"/>
                      <a:r>
                        <a:rPr lang="en-US" sz="1400" b="1">
                          <a:solidFill>
                            <a:schemeClr val="bg1"/>
                          </a:solidFill>
                        </a:rPr>
                        <a:t>Right-leaning Skeptics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lumMod val="60000"/>
                        <a:lumOff val="40000"/>
                      </a:schemeClr>
                    </a:solidFill>
                  </a:tcPr>
                </a:tc>
                <a:tc>
                  <a:txBody>
                    <a:bodyPr/>
                    <a:lstStyle/>
                    <a:p>
                      <a:pPr algn="ctr"/>
                      <a:r>
                        <a:rPr lang="en-US" sz="1400" b="1">
                          <a:solidFill>
                            <a:schemeClr val="bg1"/>
                          </a:solidFill>
                        </a:rPr>
                        <a:t>Right-wing Traditionalists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2078465480"/>
                  </a:ext>
                </a:extLst>
              </a:tr>
              <a:tr h="667406">
                <a:tc>
                  <a:txBody>
                    <a:bodyPr/>
                    <a:lstStyle/>
                    <a:p>
                      <a:pPr algn="l" rtl="0" fontAlgn="base"/>
                      <a:r>
                        <a:rPr lang="en-US" sz="1400" b="1" i="0">
                          <a:effectLst/>
                          <a:latin typeface="+mn-lt"/>
                        </a:rPr>
                        <a:t>Interaction with News</a:t>
                      </a:r>
                      <a:endParaRPr lang="en-US" sz="1400" b="0" i="0">
                        <a:effectLst/>
                        <a:latin typeface="+mn-lt"/>
                      </a:endParaRP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rtl="0" fontAlgn="base">
                        <a:spcBef>
                          <a:spcPts val="240"/>
                        </a:spcBef>
                        <a:spcAft>
                          <a:spcPts val="240"/>
                        </a:spcAft>
                      </a:pPr>
                      <a:r>
                        <a:rPr lang="en-US" sz="1400" b="0" i="0">
                          <a:effectLst/>
                          <a:latin typeface="+mn-lt"/>
                        </a:rPr>
                        <a:t>Actively seek (65%)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spcBef>
                          <a:spcPts val="240"/>
                        </a:spcBef>
                        <a:spcAft>
                          <a:spcPts val="240"/>
                        </a:spcAft>
                      </a:pPr>
                      <a:r>
                        <a:rPr lang="en-US" sz="1400" b="0" i="0">
                          <a:effectLst/>
                          <a:latin typeface="+mn-lt"/>
                        </a:rPr>
                        <a:t>Actively seek (45%)</a:t>
                      </a:r>
                    </a:p>
                    <a:p>
                      <a:pPr algn="ctr" rtl="0" fontAlgn="base">
                        <a:spcBef>
                          <a:spcPts val="240"/>
                        </a:spcBef>
                        <a:spcAft>
                          <a:spcPts val="240"/>
                        </a:spcAft>
                      </a:pPr>
                      <a:r>
                        <a:rPr lang="en-US" sz="1400" b="0" i="0">
                          <a:effectLst/>
                          <a:latin typeface="+mn-lt"/>
                        </a:rPr>
                        <a:t>Don’t actively seek (38%)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spcBef>
                          <a:spcPts val="240"/>
                        </a:spcBef>
                        <a:spcAft>
                          <a:spcPts val="240"/>
                        </a:spcAft>
                      </a:pPr>
                      <a:r>
                        <a:rPr lang="en-US" sz="1400" b="0" i="0">
                          <a:effectLst/>
                          <a:latin typeface="+mn-lt"/>
                        </a:rPr>
                        <a:t>Actively seek (43%)</a:t>
                      </a:r>
                    </a:p>
                    <a:p>
                      <a:pPr algn="ctr" rtl="0" fontAlgn="base">
                        <a:spcBef>
                          <a:spcPts val="240"/>
                        </a:spcBef>
                        <a:spcAft>
                          <a:spcPts val="240"/>
                        </a:spcAft>
                      </a:pPr>
                      <a:r>
                        <a:rPr lang="en-US" sz="1400" b="0" i="0">
                          <a:effectLst/>
                          <a:latin typeface="+mn-lt"/>
                        </a:rPr>
                        <a:t>Don’t actively seek (49%)</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spcBef>
                          <a:spcPts val="240"/>
                        </a:spcBef>
                        <a:spcAft>
                          <a:spcPts val="240"/>
                        </a:spcAft>
                      </a:pPr>
                      <a:r>
                        <a:rPr lang="en-US" sz="1400" b="0" i="0">
                          <a:effectLst/>
                          <a:latin typeface="+mn-lt"/>
                        </a:rPr>
                        <a:t>Don’t actively seek (63%)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spcBef>
                          <a:spcPts val="240"/>
                        </a:spcBef>
                        <a:spcAft>
                          <a:spcPts val="240"/>
                        </a:spcAft>
                      </a:pPr>
                      <a:r>
                        <a:rPr lang="en-US" sz="1400" b="0" i="0">
                          <a:effectLst/>
                          <a:latin typeface="+mn-lt"/>
                        </a:rPr>
                        <a:t>Actively seek (77%)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809349828"/>
                  </a:ext>
                </a:extLst>
              </a:tr>
              <a:tr h="834257">
                <a:tc>
                  <a:txBody>
                    <a:bodyPr/>
                    <a:lstStyle/>
                    <a:p>
                      <a:pPr algn="l" rtl="0" fontAlgn="base"/>
                      <a:r>
                        <a:rPr lang="en-US" sz="1400" b="1" i="0">
                          <a:effectLst/>
                          <a:latin typeface="+mn-lt"/>
                        </a:rPr>
                        <a:t>Use traditional/radio as news source</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rtl="0" fontAlgn="base"/>
                      <a:r>
                        <a:rPr lang="en-US" sz="1400" b="0" i="0">
                          <a:effectLst/>
                          <a:latin typeface="+mn-lt"/>
                        </a:rPr>
                        <a:t>28%</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36%</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33%</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26%</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44%</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427960807"/>
                  </a:ext>
                </a:extLst>
              </a:tr>
              <a:tr h="1001109">
                <a:tc>
                  <a:txBody>
                    <a:bodyPr/>
                    <a:lstStyle/>
                    <a:p>
                      <a:pPr algn="l" rtl="0" fontAlgn="base"/>
                      <a:r>
                        <a:rPr lang="en-US" sz="1400" b="1" i="0">
                          <a:effectLst/>
                          <a:latin typeface="+mn-lt"/>
                        </a:rPr>
                        <a:t>Use social media as news source</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rtl="0" fontAlgn="base"/>
                      <a:r>
                        <a:rPr lang="en-US" sz="1400" b="0" i="0">
                          <a:effectLst/>
                          <a:latin typeface="+mn-lt"/>
                        </a:rPr>
                        <a:t>77%</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79%</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67%</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69%</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rtl="0" fontAlgn="base"/>
                      <a:r>
                        <a:rPr lang="en-US" sz="1400" b="0" i="0">
                          <a:effectLst/>
                          <a:latin typeface="+mn-lt"/>
                        </a:rPr>
                        <a:t>70%</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2326946196"/>
                  </a:ext>
                </a:extLst>
              </a:tr>
              <a:tr h="667406">
                <a:tc>
                  <a:txBody>
                    <a:bodyPr/>
                    <a:lstStyle/>
                    <a:p>
                      <a:pPr algn="l" rtl="0" fontAlgn="base"/>
                      <a:r>
                        <a:rPr lang="en-US" sz="1400" b="1" i="0">
                          <a:effectLst/>
                          <a:latin typeface="+mn-lt"/>
                        </a:rPr>
                        <a:t>Use streaming as news source</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solidFill>
                      <a:schemeClr val="tx2">
                        <a:lumMod val="10000"/>
                        <a:lumOff val="90000"/>
                      </a:schemeClr>
                    </a:solidFill>
                  </a:tcPr>
                </a:tc>
                <a:tc>
                  <a:txBody>
                    <a:bodyPr/>
                    <a:lstStyle/>
                    <a:p>
                      <a:pPr algn="ctr" rtl="0" fontAlgn="base"/>
                      <a:r>
                        <a:rPr lang="en-US" sz="1400" b="0" i="0">
                          <a:effectLst/>
                          <a:latin typeface="+mn-lt"/>
                        </a:rPr>
                        <a:t>42%</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rtl="0" fontAlgn="base"/>
                      <a:r>
                        <a:rPr lang="en-US" sz="1400" b="0" i="0">
                          <a:solidFill>
                            <a:schemeClr val="tx1"/>
                          </a:solidFill>
                          <a:effectLst/>
                          <a:latin typeface="+mn-lt"/>
                        </a:rPr>
                        <a:t>50%</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rtl="0" fontAlgn="base"/>
                      <a:r>
                        <a:rPr lang="en-US" sz="1400" b="0" i="0">
                          <a:effectLst/>
                          <a:latin typeface="+mn-lt"/>
                        </a:rPr>
                        <a:t>47%</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rtl="0" fontAlgn="base"/>
                      <a:r>
                        <a:rPr lang="en-US" sz="1400" b="0" i="0">
                          <a:effectLst/>
                          <a:latin typeface="+mn-lt"/>
                        </a:rPr>
                        <a:t>46%</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rtl="0" fontAlgn="base"/>
                      <a:r>
                        <a:rPr lang="en-US" sz="1400" b="0" i="0">
                          <a:effectLst/>
                          <a:latin typeface="+mn-lt"/>
                        </a:rPr>
                        <a:t>54%</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extLst>
                  <a:ext uri="{0D108BD9-81ED-4DB2-BD59-A6C34878D82A}">
                    <a16:rowId xmlns:a16="http://schemas.microsoft.com/office/drawing/2014/main" val="3035157389"/>
                  </a:ext>
                </a:extLst>
              </a:tr>
            </a:tbl>
          </a:graphicData>
        </a:graphic>
      </p:graphicFrame>
    </p:spTree>
    <p:extLst>
      <p:ext uri="{BB962C8B-B14F-4D97-AF65-F5344CB8AC3E}">
        <p14:creationId xmlns:p14="http://schemas.microsoft.com/office/powerpoint/2010/main" val="56859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4E71D-B46E-1577-B57F-68E11E36FE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F68179-F119-548C-E5E7-F9439EB4EF6C}"/>
              </a:ext>
            </a:extLst>
          </p:cNvPr>
          <p:cNvSpPr>
            <a:spLocks noGrp="1"/>
          </p:cNvSpPr>
          <p:nvPr>
            <p:ph type="title"/>
          </p:nvPr>
        </p:nvSpPr>
        <p:spPr>
          <a:xfrm>
            <a:off x="594360" y="466750"/>
            <a:ext cx="10759440" cy="893964"/>
          </a:xfrm>
        </p:spPr>
        <p:txBody>
          <a:bodyPr>
            <a:normAutofit/>
          </a:bodyPr>
          <a:lstStyle/>
          <a:p>
            <a:r>
              <a:rPr lang="en-US"/>
              <a:t>Segmentation Overview</a:t>
            </a:r>
          </a:p>
        </p:txBody>
      </p:sp>
      <p:sp>
        <p:nvSpPr>
          <p:cNvPr id="3" name="Slide Number Placeholder 2">
            <a:extLst>
              <a:ext uri="{FF2B5EF4-FFF2-40B4-BE49-F238E27FC236}">
                <a16:creationId xmlns:a16="http://schemas.microsoft.com/office/drawing/2014/main" id="{9971A7A1-CB6D-CF54-AC95-CF964FC9121B}"/>
              </a:ext>
            </a:extLst>
          </p:cNvPr>
          <p:cNvSpPr>
            <a:spLocks noGrp="1"/>
          </p:cNvSpPr>
          <p:nvPr>
            <p:ph type="sldNum" sz="quarter" idx="12"/>
          </p:nvPr>
        </p:nvSpPr>
        <p:spPr/>
        <p:txBody>
          <a:bodyPr/>
          <a:lstStyle/>
          <a:p>
            <a:fld id="{35AC7A8B-0617-B84C-BE7C-25188248DABA}" type="slidenum">
              <a:rPr lang="en-US" smtClean="0"/>
              <a:pPr/>
              <a:t>2</a:t>
            </a:fld>
            <a:endParaRPr lang="en-US"/>
          </a:p>
        </p:txBody>
      </p:sp>
      <p:graphicFrame>
        <p:nvGraphicFramePr>
          <p:cNvPr id="6" name="Table 5">
            <a:extLst>
              <a:ext uri="{FF2B5EF4-FFF2-40B4-BE49-F238E27FC236}">
                <a16:creationId xmlns:a16="http://schemas.microsoft.com/office/drawing/2014/main" id="{FF050B92-E285-6FE3-E298-C9C166E44D5D}"/>
              </a:ext>
            </a:extLst>
          </p:cNvPr>
          <p:cNvGraphicFramePr>
            <a:graphicFrameLocks noGrp="1"/>
          </p:cNvGraphicFramePr>
          <p:nvPr>
            <p:extLst>
              <p:ext uri="{D42A27DB-BD31-4B8C-83A1-F6EECF244321}">
                <p14:modId xmlns:p14="http://schemas.microsoft.com/office/powerpoint/2010/main" val="2980992828"/>
              </p:ext>
            </p:extLst>
          </p:nvPr>
        </p:nvGraphicFramePr>
        <p:xfrm>
          <a:off x="865414" y="2145469"/>
          <a:ext cx="10488387" cy="3447098"/>
        </p:xfrm>
        <a:graphic>
          <a:graphicData uri="http://schemas.openxmlformats.org/drawingml/2006/table">
            <a:tbl>
              <a:tblPr firstRow="1" firstCol="1" bandRow="1">
                <a:tableStyleId>{2D5ABB26-0587-4C30-8999-92F81FD0307C}</a:tableStyleId>
              </a:tblPr>
              <a:tblGrid>
                <a:gridCol w="3496129">
                  <a:extLst>
                    <a:ext uri="{9D8B030D-6E8A-4147-A177-3AD203B41FA5}">
                      <a16:colId xmlns:a16="http://schemas.microsoft.com/office/drawing/2014/main" val="1117077732"/>
                    </a:ext>
                  </a:extLst>
                </a:gridCol>
                <a:gridCol w="3496129">
                  <a:extLst>
                    <a:ext uri="{9D8B030D-6E8A-4147-A177-3AD203B41FA5}">
                      <a16:colId xmlns:a16="http://schemas.microsoft.com/office/drawing/2014/main" val="4230135581"/>
                    </a:ext>
                  </a:extLst>
                </a:gridCol>
                <a:gridCol w="3496129">
                  <a:extLst>
                    <a:ext uri="{9D8B030D-6E8A-4147-A177-3AD203B41FA5}">
                      <a16:colId xmlns:a16="http://schemas.microsoft.com/office/drawing/2014/main" val="2189687156"/>
                    </a:ext>
                  </a:extLst>
                </a:gridCol>
              </a:tblGrid>
              <a:tr h="462994">
                <a:tc gridSpan="3">
                  <a:txBody>
                    <a:bodyPr/>
                    <a:lstStyle/>
                    <a:p>
                      <a:pPr marL="0" marR="0" algn="ctr">
                        <a:lnSpc>
                          <a:spcPct val="107000"/>
                        </a:lnSpc>
                        <a:spcBef>
                          <a:spcPts val="0"/>
                        </a:spcBef>
                        <a:spcAft>
                          <a:spcPts val="0"/>
                        </a:spcAft>
                      </a:pPr>
                      <a:r>
                        <a:rPr lang="en-US" sz="1400" b="1">
                          <a:solidFill>
                            <a:schemeClr val="bg1"/>
                          </a:solidFill>
                          <a:effectLst/>
                        </a:rPr>
                        <a:t>Variables included in segmentation analysis</a:t>
                      </a:r>
                      <a:endParaRPr lang="en-US" sz="1400" b="1">
                        <a:solidFill>
                          <a:schemeClr val="bg1"/>
                        </a:solidFill>
                        <a:effectLst/>
                        <a:latin typeface="+mn-lt"/>
                        <a:ea typeface="Calibri" panose="020F0502020204030204" pitchFamily="34" charset="0"/>
                        <a:cs typeface="Times New Roman" panose="02020603050405020304" pitchFamily="18" charset="0"/>
                      </a:endParaRPr>
                    </a:p>
                  </a:txBody>
                  <a:tcPr marL="137160" marR="137160" marT="137160" marB="137160" anchor="ctr">
                    <a:solidFill>
                      <a:schemeClr val="tx2"/>
                    </a:solidFill>
                  </a:tcPr>
                </a:tc>
                <a:tc hMerge="1">
                  <a:txBody>
                    <a:bodyPr/>
                    <a:lstStyle/>
                    <a:p>
                      <a:endParaRPr lang="en-US"/>
                    </a:p>
                  </a:txBody>
                  <a:tcPr/>
                </a:tc>
                <a:tc hMerge="1">
                  <a:txBody>
                    <a:bodyPr/>
                    <a:lstStyle/>
                    <a:p>
                      <a:pPr marL="0" marR="0" algn="ctr">
                        <a:lnSpc>
                          <a:spcPct val="107000"/>
                        </a:lnSpc>
                        <a:spcBef>
                          <a:spcPts val="0"/>
                        </a:spcBef>
                        <a:spcAft>
                          <a:spcPts val="0"/>
                        </a:spcAft>
                      </a:pPr>
                      <a:endParaRPr lang="en-US" sz="1400" b="1">
                        <a:solidFill>
                          <a:schemeClr val="bg1"/>
                        </a:solidFill>
                        <a:effectLst/>
                        <a:latin typeface="+mn-lt"/>
                        <a:ea typeface="Calibri" panose="020F0502020204030204" pitchFamily="34" charset="0"/>
                        <a:cs typeface="Times New Roman" panose="02020603050405020304" pitchFamily="18" charset="0"/>
                      </a:endParaRPr>
                    </a:p>
                  </a:txBody>
                  <a:tcPr marL="137160" marR="137160" marT="137160" marB="137160" anchor="ctr">
                    <a:solidFill>
                      <a:schemeClr val="tx2"/>
                    </a:solidFill>
                  </a:tcPr>
                </a:tc>
                <a:extLst>
                  <a:ext uri="{0D108BD9-81ED-4DB2-BD59-A6C34878D82A}">
                    <a16:rowId xmlns:a16="http://schemas.microsoft.com/office/drawing/2014/main" val="714423609"/>
                  </a:ext>
                </a:extLst>
              </a:tr>
              <a:tr h="462994">
                <a:tc>
                  <a:txBody>
                    <a:bodyPr/>
                    <a:lstStyle/>
                    <a:p>
                      <a:pPr marL="0" marR="0" algn="ctr">
                        <a:lnSpc>
                          <a:spcPct val="107000"/>
                        </a:lnSpc>
                        <a:spcBef>
                          <a:spcPts val="0"/>
                        </a:spcBef>
                        <a:spcAft>
                          <a:spcPts val="0"/>
                        </a:spcAft>
                      </a:pPr>
                      <a:r>
                        <a:rPr lang="en-US" sz="1400" b="1">
                          <a:solidFill>
                            <a:schemeClr val="bg1"/>
                          </a:solidFill>
                          <a:effectLst/>
                          <a:latin typeface="+mn-lt"/>
                          <a:ea typeface="Calibri" panose="020F0502020204030204" pitchFamily="34" charset="0"/>
                          <a:cs typeface="Times New Roman" panose="02020603050405020304" pitchFamily="18" charset="0"/>
                        </a:rPr>
                        <a:t>Worldviews</a:t>
                      </a:r>
                    </a:p>
                  </a:txBody>
                  <a:tcPr marL="137160" marR="137160" marT="137160" marB="137160" anchor="ctr">
                    <a:lnR w="19050" cap="flat" cmpd="sng" algn="ctr">
                      <a:solidFill>
                        <a:schemeClr val="bg1"/>
                      </a:solidFill>
                      <a:prstDash val="solid"/>
                      <a:round/>
                      <a:headEnd type="none" w="med" len="med"/>
                      <a:tailEnd type="none" w="med" len="med"/>
                    </a:lnR>
                    <a:solidFill>
                      <a:schemeClr val="accent2"/>
                    </a:solidFill>
                  </a:tcPr>
                </a:tc>
                <a:tc>
                  <a:txBody>
                    <a:bodyPr/>
                    <a:lstStyle/>
                    <a:p>
                      <a:pPr marL="0" marR="0" algn="ctr">
                        <a:lnSpc>
                          <a:spcPct val="107000"/>
                        </a:lnSpc>
                        <a:spcBef>
                          <a:spcPts val="0"/>
                        </a:spcBef>
                        <a:spcAft>
                          <a:spcPts val="0"/>
                        </a:spcAft>
                      </a:pPr>
                      <a:r>
                        <a:rPr lang="en-US" sz="1400" b="1">
                          <a:solidFill>
                            <a:schemeClr val="bg1"/>
                          </a:solidFill>
                          <a:effectLst/>
                          <a:latin typeface="+mn-lt"/>
                          <a:ea typeface="Calibri" panose="020F0502020204030204" pitchFamily="34" charset="0"/>
                          <a:cs typeface="Times New Roman" panose="02020603050405020304" pitchFamily="18" charset="0"/>
                        </a:rPr>
                        <a:t>Personal Situation</a:t>
                      </a:r>
                    </a:p>
                  </a:txBody>
                  <a:tcPr marL="137160" marR="137160" marT="137160" marB="13716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solidFill>
                      <a:schemeClr val="accent4"/>
                    </a:solidFill>
                  </a:tcPr>
                </a:tc>
                <a:tc>
                  <a:txBody>
                    <a:bodyPr/>
                    <a:lstStyle/>
                    <a:p>
                      <a:pPr marL="0" marR="0" algn="ctr">
                        <a:lnSpc>
                          <a:spcPct val="107000"/>
                        </a:lnSpc>
                        <a:spcBef>
                          <a:spcPts val="0"/>
                        </a:spcBef>
                        <a:spcAft>
                          <a:spcPts val="0"/>
                        </a:spcAft>
                      </a:pPr>
                      <a:r>
                        <a:rPr lang="en-US" sz="1400" b="1">
                          <a:solidFill>
                            <a:schemeClr val="bg1"/>
                          </a:solidFill>
                          <a:effectLst/>
                          <a:latin typeface="+mn-lt"/>
                          <a:ea typeface="Calibri" panose="020F0502020204030204" pitchFamily="34" charset="0"/>
                          <a:cs typeface="Times New Roman" panose="02020603050405020304" pitchFamily="18" charset="0"/>
                        </a:rPr>
                        <a:t>News and Media</a:t>
                      </a:r>
                    </a:p>
                  </a:txBody>
                  <a:tcPr marL="137160" marR="137160" marT="137160" marB="137160" anchor="ctr">
                    <a:lnL w="19050" cap="flat" cmpd="sng" algn="ctr">
                      <a:solidFill>
                        <a:schemeClr val="bg1"/>
                      </a:solidFill>
                      <a:prstDash val="solid"/>
                      <a:round/>
                      <a:headEnd type="none" w="med" len="med"/>
                      <a:tailEnd type="none" w="med" len="med"/>
                    </a:lnL>
                    <a:solidFill>
                      <a:schemeClr val="accent6"/>
                    </a:solidFill>
                  </a:tcPr>
                </a:tc>
                <a:extLst>
                  <a:ext uri="{0D108BD9-81ED-4DB2-BD59-A6C34878D82A}">
                    <a16:rowId xmlns:a16="http://schemas.microsoft.com/office/drawing/2014/main" val="473190720"/>
                  </a:ext>
                </a:extLst>
              </a:tr>
              <a:tr h="1977736">
                <a:tc>
                  <a:txBody>
                    <a:bodyPr/>
                    <a:lstStyle/>
                    <a:p>
                      <a:pPr marL="285750" marR="0" indent="-285750" algn="l">
                        <a:lnSpc>
                          <a:spcPct val="150000"/>
                        </a:lnSpc>
                        <a:spcBef>
                          <a:spcPts val="0"/>
                        </a:spcBef>
                        <a:spcAft>
                          <a:spcPts val="0"/>
                        </a:spcAft>
                        <a:buFont typeface="Arial" panose="020B0604020202020204" pitchFamily="34" charset="0"/>
                        <a:buChar char="•"/>
                      </a:pPr>
                      <a:r>
                        <a:rPr lang="en-US" sz="1400">
                          <a:effectLst/>
                          <a:latin typeface="+mn-lt"/>
                          <a:ea typeface="Calibri" panose="020F0502020204030204" pitchFamily="34" charset="0"/>
                          <a:cs typeface="Times New Roman" panose="02020603050405020304" pitchFamily="18" charset="0"/>
                        </a:rPr>
                        <a:t>Feelings about demographic change/traditional values being lost</a:t>
                      </a:r>
                    </a:p>
                    <a:p>
                      <a:pPr marL="285750" marR="0" indent="-285750" algn="l">
                        <a:lnSpc>
                          <a:spcPct val="150000"/>
                        </a:lnSpc>
                        <a:spcBef>
                          <a:spcPts val="0"/>
                        </a:spcBef>
                        <a:spcAft>
                          <a:spcPts val="0"/>
                        </a:spcAft>
                        <a:buFont typeface="Arial" panose="020B0604020202020204" pitchFamily="34" charset="0"/>
                        <a:buChar char="•"/>
                      </a:pPr>
                      <a:r>
                        <a:rPr lang="en-US" sz="1400">
                          <a:effectLst/>
                          <a:latin typeface="+mn-lt"/>
                          <a:ea typeface="Calibri" panose="020F0502020204030204" pitchFamily="34" charset="0"/>
                          <a:cs typeface="Times New Roman" panose="02020603050405020304" pitchFamily="18" charset="0"/>
                        </a:rPr>
                        <a:t>Zero-sum thinking</a:t>
                      </a:r>
                    </a:p>
                    <a:p>
                      <a:pPr marL="285750" marR="0" indent="-285750" algn="l">
                        <a:lnSpc>
                          <a:spcPct val="150000"/>
                        </a:lnSpc>
                        <a:spcBef>
                          <a:spcPts val="0"/>
                        </a:spcBef>
                        <a:spcAft>
                          <a:spcPts val="0"/>
                        </a:spcAft>
                        <a:buFont typeface="Arial" panose="020B0604020202020204" pitchFamily="34" charset="0"/>
                        <a:buChar char="•"/>
                      </a:pPr>
                      <a:r>
                        <a:rPr lang="en-US" sz="1400">
                          <a:effectLst/>
                          <a:latin typeface="+mn-lt"/>
                          <a:ea typeface="Calibri" panose="020F0502020204030204" pitchFamily="34" charset="0"/>
                          <a:cs typeface="Times New Roman" panose="02020603050405020304" pitchFamily="18" charset="0"/>
                        </a:rPr>
                        <a:t>Social Dominance Orientation</a:t>
                      </a:r>
                    </a:p>
                    <a:p>
                      <a:pPr marL="285750" marR="0" indent="-285750" algn="l">
                        <a:lnSpc>
                          <a:spcPct val="150000"/>
                        </a:lnSpc>
                        <a:spcBef>
                          <a:spcPts val="0"/>
                        </a:spcBef>
                        <a:spcAft>
                          <a:spcPts val="0"/>
                        </a:spcAft>
                        <a:buFont typeface="Arial" panose="020B0604020202020204" pitchFamily="34" charset="0"/>
                        <a:buChar char="•"/>
                      </a:pPr>
                      <a:r>
                        <a:rPr lang="en-US" sz="1400">
                          <a:effectLst/>
                          <a:latin typeface="+mn-lt"/>
                          <a:ea typeface="Calibri" panose="020F0502020204030204" pitchFamily="34" charset="0"/>
                          <a:cs typeface="Times New Roman" panose="02020603050405020304" pitchFamily="18" charset="0"/>
                        </a:rPr>
                        <a:t>Christian nationalism</a:t>
                      </a:r>
                    </a:p>
                    <a:p>
                      <a:pPr marL="285750" marR="0" indent="-285750" algn="l">
                        <a:lnSpc>
                          <a:spcPct val="150000"/>
                        </a:lnSpc>
                        <a:spcBef>
                          <a:spcPts val="0"/>
                        </a:spcBef>
                        <a:spcAft>
                          <a:spcPts val="0"/>
                        </a:spcAft>
                        <a:buFont typeface="Arial" panose="020B0604020202020204" pitchFamily="34" charset="0"/>
                        <a:buChar char="•"/>
                      </a:pPr>
                      <a:r>
                        <a:rPr lang="en-US" sz="1400">
                          <a:effectLst/>
                          <a:latin typeface="+mn-lt"/>
                          <a:ea typeface="Calibri" panose="020F0502020204030204" pitchFamily="34" charset="0"/>
                          <a:cs typeface="Times New Roman" panose="02020603050405020304" pitchFamily="18" charset="0"/>
                        </a:rPr>
                        <a:t>Corruption preventing everyday Americans from succeeding</a:t>
                      </a:r>
                    </a:p>
                  </a:txBody>
                  <a:tcPr marL="137160" marR="137160" marT="137160" marB="137160">
                    <a:lnR w="19050" cap="flat" cmpd="sng" algn="ctr">
                      <a:solidFill>
                        <a:schemeClr val="bg1"/>
                      </a:solidFill>
                      <a:prstDash val="solid"/>
                      <a:round/>
                      <a:headEnd type="none" w="med" len="med"/>
                      <a:tailEnd type="none" w="med" len="med"/>
                    </a:lnR>
                    <a:solidFill>
                      <a:schemeClr val="accent2">
                        <a:lumMod val="20000"/>
                        <a:lumOff val="80000"/>
                      </a:schemeClr>
                    </a:solidFill>
                  </a:tcPr>
                </a:tc>
                <a:tc>
                  <a:txBody>
                    <a:bodyPr/>
                    <a:lstStyle/>
                    <a:p>
                      <a:pPr marL="285750" marR="0" indent="-285750" algn="l">
                        <a:lnSpc>
                          <a:spcPct val="150000"/>
                        </a:lnSpc>
                        <a:spcBef>
                          <a:spcPts val="0"/>
                        </a:spcBef>
                        <a:spcAft>
                          <a:spcPts val="0"/>
                        </a:spcAft>
                        <a:buFont typeface="Arial" panose="020B0604020202020204" pitchFamily="34" charset="0"/>
                        <a:buChar char="•"/>
                      </a:pPr>
                      <a:r>
                        <a:rPr lang="en-US" sz="1400">
                          <a:effectLst/>
                          <a:latin typeface="+mn-lt"/>
                          <a:ea typeface="Calibri" panose="020F0502020204030204" pitchFamily="34" charset="0"/>
                          <a:cs typeface="Times New Roman" panose="02020603050405020304" pitchFamily="18" charset="0"/>
                        </a:rPr>
                        <a:t>Daily life is easier/more difficult to manage</a:t>
                      </a:r>
                    </a:p>
                    <a:p>
                      <a:pPr marL="285750" marR="0" indent="-285750" algn="l">
                        <a:lnSpc>
                          <a:spcPct val="150000"/>
                        </a:lnSpc>
                        <a:spcBef>
                          <a:spcPts val="0"/>
                        </a:spcBef>
                        <a:spcAft>
                          <a:spcPts val="0"/>
                        </a:spcAft>
                        <a:buFont typeface="Arial" panose="020B0604020202020204" pitchFamily="34" charset="0"/>
                        <a:buChar char="•"/>
                      </a:pPr>
                      <a:r>
                        <a:rPr lang="en-US" sz="1400">
                          <a:effectLst/>
                          <a:latin typeface="+mn-lt"/>
                          <a:ea typeface="Calibri" panose="020F0502020204030204" pitchFamily="34" charset="0"/>
                          <a:cs typeface="Times New Roman" panose="02020603050405020304" pitchFamily="18" charset="0"/>
                        </a:rPr>
                        <a:t>Feeling of belonging to a group</a:t>
                      </a:r>
                    </a:p>
                  </a:txBody>
                  <a:tcPr marL="137160" marR="137160" marT="137160" marB="13716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solidFill>
                      <a:schemeClr val="accent4">
                        <a:lumMod val="20000"/>
                        <a:lumOff val="80000"/>
                      </a:schemeClr>
                    </a:solidFill>
                  </a:tcPr>
                </a:tc>
                <a:tc>
                  <a:txBody>
                    <a:bodyPr/>
                    <a:lstStyle/>
                    <a:p>
                      <a:pPr marL="285750" marR="0" indent="-285750" algn="l">
                        <a:lnSpc>
                          <a:spcPct val="150000"/>
                        </a:lnSpc>
                        <a:spcBef>
                          <a:spcPts val="0"/>
                        </a:spcBef>
                        <a:spcAft>
                          <a:spcPts val="0"/>
                        </a:spcAft>
                        <a:buFont typeface="Arial" panose="020B0604020202020204" pitchFamily="34" charset="0"/>
                        <a:buChar char="•"/>
                      </a:pPr>
                      <a:r>
                        <a:rPr lang="en-US" sz="1400">
                          <a:effectLst/>
                          <a:latin typeface="+mn-lt"/>
                          <a:ea typeface="Calibri" panose="020F0502020204030204" pitchFamily="34" charset="0"/>
                          <a:cs typeface="Times New Roman" panose="02020603050405020304" pitchFamily="18" charset="0"/>
                        </a:rPr>
                        <a:t>Actively seek out news</a:t>
                      </a:r>
                    </a:p>
                    <a:p>
                      <a:pPr marL="285750" marR="0" indent="-285750" algn="l">
                        <a:lnSpc>
                          <a:spcPct val="150000"/>
                        </a:lnSpc>
                        <a:spcBef>
                          <a:spcPts val="0"/>
                        </a:spcBef>
                        <a:spcAft>
                          <a:spcPts val="0"/>
                        </a:spcAft>
                        <a:buFont typeface="Arial" panose="020B0604020202020204" pitchFamily="34" charset="0"/>
                        <a:buChar char="•"/>
                      </a:pPr>
                      <a:r>
                        <a:rPr lang="en-US" sz="1400">
                          <a:effectLst/>
                          <a:latin typeface="+mn-lt"/>
                          <a:ea typeface="Calibri" panose="020F0502020204030204" pitchFamily="34" charset="0"/>
                          <a:cs typeface="Times New Roman" panose="02020603050405020304" pitchFamily="18" charset="0"/>
                        </a:rPr>
                        <a:t>Use of traditional TV/radio as a news source</a:t>
                      </a:r>
                    </a:p>
                    <a:p>
                      <a:pPr marL="285750" marR="0" indent="-285750" algn="l">
                        <a:lnSpc>
                          <a:spcPct val="150000"/>
                        </a:lnSpc>
                        <a:spcBef>
                          <a:spcPts val="0"/>
                        </a:spcBef>
                        <a:spcAft>
                          <a:spcPts val="0"/>
                        </a:spcAft>
                        <a:buFont typeface="Arial" panose="020B0604020202020204" pitchFamily="34" charset="0"/>
                        <a:buChar char="•"/>
                      </a:pPr>
                      <a:r>
                        <a:rPr lang="en-US" sz="1400">
                          <a:effectLst/>
                          <a:latin typeface="+mn-lt"/>
                          <a:ea typeface="Calibri" panose="020F0502020204030204" pitchFamily="34" charset="0"/>
                          <a:cs typeface="Times New Roman" panose="02020603050405020304" pitchFamily="18" charset="0"/>
                        </a:rPr>
                        <a:t>Use of social media as a news sources</a:t>
                      </a:r>
                    </a:p>
                  </a:txBody>
                  <a:tcPr marL="137160" marR="137160" marT="137160" marB="137160">
                    <a:lnL w="19050" cap="flat" cmpd="sng" algn="ctr">
                      <a:solidFill>
                        <a:schemeClr val="bg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790550047"/>
                  </a:ext>
                </a:extLst>
              </a:tr>
            </a:tbl>
          </a:graphicData>
        </a:graphic>
      </p:graphicFrame>
      <p:sp>
        <p:nvSpPr>
          <p:cNvPr id="8" name="Rectangle 7">
            <a:extLst>
              <a:ext uri="{FF2B5EF4-FFF2-40B4-BE49-F238E27FC236}">
                <a16:creationId xmlns:a16="http://schemas.microsoft.com/office/drawing/2014/main" id="{ECB6D184-0CD6-69E3-CF7A-F5EDE8ABBC1D}"/>
              </a:ext>
            </a:extLst>
          </p:cNvPr>
          <p:cNvSpPr/>
          <p:nvPr/>
        </p:nvSpPr>
        <p:spPr>
          <a:xfrm>
            <a:off x="646853" y="1153688"/>
            <a:ext cx="10925507" cy="863570"/>
          </a:xfrm>
          <a:prstGeom prst="rect">
            <a:avLst/>
          </a:prstGeom>
        </p:spPr>
        <p:txBody>
          <a:bodyPr wrap="square">
            <a:spAutoFit/>
          </a:bodyPr>
          <a:lstStyle/>
          <a:p>
            <a:pPr>
              <a:lnSpc>
                <a:spcPct val="107000"/>
              </a:lnSpc>
              <a:spcAft>
                <a:spcPts val="800"/>
              </a:spcAft>
            </a:pPr>
            <a:r>
              <a:rPr lang="en-US" sz="1600">
                <a:ea typeface="Calibri" panose="020F0502020204030204" pitchFamily="34" charset="0"/>
                <a:cs typeface="Times New Roman" panose="02020603050405020304" pitchFamily="18" charset="0"/>
              </a:rPr>
              <a:t>We segmented voters’ using latent class analysis (LCA), which is a classification procedure that identifies subgroups of people who share characteristics. For this analysis, we analyzed voters based on their various worldviews, views on their personal situation, and how they engage with news and media.</a:t>
            </a:r>
          </a:p>
        </p:txBody>
      </p:sp>
    </p:spTree>
    <p:extLst>
      <p:ext uri="{BB962C8B-B14F-4D97-AF65-F5344CB8AC3E}">
        <p14:creationId xmlns:p14="http://schemas.microsoft.com/office/powerpoint/2010/main" val="3553704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93E16-F46A-4050-BABC-23E8D654EE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710C3-5F51-3FE6-0A1D-B741172231B7}"/>
              </a:ext>
            </a:extLst>
          </p:cNvPr>
          <p:cNvSpPr>
            <a:spLocks noGrp="1"/>
          </p:cNvSpPr>
          <p:nvPr>
            <p:ph type="title"/>
          </p:nvPr>
        </p:nvSpPr>
        <p:spPr/>
        <p:txBody>
          <a:bodyPr>
            <a:noAutofit/>
          </a:bodyPr>
          <a:lstStyle/>
          <a:p>
            <a:r>
              <a:rPr lang="en-US"/>
              <a:t>Comparing Democratic Support Movement by Segment</a:t>
            </a:r>
          </a:p>
        </p:txBody>
      </p:sp>
      <p:sp>
        <p:nvSpPr>
          <p:cNvPr id="3" name="Slide Number Placeholder 2">
            <a:extLst>
              <a:ext uri="{FF2B5EF4-FFF2-40B4-BE49-F238E27FC236}">
                <a16:creationId xmlns:a16="http://schemas.microsoft.com/office/drawing/2014/main" id="{24458B86-627B-9BC4-BF42-E201C370E784}"/>
              </a:ext>
            </a:extLst>
          </p:cNvPr>
          <p:cNvSpPr>
            <a:spLocks noGrp="1"/>
          </p:cNvSpPr>
          <p:nvPr>
            <p:ph type="sldNum" sz="quarter" idx="12"/>
          </p:nvPr>
        </p:nvSpPr>
        <p:spPr/>
        <p:txBody>
          <a:bodyPr/>
          <a:lstStyle/>
          <a:p>
            <a:fld id="{35AC7A8B-0617-B84C-BE7C-25188248DABA}" type="slidenum">
              <a:rPr lang="en-US" smtClean="0"/>
              <a:pPr/>
              <a:t>20</a:t>
            </a:fld>
            <a:endParaRPr lang="en-US"/>
          </a:p>
        </p:txBody>
      </p:sp>
      <p:graphicFrame>
        <p:nvGraphicFramePr>
          <p:cNvPr id="6" name="Table 5">
            <a:extLst>
              <a:ext uri="{FF2B5EF4-FFF2-40B4-BE49-F238E27FC236}">
                <a16:creationId xmlns:a16="http://schemas.microsoft.com/office/drawing/2014/main" id="{DA57670A-D9EF-D34E-EDBA-AE8CC6EC9201}"/>
              </a:ext>
            </a:extLst>
          </p:cNvPr>
          <p:cNvGraphicFramePr>
            <a:graphicFrameLocks noGrp="1"/>
          </p:cNvGraphicFramePr>
          <p:nvPr>
            <p:extLst>
              <p:ext uri="{D42A27DB-BD31-4B8C-83A1-F6EECF244321}">
                <p14:modId xmlns:p14="http://schemas.microsoft.com/office/powerpoint/2010/main" val="1574090379"/>
              </p:ext>
            </p:extLst>
          </p:nvPr>
        </p:nvGraphicFramePr>
        <p:xfrm>
          <a:off x="718003" y="1199569"/>
          <a:ext cx="10864397" cy="4562626"/>
        </p:xfrm>
        <a:graphic>
          <a:graphicData uri="http://schemas.openxmlformats.org/drawingml/2006/table">
            <a:tbl>
              <a:tblPr/>
              <a:tblGrid>
                <a:gridCol w="1605492">
                  <a:extLst>
                    <a:ext uri="{9D8B030D-6E8A-4147-A177-3AD203B41FA5}">
                      <a16:colId xmlns:a16="http://schemas.microsoft.com/office/drawing/2014/main" val="192541358"/>
                    </a:ext>
                  </a:extLst>
                </a:gridCol>
                <a:gridCol w="1851781">
                  <a:extLst>
                    <a:ext uri="{9D8B030D-6E8A-4147-A177-3AD203B41FA5}">
                      <a16:colId xmlns:a16="http://schemas.microsoft.com/office/drawing/2014/main" val="3516432250"/>
                    </a:ext>
                  </a:extLst>
                </a:gridCol>
                <a:gridCol w="1851781">
                  <a:extLst>
                    <a:ext uri="{9D8B030D-6E8A-4147-A177-3AD203B41FA5}">
                      <a16:colId xmlns:a16="http://schemas.microsoft.com/office/drawing/2014/main" val="1135879219"/>
                    </a:ext>
                  </a:extLst>
                </a:gridCol>
                <a:gridCol w="1851781">
                  <a:extLst>
                    <a:ext uri="{9D8B030D-6E8A-4147-A177-3AD203B41FA5}">
                      <a16:colId xmlns:a16="http://schemas.microsoft.com/office/drawing/2014/main" val="2494714071"/>
                    </a:ext>
                  </a:extLst>
                </a:gridCol>
                <a:gridCol w="1851781">
                  <a:extLst>
                    <a:ext uri="{9D8B030D-6E8A-4147-A177-3AD203B41FA5}">
                      <a16:colId xmlns:a16="http://schemas.microsoft.com/office/drawing/2014/main" val="3174304478"/>
                    </a:ext>
                  </a:extLst>
                </a:gridCol>
                <a:gridCol w="1851781">
                  <a:extLst>
                    <a:ext uri="{9D8B030D-6E8A-4147-A177-3AD203B41FA5}">
                      <a16:colId xmlns:a16="http://schemas.microsoft.com/office/drawing/2014/main" val="899732366"/>
                    </a:ext>
                  </a:extLst>
                </a:gridCol>
              </a:tblGrid>
              <a:tr h="427267">
                <a:tc>
                  <a:txBody>
                    <a:bodyPr/>
                    <a:lstStyle/>
                    <a:p>
                      <a:pPr algn="l" rtl="0" fontAlgn="base"/>
                      <a:endParaRPr lang="en-US" sz="1400" b="0" i="0">
                        <a:solidFill>
                          <a:schemeClr val="bg1"/>
                        </a:solidFill>
                        <a:effectLst/>
                        <a:latin typeface="+mn-lt"/>
                      </a:endParaRP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tx2"/>
                    </a:solidFill>
                  </a:tcPr>
                </a:tc>
                <a:tc>
                  <a:txBody>
                    <a:bodyPr/>
                    <a:lstStyle/>
                    <a:p>
                      <a:pPr algn="ctr"/>
                      <a:r>
                        <a:rPr lang="en-US" sz="1400" b="1">
                          <a:solidFill>
                            <a:schemeClr val="bg1"/>
                          </a:solidFill>
                        </a:rPr>
                        <a:t>Anti-Othering Core</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a:r>
                        <a:rPr lang="en-US" sz="1400" b="1">
                          <a:solidFill>
                            <a:schemeClr val="bg1"/>
                          </a:solidFill>
                        </a:rPr>
                        <a:t>Pragmatic Moderates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a:r>
                        <a:rPr lang="en-US" sz="1400" b="1">
                          <a:solidFill>
                            <a:schemeClr val="bg1"/>
                          </a:solidFill>
                        </a:rPr>
                        <a:t>Potential Movers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solidFill>
                  </a:tcPr>
                </a:tc>
                <a:tc>
                  <a:txBody>
                    <a:bodyPr/>
                    <a:lstStyle/>
                    <a:p>
                      <a:pPr algn="ctr"/>
                      <a:r>
                        <a:rPr lang="en-US" sz="1400" b="1">
                          <a:solidFill>
                            <a:schemeClr val="bg1"/>
                          </a:solidFill>
                        </a:rPr>
                        <a:t>Right-leaning Skeptics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lumMod val="60000"/>
                        <a:lumOff val="40000"/>
                      </a:schemeClr>
                    </a:solidFill>
                  </a:tcPr>
                </a:tc>
                <a:tc>
                  <a:txBody>
                    <a:bodyPr/>
                    <a:lstStyle/>
                    <a:p>
                      <a:pPr algn="ctr"/>
                      <a:r>
                        <a:rPr lang="en-US" sz="1400" b="1">
                          <a:solidFill>
                            <a:schemeClr val="bg1"/>
                          </a:solidFill>
                        </a:rPr>
                        <a:t>Right-wing Traditionalists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2078465480"/>
                  </a:ext>
                </a:extLst>
              </a:tr>
              <a:tr h="603200">
                <a:tc>
                  <a:txBody>
                    <a:bodyPr/>
                    <a:lstStyle/>
                    <a:p>
                      <a:pPr algn="l" rtl="0" fontAlgn="base"/>
                      <a:r>
                        <a:rPr lang="en-US" sz="1400" b="1" i="0">
                          <a:effectLst/>
                          <a:latin typeface="+mn-lt"/>
                        </a:rPr>
                        <a:t>Initial Dem support</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92</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50</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46</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28</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13</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809349828"/>
                  </a:ext>
                </a:extLst>
              </a:tr>
              <a:tr h="754000">
                <a:tc>
                  <a:txBody>
                    <a:bodyPr/>
                    <a:lstStyle/>
                    <a:p>
                      <a:pPr algn="l" rtl="0" fontAlgn="base"/>
                      <a:r>
                        <a:rPr lang="en-US" sz="1400" b="1" i="0">
                          <a:effectLst/>
                          <a:latin typeface="+mn-lt"/>
                        </a:rPr>
                        <a:t>Final Dem support</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96</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62</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57</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30</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15</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427960807"/>
                  </a:ext>
                </a:extLst>
              </a:tr>
              <a:tr h="698418">
                <a:tc>
                  <a:txBody>
                    <a:bodyPr/>
                    <a:lstStyle/>
                    <a:p>
                      <a:pPr algn="l" rtl="0" fontAlgn="base"/>
                      <a:r>
                        <a:rPr lang="en-US" sz="1400" b="1" i="0">
                          <a:effectLst/>
                          <a:latin typeface="+mn-lt"/>
                        </a:rPr>
                        <a:t>Net Dem movement</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tx2">
                        <a:lumMod val="10000"/>
                        <a:lumOff val="90000"/>
                      </a:schemeClr>
                    </a:solidFill>
                  </a:tcPr>
                </a:tc>
                <a:tc>
                  <a:txBody>
                    <a:bodyPr/>
                    <a:lstStyle/>
                    <a:p>
                      <a:pPr algn="ctr" fontAlgn="b">
                        <a:buNone/>
                      </a:pPr>
                      <a:r>
                        <a:rPr lang="en-US" sz="1400" b="1" i="0" u="none" strike="noStrike">
                          <a:solidFill>
                            <a:srgbClr val="000000"/>
                          </a:solidFill>
                          <a:effectLst/>
                          <a:latin typeface="+mj-lt"/>
                        </a:rPr>
                        <a:t>+4</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mj-lt"/>
                        </a:rPr>
                        <a:t>+12</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4">
                        <a:lumMod val="20000"/>
                        <a:lumOff val="80000"/>
                      </a:schemeClr>
                    </a:solidFill>
                  </a:tcPr>
                </a:tc>
                <a:tc>
                  <a:txBody>
                    <a:bodyPr/>
                    <a:lstStyle/>
                    <a:p>
                      <a:pPr algn="ctr" fontAlgn="b">
                        <a:buNone/>
                      </a:pPr>
                      <a:r>
                        <a:rPr lang="en-US" sz="1400" b="1" i="0" u="none" strike="noStrike">
                          <a:solidFill>
                            <a:srgbClr val="000000"/>
                          </a:solidFill>
                          <a:effectLst/>
                          <a:latin typeface="+mj-lt"/>
                        </a:rPr>
                        <a:t>+11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4">
                        <a:lumMod val="20000"/>
                        <a:lumOff val="80000"/>
                      </a:schemeClr>
                    </a:solidFill>
                  </a:tcPr>
                </a:tc>
                <a:tc>
                  <a:txBody>
                    <a:bodyPr/>
                    <a:lstStyle/>
                    <a:p>
                      <a:pPr algn="ctr" fontAlgn="b">
                        <a:buNone/>
                      </a:pPr>
                      <a:r>
                        <a:rPr lang="en-US" sz="1400" b="1" i="0" u="none" strike="noStrike">
                          <a:solidFill>
                            <a:srgbClr val="000000"/>
                          </a:solidFill>
                          <a:effectLst/>
                          <a:latin typeface="+mj-lt"/>
                        </a:rPr>
                        <a:t>+2</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mj-lt"/>
                        </a:rPr>
                        <a:t>+2</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2326946196"/>
                  </a:ext>
                </a:extLst>
              </a:tr>
              <a:tr h="603200">
                <a:tc>
                  <a:txBody>
                    <a:bodyPr/>
                    <a:lstStyle/>
                    <a:p>
                      <a:pPr algn="l" rtl="0" fontAlgn="base"/>
                      <a:r>
                        <a:rPr lang="en-US" sz="1400" b="1" i="0">
                          <a:effectLst/>
                          <a:latin typeface="+mn-lt"/>
                        </a:rPr>
                        <a:t>Initial Dems looking out for me more</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89</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56</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50</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30</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14</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035157389"/>
                  </a:ext>
                </a:extLst>
              </a:tr>
              <a:tr h="603200">
                <a:tc>
                  <a:txBody>
                    <a:bodyPr/>
                    <a:lstStyle/>
                    <a:p>
                      <a:pPr algn="l" rtl="0" fontAlgn="base"/>
                      <a:r>
                        <a:rPr lang="en-US" sz="1400" b="1" i="0">
                          <a:effectLst/>
                          <a:latin typeface="+mn-lt"/>
                        </a:rPr>
                        <a:t>Final Dems looking out for me more</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95</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65</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59</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35</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16</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537292420"/>
                  </a:ext>
                </a:extLst>
              </a:tr>
              <a:tr h="603200">
                <a:tc>
                  <a:txBody>
                    <a:bodyPr/>
                    <a:lstStyle/>
                    <a:p>
                      <a:pPr algn="l" rtl="0" fontAlgn="base"/>
                      <a:r>
                        <a:rPr lang="en-US" sz="1400" b="1" i="0">
                          <a:effectLst/>
                          <a:latin typeface="+mn-lt"/>
                        </a:rPr>
                        <a:t>Net Dem looking out movement</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1" i="0" u="none" strike="noStrike">
                          <a:solidFill>
                            <a:srgbClr val="000000"/>
                          </a:solidFill>
                          <a:effectLst/>
                          <a:latin typeface="+mj-lt"/>
                        </a:rPr>
                        <a:t>+6</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1" i="0" u="none" strike="noStrike">
                          <a:solidFill>
                            <a:srgbClr val="000000"/>
                          </a:solidFill>
                          <a:effectLst/>
                          <a:latin typeface="+mj-lt"/>
                        </a:rPr>
                        <a:t>+9</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1" i="0" u="none" strike="noStrike">
                          <a:solidFill>
                            <a:srgbClr val="000000"/>
                          </a:solidFill>
                          <a:effectLst/>
                          <a:latin typeface="+mj-lt"/>
                        </a:rPr>
                        <a:t>+9</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1" i="0" u="none" strike="noStrike">
                          <a:solidFill>
                            <a:srgbClr val="000000"/>
                          </a:solidFill>
                          <a:effectLst/>
                          <a:latin typeface="+mj-lt"/>
                        </a:rPr>
                        <a:t>+5</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1" i="0" u="none" strike="noStrike">
                          <a:solidFill>
                            <a:srgbClr val="000000"/>
                          </a:solidFill>
                          <a:effectLst/>
                          <a:latin typeface="+mj-lt"/>
                        </a:rPr>
                        <a:t>+2</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extLst>
                  <a:ext uri="{0D108BD9-81ED-4DB2-BD59-A6C34878D82A}">
                    <a16:rowId xmlns:a16="http://schemas.microsoft.com/office/drawing/2014/main" val="725727586"/>
                  </a:ext>
                </a:extLst>
              </a:tr>
            </a:tbl>
          </a:graphicData>
        </a:graphic>
      </p:graphicFrame>
    </p:spTree>
    <p:extLst>
      <p:ext uri="{BB962C8B-B14F-4D97-AF65-F5344CB8AC3E}">
        <p14:creationId xmlns:p14="http://schemas.microsoft.com/office/powerpoint/2010/main" val="11130062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088A3-049A-F4D2-E6CC-D873A36A0A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B0EED0-9A38-4FE6-DFE3-47C9BAD28C3B}"/>
              </a:ext>
            </a:extLst>
          </p:cNvPr>
          <p:cNvSpPr>
            <a:spLocks noGrp="1"/>
          </p:cNvSpPr>
          <p:nvPr>
            <p:ph type="title"/>
          </p:nvPr>
        </p:nvSpPr>
        <p:spPr/>
        <p:txBody>
          <a:bodyPr>
            <a:noAutofit/>
          </a:bodyPr>
          <a:lstStyle/>
          <a:p>
            <a:r>
              <a:rPr lang="en-US"/>
              <a:t>Comparing Motivation to Vote Movement by Segment</a:t>
            </a:r>
          </a:p>
        </p:txBody>
      </p:sp>
      <p:sp>
        <p:nvSpPr>
          <p:cNvPr id="3" name="Slide Number Placeholder 2">
            <a:extLst>
              <a:ext uri="{FF2B5EF4-FFF2-40B4-BE49-F238E27FC236}">
                <a16:creationId xmlns:a16="http://schemas.microsoft.com/office/drawing/2014/main" id="{C812496B-05C0-E1DE-B5B2-8D70E4D134CD}"/>
              </a:ext>
            </a:extLst>
          </p:cNvPr>
          <p:cNvSpPr>
            <a:spLocks noGrp="1"/>
          </p:cNvSpPr>
          <p:nvPr>
            <p:ph type="sldNum" sz="quarter" idx="12"/>
          </p:nvPr>
        </p:nvSpPr>
        <p:spPr/>
        <p:txBody>
          <a:bodyPr/>
          <a:lstStyle/>
          <a:p>
            <a:fld id="{35AC7A8B-0617-B84C-BE7C-25188248DABA}" type="slidenum">
              <a:rPr lang="en-US" smtClean="0"/>
              <a:pPr/>
              <a:t>21</a:t>
            </a:fld>
            <a:endParaRPr lang="en-US"/>
          </a:p>
        </p:txBody>
      </p:sp>
      <p:graphicFrame>
        <p:nvGraphicFramePr>
          <p:cNvPr id="6" name="Table 5">
            <a:extLst>
              <a:ext uri="{FF2B5EF4-FFF2-40B4-BE49-F238E27FC236}">
                <a16:creationId xmlns:a16="http://schemas.microsoft.com/office/drawing/2014/main" id="{A2ADB663-D8D1-705D-3DBF-3D8D92D21B3D}"/>
              </a:ext>
            </a:extLst>
          </p:cNvPr>
          <p:cNvGraphicFramePr>
            <a:graphicFrameLocks noGrp="1"/>
          </p:cNvGraphicFramePr>
          <p:nvPr>
            <p:extLst>
              <p:ext uri="{D42A27DB-BD31-4B8C-83A1-F6EECF244321}">
                <p14:modId xmlns:p14="http://schemas.microsoft.com/office/powerpoint/2010/main" val="4062349338"/>
              </p:ext>
            </p:extLst>
          </p:nvPr>
        </p:nvGraphicFramePr>
        <p:xfrm>
          <a:off x="718003" y="1199569"/>
          <a:ext cx="10864397" cy="2573778"/>
        </p:xfrm>
        <a:graphic>
          <a:graphicData uri="http://schemas.openxmlformats.org/drawingml/2006/table">
            <a:tbl>
              <a:tblPr/>
              <a:tblGrid>
                <a:gridCol w="1605492">
                  <a:extLst>
                    <a:ext uri="{9D8B030D-6E8A-4147-A177-3AD203B41FA5}">
                      <a16:colId xmlns:a16="http://schemas.microsoft.com/office/drawing/2014/main" val="192541358"/>
                    </a:ext>
                  </a:extLst>
                </a:gridCol>
                <a:gridCol w="1851781">
                  <a:extLst>
                    <a:ext uri="{9D8B030D-6E8A-4147-A177-3AD203B41FA5}">
                      <a16:colId xmlns:a16="http://schemas.microsoft.com/office/drawing/2014/main" val="3516432250"/>
                    </a:ext>
                  </a:extLst>
                </a:gridCol>
                <a:gridCol w="1851781">
                  <a:extLst>
                    <a:ext uri="{9D8B030D-6E8A-4147-A177-3AD203B41FA5}">
                      <a16:colId xmlns:a16="http://schemas.microsoft.com/office/drawing/2014/main" val="1135879219"/>
                    </a:ext>
                  </a:extLst>
                </a:gridCol>
                <a:gridCol w="1851781">
                  <a:extLst>
                    <a:ext uri="{9D8B030D-6E8A-4147-A177-3AD203B41FA5}">
                      <a16:colId xmlns:a16="http://schemas.microsoft.com/office/drawing/2014/main" val="2494714071"/>
                    </a:ext>
                  </a:extLst>
                </a:gridCol>
                <a:gridCol w="1851781">
                  <a:extLst>
                    <a:ext uri="{9D8B030D-6E8A-4147-A177-3AD203B41FA5}">
                      <a16:colId xmlns:a16="http://schemas.microsoft.com/office/drawing/2014/main" val="3174304478"/>
                    </a:ext>
                  </a:extLst>
                </a:gridCol>
                <a:gridCol w="1851781">
                  <a:extLst>
                    <a:ext uri="{9D8B030D-6E8A-4147-A177-3AD203B41FA5}">
                      <a16:colId xmlns:a16="http://schemas.microsoft.com/office/drawing/2014/main" val="899732366"/>
                    </a:ext>
                  </a:extLst>
                </a:gridCol>
              </a:tblGrid>
              <a:tr h="427267">
                <a:tc>
                  <a:txBody>
                    <a:bodyPr/>
                    <a:lstStyle/>
                    <a:p>
                      <a:pPr algn="l" rtl="0" fontAlgn="base"/>
                      <a:endParaRPr lang="en-US" sz="1400" b="0" i="0">
                        <a:solidFill>
                          <a:schemeClr val="bg1"/>
                        </a:solidFill>
                        <a:effectLst/>
                        <a:latin typeface="+mn-lt"/>
                      </a:endParaRP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tx2"/>
                    </a:solidFill>
                  </a:tcPr>
                </a:tc>
                <a:tc>
                  <a:txBody>
                    <a:bodyPr/>
                    <a:lstStyle/>
                    <a:p>
                      <a:pPr algn="ctr"/>
                      <a:r>
                        <a:rPr lang="en-US" sz="1400" b="1">
                          <a:solidFill>
                            <a:schemeClr val="bg1"/>
                          </a:solidFill>
                        </a:rPr>
                        <a:t>Anti-Othering Core</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1"/>
                    </a:solidFill>
                  </a:tcPr>
                </a:tc>
                <a:tc>
                  <a:txBody>
                    <a:bodyPr/>
                    <a:lstStyle/>
                    <a:p>
                      <a:pPr algn="ctr"/>
                      <a:r>
                        <a:rPr lang="en-US" sz="1400" b="1">
                          <a:solidFill>
                            <a:schemeClr val="bg1"/>
                          </a:solidFill>
                        </a:rPr>
                        <a:t>Pragmatic Moderates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solidFill>
                  </a:tcPr>
                </a:tc>
                <a:tc>
                  <a:txBody>
                    <a:bodyPr/>
                    <a:lstStyle/>
                    <a:p>
                      <a:pPr algn="ctr"/>
                      <a:r>
                        <a:rPr lang="en-US" sz="1400" b="1">
                          <a:solidFill>
                            <a:schemeClr val="bg1"/>
                          </a:solidFill>
                        </a:rPr>
                        <a:t>Potential Movers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solidFill>
                  </a:tcPr>
                </a:tc>
                <a:tc>
                  <a:txBody>
                    <a:bodyPr/>
                    <a:lstStyle/>
                    <a:p>
                      <a:pPr algn="ctr"/>
                      <a:r>
                        <a:rPr lang="en-US" sz="1400" b="1">
                          <a:solidFill>
                            <a:schemeClr val="bg1"/>
                          </a:solidFill>
                        </a:rPr>
                        <a:t>Right-leaning Skeptics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lumMod val="60000"/>
                        <a:lumOff val="40000"/>
                      </a:schemeClr>
                    </a:solidFill>
                  </a:tcPr>
                </a:tc>
                <a:tc>
                  <a:txBody>
                    <a:bodyPr/>
                    <a:lstStyle/>
                    <a:p>
                      <a:pPr algn="ctr"/>
                      <a:r>
                        <a:rPr lang="en-US" sz="1400" b="1">
                          <a:solidFill>
                            <a:schemeClr val="bg1"/>
                          </a:solidFill>
                        </a:rPr>
                        <a:t>Right-wing Traditionalists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2078465480"/>
                  </a:ext>
                </a:extLst>
              </a:tr>
              <a:tr h="603200">
                <a:tc>
                  <a:txBody>
                    <a:bodyPr/>
                    <a:lstStyle/>
                    <a:p>
                      <a:pPr algn="l" rtl="0" fontAlgn="base"/>
                      <a:r>
                        <a:rPr lang="en-US" sz="1400" b="1" i="0">
                          <a:effectLst/>
                          <a:latin typeface="+mn-lt"/>
                        </a:rPr>
                        <a:t>Initial 8-10 Motivation</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82</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71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63</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58</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89</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809349828"/>
                  </a:ext>
                </a:extLst>
              </a:tr>
              <a:tr h="754000">
                <a:tc>
                  <a:txBody>
                    <a:bodyPr/>
                    <a:lstStyle/>
                    <a:p>
                      <a:pPr algn="l" rtl="0" fontAlgn="base"/>
                      <a:r>
                        <a:rPr lang="en-US" sz="1400" b="1" i="0">
                          <a:effectLst/>
                          <a:latin typeface="+mn-lt"/>
                        </a:rPr>
                        <a:t>Final 8-10 Motivation</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0" i="0" u="none" strike="noStrike">
                          <a:solidFill>
                            <a:srgbClr val="000000"/>
                          </a:solidFill>
                          <a:effectLst/>
                          <a:latin typeface="+mj-lt"/>
                        </a:rPr>
                        <a:t>92</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81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74</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66</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tc>
                  <a:txBody>
                    <a:bodyPr/>
                    <a:lstStyle/>
                    <a:p>
                      <a:pPr algn="ctr" fontAlgn="b">
                        <a:buNone/>
                      </a:pPr>
                      <a:r>
                        <a:rPr lang="en-US" sz="1400" b="0" i="0" u="none" strike="noStrike">
                          <a:solidFill>
                            <a:srgbClr val="000000"/>
                          </a:solidFill>
                          <a:effectLst/>
                          <a:latin typeface="+mj-lt"/>
                        </a:rPr>
                        <a:t>91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427960807"/>
                  </a:ext>
                </a:extLst>
              </a:tr>
              <a:tr h="698418">
                <a:tc>
                  <a:txBody>
                    <a:bodyPr/>
                    <a:lstStyle/>
                    <a:p>
                      <a:pPr algn="l" rtl="0" fontAlgn="base"/>
                      <a:r>
                        <a:rPr lang="en-US" sz="1400" b="1" i="0">
                          <a:effectLst/>
                          <a:latin typeface="+mn-lt"/>
                        </a:rPr>
                        <a:t>Net 8-10 Motivation movement</a:t>
                      </a:r>
                    </a:p>
                  </a:txBody>
                  <a:tcPr marL="52743" marR="52743" marT="26372" marB="2637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solidFill>
                      <a:schemeClr val="tx2">
                        <a:lumMod val="10000"/>
                        <a:lumOff val="90000"/>
                      </a:schemeClr>
                    </a:solidFill>
                  </a:tcPr>
                </a:tc>
                <a:tc>
                  <a:txBody>
                    <a:bodyPr/>
                    <a:lstStyle/>
                    <a:p>
                      <a:pPr algn="ctr" fontAlgn="b">
                        <a:buNone/>
                      </a:pPr>
                      <a:r>
                        <a:rPr lang="en-US" sz="1400" b="1" i="0" u="none" strike="noStrike">
                          <a:solidFill>
                            <a:srgbClr val="000000"/>
                          </a:solidFill>
                          <a:effectLst/>
                          <a:latin typeface="+mj-lt"/>
                        </a:rPr>
                        <a:t>+10</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1" i="0" u="none" strike="noStrike">
                          <a:solidFill>
                            <a:srgbClr val="000000"/>
                          </a:solidFill>
                          <a:effectLst/>
                          <a:latin typeface="+mj-lt"/>
                        </a:rPr>
                        <a:t>+10</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1" i="0" u="none" strike="noStrike">
                          <a:solidFill>
                            <a:srgbClr val="000000"/>
                          </a:solidFill>
                          <a:effectLst/>
                          <a:latin typeface="+mj-lt"/>
                        </a:rPr>
                        <a:t>+11</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1" i="0" u="none" strike="noStrike">
                          <a:solidFill>
                            <a:srgbClr val="000000"/>
                          </a:solidFill>
                          <a:effectLst/>
                          <a:latin typeface="+mj-lt"/>
                        </a:rPr>
                        <a:t>+8</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tc>
                  <a:txBody>
                    <a:bodyPr/>
                    <a:lstStyle/>
                    <a:p>
                      <a:pPr algn="ctr" fontAlgn="b">
                        <a:buNone/>
                      </a:pPr>
                      <a:r>
                        <a:rPr lang="en-US" sz="1400" b="1" i="0" u="none" strike="noStrike">
                          <a:solidFill>
                            <a:srgbClr val="000000"/>
                          </a:solidFill>
                          <a:effectLst/>
                          <a:latin typeface="+mj-lt"/>
                        </a:rPr>
                        <a:t>+2</a:t>
                      </a:r>
                    </a:p>
                  </a:txBody>
                  <a:tcPr marL="6350" marR="6350" marT="635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2">
                          <a:lumMod val="75000"/>
                        </a:schemeClr>
                      </a:solidFill>
                      <a:prstDash val="sysDash"/>
                      <a:round/>
                      <a:headEnd type="none" w="med" len="med"/>
                      <a:tailEnd type="none" w="med" len="med"/>
                    </a:lnT>
                    <a:lnB w="9525" cap="flat" cmpd="sng" algn="ctr">
                      <a:noFill/>
                      <a:prstDash val="sysDash"/>
                      <a:round/>
                      <a:headEnd type="none" w="med" len="med"/>
                      <a:tailEnd type="none" w="med" len="med"/>
                    </a:lnB>
                    <a:noFill/>
                  </a:tcPr>
                </a:tc>
                <a:extLst>
                  <a:ext uri="{0D108BD9-81ED-4DB2-BD59-A6C34878D82A}">
                    <a16:rowId xmlns:a16="http://schemas.microsoft.com/office/drawing/2014/main" val="2326946196"/>
                  </a:ext>
                </a:extLst>
              </a:tr>
            </a:tbl>
          </a:graphicData>
        </a:graphic>
      </p:graphicFrame>
    </p:spTree>
    <p:extLst>
      <p:ext uri="{BB962C8B-B14F-4D97-AF65-F5344CB8AC3E}">
        <p14:creationId xmlns:p14="http://schemas.microsoft.com/office/powerpoint/2010/main" val="1516063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0FA1B-4491-EA4E-5881-116E78C84A0D}"/>
              </a:ext>
            </a:extLst>
          </p:cNvPr>
          <p:cNvSpPr>
            <a:spLocks noGrp="1"/>
          </p:cNvSpPr>
          <p:nvPr>
            <p:ph type="title"/>
          </p:nvPr>
        </p:nvSpPr>
        <p:spPr/>
        <p:txBody>
          <a:bodyPr/>
          <a:lstStyle/>
          <a:p>
            <a:r>
              <a:rPr lang="en-US"/>
              <a:t>Overview of the Five Segments</a:t>
            </a:r>
          </a:p>
        </p:txBody>
      </p:sp>
      <p:sp>
        <p:nvSpPr>
          <p:cNvPr id="3" name="Slide Number Placeholder 2">
            <a:extLst>
              <a:ext uri="{FF2B5EF4-FFF2-40B4-BE49-F238E27FC236}">
                <a16:creationId xmlns:a16="http://schemas.microsoft.com/office/drawing/2014/main" id="{09482505-C046-E587-B299-C7BAED835922}"/>
              </a:ext>
            </a:extLst>
          </p:cNvPr>
          <p:cNvSpPr>
            <a:spLocks noGrp="1"/>
          </p:cNvSpPr>
          <p:nvPr>
            <p:ph type="sldNum" sz="quarter" idx="12"/>
          </p:nvPr>
        </p:nvSpPr>
        <p:spPr/>
        <p:txBody>
          <a:bodyPr/>
          <a:lstStyle/>
          <a:p>
            <a:fld id="{35AC7A8B-0617-B84C-BE7C-25188248DABA}" type="slidenum">
              <a:rPr lang="en-US" smtClean="0"/>
              <a:pPr/>
              <a:t>3</a:t>
            </a:fld>
            <a:endParaRPr lang="en-US"/>
          </a:p>
        </p:txBody>
      </p:sp>
      <p:graphicFrame>
        <p:nvGraphicFramePr>
          <p:cNvPr id="6" name="Table 5">
            <a:extLst>
              <a:ext uri="{FF2B5EF4-FFF2-40B4-BE49-F238E27FC236}">
                <a16:creationId xmlns:a16="http://schemas.microsoft.com/office/drawing/2014/main" id="{D9C0488E-FEFA-4788-C474-338751CBE768}"/>
              </a:ext>
            </a:extLst>
          </p:cNvPr>
          <p:cNvGraphicFramePr>
            <a:graphicFrameLocks noGrp="1"/>
          </p:cNvGraphicFramePr>
          <p:nvPr>
            <p:extLst>
              <p:ext uri="{D42A27DB-BD31-4B8C-83A1-F6EECF244321}">
                <p14:modId xmlns:p14="http://schemas.microsoft.com/office/powerpoint/2010/main" val="2375433286"/>
              </p:ext>
            </p:extLst>
          </p:nvPr>
        </p:nvGraphicFramePr>
        <p:xfrm>
          <a:off x="594360" y="993617"/>
          <a:ext cx="10993340" cy="4828032"/>
        </p:xfrm>
        <a:graphic>
          <a:graphicData uri="http://schemas.openxmlformats.org/drawingml/2006/table">
            <a:tbl>
              <a:tblPr firstRow="1" firstCol="1" bandRow="1">
                <a:tableStyleId>{2D5ABB26-0587-4C30-8999-92F81FD0307C}</a:tableStyleId>
              </a:tblPr>
              <a:tblGrid>
                <a:gridCol w="2198668">
                  <a:extLst>
                    <a:ext uri="{9D8B030D-6E8A-4147-A177-3AD203B41FA5}">
                      <a16:colId xmlns:a16="http://schemas.microsoft.com/office/drawing/2014/main" val="904156553"/>
                    </a:ext>
                  </a:extLst>
                </a:gridCol>
                <a:gridCol w="2198668">
                  <a:extLst>
                    <a:ext uri="{9D8B030D-6E8A-4147-A177-3AD203B41FA5}">
                      <a16:colId xmlns:a16="http://schemas.microsoft.com/office/drawing/2014/main" val="1117077732"/>
                    </a:ext>
                  </a:extLst>
                </a:gridCol>
                <a:gridCol w="2198668">
                  <a:extLst>
                    <a:ext uri="{9D8B030D-6E8A-4147-A177-3AD203B41FA5}">
                      <a16:colId xmlns:a16="http://schemas.microsoft.com/office/drawing/2014/main" val="4230135581"/>
                    </a:ext>
                  </a:extLst>
                </a:gridCol>
                <a:gridCol w="2198668">
                  <a:extLst>
                    <a:ext uri="{9D8B030D-6E8A-4147-A177-3AD203B41FA5}">
                      <a16:colId xmlns:a16="http://schemas.microsoft.com/office/drawing/2014/main" val="2189687156"/>
                    </a:ext>
                  </a:extLst>
                </a:gridCol>
                <a:gridCol w="2198668">
                  <a:extLst>
                    <a:ext uri="{9D8B030D-6E8A-4147-A177-3AD203B41FA5}">
                      <a16:colId xmlns:a16="http://schemas.microsoft.com/office/drawing/2014/main" val="2228089512"/>
                    </a:ext>
                  </a:extLst>
                </a:gridCol>
              </a:tblGrid>
              <a:tr h="548640">
                <a:tc>
                  <a:txBody>
                    <a:bodyPr/>
                    <a:lstStyle/>
                    <a:p>
                      <a:pPr algn="ctr"/>
                      <a:r>
                        <a:rPr lang="en-US" sz="1600" b="1">
                          <a:solidFill>
                            <a:schemeClr val="bg1"/>
                          </a:solidFill>
                        </a:rPr>
                        <a:t>Anti-Othering Core</a:t>
                      </a:r>
                    </a:p>
                  </a:txBody>
                  <a:tcPr anchor="ctr">
                    <a:lnR w="19050" cap="flat" cmpd="sng" algn="ctr">
                      <a:solidFill>
                        <a:schemeClr val="bg1"/>
                      </a:solidFill>
                      <a:prstDash val="solid"/>
                      <a:round/>
                      <a:headEnd type="none" w="med" len="med"/>
                      <a:tailEnd type="none" w="med" len="med"/>
                    </a:lnR>
                    <a:solidFill>
                      <a:schemeClr val="accent1"/>
                    </a:solidFill>
                  </a:tcPr>
                </a:tc>
                <a:tc>
                  <a:txBody>
                    <a:bodyPr/>
                    <a:lstStyle/>
                    <a:p>
                      <a:pPr algn="ctr"/>
                      <a:r>
                        <a:rPr lang="en-US" sz="1600" b="1">
                          <a:solidFill>
                            <a:schemeClr val="bg1"/>
                          </a:solidFill>
                        </a:rPr>
                        <a:t>Pragmatic Moderates</a:t>
                      </a: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solidFill>
                      <a:schemeClr val="accent2"/>
                    </a:solidFill>
                  </a:tcPr>
                </a:tc>
                <a:tc>
                  <a:txBody>
                    <a:bodyPr/>
                    <a:lstStyle/>
                    <a:p>
                      <a:pPr algn="ctr"/>
                      <a:r>
                        <a:rPr lang="en-US" sz="1600" b="1">
                          <a:solidFill>
                            <a:schemeClr val="bg1"/>
                          </a:solidFill>
                        </a:rPr>
                        <a:t>Potential Movers</a:t>
                      </a: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solidFill>
                      <a:schemeClr val="accent4"/>
                    </a:solidFill>
                  </a:tcPr>
                </a:tc>
                <a:tc>
                  <a:txBody>
                    <a:bodyPr/>
                    <a:lstStyle/>
                    <a:p>
                      <a:pPr algn="ctr"/>
                      <a:r>
                        <a:rPr lang="en-US" sz="1600" b="1">
                          <a:solidFill>
                            <a:schemeClr val="bg1"/>
                          </a:solidFill>
                        </a:rPr>
                        <a:t>Right-leaning Skeptics</a:t>
                      </a: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solidFill>
                      <a:schemeClr val="accent5">
                        <a:lumMod val="60000"/>
                        <a:lumOff val="40000"/>
                      </a:schemeClr>
                    </a:solidFill>
                  </a:tcPr>
                </a:tc>
                <a:tc>
                  <a:txBody>
                    <a:bodyPr/>
                    <a:lstStyle/>
                    <a:p>
                      <a:pPr algn="ctr"/>
                      <a:r>
                        <a:rPr lang="en-US" sz="1600" b="1">
                          <a:solidFill>
                            <a:schemeClr val="bg1"/>
                          </a:solidFill>
                        </a:rPr>
                        <a:t>Right-wing Traditionalists</a:t>
                      </a:r>
                    </a:p>
                  </a:txBody>
                  <a:tcPr anchor="ctr">
                    <a:lnL w="19050" cap="flat" cmpd="sng" algn="ctr">
                      <a:solidFill>
                        <a:schemeClr val="bg1"/>
                      </a:solidFill>
                      <a:prstDash val="solid"/>
                      <a:round/>
                      <a:headEnd type="none" w="med" len="med"/>
                      <a:tailEnd type="none" w="med" len="med"/>
                    </a:lnL>
                    <a:solidFill>
                      <a:schemeClr val="accent5"/>
                    </a:solidFill>
                  </a:tcPr>
                </a:tc>
                <a:extLst>
                  <a:ext uri="{0D108BD9-81ED-4DB2-BD59-A6C34878D82A}">
                    <a16:rowId xmlns:a16="http://schemas.microsoft.com/office/drawing/2014/main" val="473190720"/>
                  </a:ext>
                </a:extLst>
              </a:tr>
              <a:tr h="274320">
                <a:tc>
                  <a:txBody>
                    <a:bodyPr/>
                    <a:lstStyle/>
                    <a:p>
                      <a:pPr algn="ctr"/>
                      <a:r>
                        <a:rPr lang="en-US" sz="1400" b="1"/>
                        <a:t>20% of voters</a:t>
                      </a:r>
                    </a:p>
                  </a:txBody>
                  <a:tcPr marL="45720" marR="45720" marT="36576" marB="36576" anchor="ctr">
                    <a:lnR w="1905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ctr"/>
                      <a:r>
                        <a:rPr lang="en-US" sz="1400" b="1"/>
                        <a:t>10% of voters</a:t>
                      </a:r>
                    </a:p>
                  </a:txBody>
                  <a:tcPr marL="45720" marR="45720" marT="36576" marB="36576"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solidFill>
                      <a:schemeClr val="accent2">
                        <a:lumMod val="20000"/>
                        <a:lumOff val="80000"/>
                      </a:schemeClr>
                    </a:solidFill>
                  </a:tcPr>
                </a:tc>
                <a:tc>
                  <a:txBody>
                    <a:bodyPr/>
                    <a:lstStyle/>
                    <a:p>
                      <a:pPr algn="ctr"/>
                      <a:r>
                        <a:rPr lang="en-US" sz="1400" b="1"/>
                        <a:t>27% of voters</a:t>
                      </a:r>
                    </a:p>
                  </a:txBody>
                  <a:tcPr marL="45720" marR="45720" marT="36576" marB="36576"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solidFill>
                      <a:schemeClr val="accent4">
                        <a:lumMod val="20000"/>
                        <a:lumOff val="80000"/>
                      </a:schemeClr>
                    </a:solidFill>
                  </a:tcPr>
                </a:tc>
                <a:tc>
                  <a:txBody>
                    <a:bodyPr/>
                    <a:lstStyle/>
                    <a:p>
                      <a:pPr algn="ctr"/>
                      <a:r>
                        <a:rPr lang="en-US" sz="1400" b="1"/>
                        <a:t>27% of voters</a:t>
                      </a:r>
                    </a:p>
                  </a:txBody>
                  <a:tcPr marL="45720" marR="45720" marT="36576" marB="36576"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solidFill>
                      <a:schemeClr val="accent5">
                        <a:lumMod val="20000"/>
                        <a:lumOff val="80000"/>
                      </a:schemeClr>
                    </a:solidFill>
                  </a:tcPr>
                </a:tc>
                <a:tc>
                  <a:txBody>
                    <a:bodyPr/>
                    <a:lstStyle/>
                    <a:p>
                      <a:pPr algn="ctr"/>
                      <a:r>
                        <a:rPr lang="en-US" sz="1400" b="1"/>
                        <a:t>17% of voters</a:t>
                      </a:r>
                    </a:p>
                  </a:txBody>
                  <a:tcPr marL="45720" marR="45720" marT="36576" marB="36576" anchor="ctr">
                    <a:lnL w="19050" cap="flat" cmpd="sng" algn="ctr">
                      <a:solidFill>
                        <a:schemeClr val="bg1"/>
                      </a:solidFill>
                      <a:prstDash val="solid"/>
                      <a:round/>
                      <a:headEnd type="none" w="med" len="med"/>
                      <a:tailEnd type="none" w="med" len="med"/>
                    </a:lnL>
                    <a:solidFill>
                      <a:schemeClr val="accent5">
                        <a:lumMod val="40000"/>
                        <a:lumOff val="60000"/>
                      </a:schemeClr>
                    </a:solidFill>
                  </a:tcPr>
                </a:tc>
                <a:extLst>
                  <a:ext uri="{0D108BD9-81ED-4DB2-BD59-A6C34878D82A}">
                    <a16:rowId xmlns:a16="http://schemas.microsoft.com/office/drawing/2014/main" val="2790550047"/>
                  </a:ext>
                </a:extLst>
              </a:tr>
              <a:tr h="2887751">
                <a:tc>
                  <a:txBody>
                    <a:bodyPr/>
                    <a:lstStyle/>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These are politically engaged Democrats who are already strong opponents of othering</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Younger and highly college-educated</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Reject nearly all right-wing world views</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Feel strongly that our economic systems are corrupt, and our democracy is under threat</a:t>
                      </a:r>
                    </a:p>
                    <a:p>
                      <a:pPr marL="285750" marR="0" indent="-285750" algn="l">
                        <a:lnSpc>
                          <a:spcPct val="100000"/>
                        </a:lnSpc>
                        <a:spcBef>
                          <a:spcPts val="0"/>
                        </a:spcBef>
                        <a:spcAft>
                          <a:spcPts val="600"/>
                        </a:spcAft>
                        <a:buFont typeface="Arial" panose="020B0604020202020204" pitchFamily="34" charset="0"/>
                        <a:buChar char="•"/>
                      </a:pPr>
                      <a:endParaRPr lang="en-US" sz="1300">
                        <a:effectLst/>
                        <a:latin typeface="+mn-lt"/>
                        <a:ea typeface="Calibri" panose="020F0502020204030204" pitchFamily="34" charset="0"/>
                        <a:cs typeface="Times New Roman" panose="02020603050405020304" pitchFamily="18" charset="0"/>
                      </a:endParaRPr>
                    </a:p>
                  </a:txBody>
                  <a:tcPr marL="45720" marR="45720">
                    <a:lnR w="1905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These are your more moderate/conservative left-leaning voters who are less politically engaged</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Consists of more Black and Latino voters, are less likely to have a college degree, and are lower income</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Susceptible to some right-wing views (loss of traditional values, zero sum thinking)</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Have concerns about our economic systems and democracy</a:t>
                      </a:r>
                    </a:p>
                  </a:txBody>
                  <a:tcPr marL="45720" marR="4572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solidFill>
                      <a:schemeClr val="accent2">
                        <a:lumMod val="20000"/>
                        <a:lumOff val="80000"/>
                      </a:schemeClr>
                    </a:solidFill>
                  </a:tcPr>
                </a:tc>
                <a:tc>
                  <a:txBody>
                    <a:bodyPr/>
                    <a:lstStyle/>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This is the truest swing audience, consisting of less engaged voters from across the political spectrum</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More likely to be women and lower-income</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Unhappy with their economic position and feel they are losing power</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Align with all right-wing views tested (except social dominance)</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Feel strongly that our economy is not fair and that corruption prevents most people from succeeding</a:t>
                      </a:r>
                    </a:p>
                  </a:txBody>
                  <a:tcPr marL="45720" marR="4572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solidFill>
                      <a:schemeClr val="accent4">
                        <a:lumMod val="20000"/>
                        <a:lumOff val="80000"/>
                      </a:schemeClr>
                    </a:solidFill>
                  </a:tcPr>
                </a:tc>
                <a:tc>
                  <a:txBody>
                    <a:bodyPr/>
                    <a:lstStyle/>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These are your right-leaning voters who tend to be more moderate and less politically engaged</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More likely to only have a high school degree</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Generally happy with the direction of their lives, but feel that they’re losing power and are anxious about the direction of the country</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Although they align with many right-wing views, anti-othering narratives show some success in appealing to their better angels</a:t>
                      </a:r>
                    </a:p>
                  </a:txBody>
                  <a:tcPr marL="45720" marR="4572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solidFill>
                      <a:schemeClr val="accent5">
                        <a:lumMod val="20000"/>
                        <a:lumOff val="80000"/>
                      </a:schemeClr>
                    </a:solidFill>
                  </a:tcPr>
                </a:tc>
                <a:tc>
                  <a:txBody>
                    <a:bodyPr/>
                    <a:lstStyle/>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Strong conservative Republicans who are very politically engaged, most likely to be partaking in othering</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Consists of more men, white voters, and older voters</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Strongly tied to all right-wing views</a:t>
                      </a:r>
                    </a:p>
                    <a:p>
                      <a:pPr marL="176213" marR="0" indent="-176213" algn="l">
                        <a:lnSpc>
                          <a:spcPct val="100000"/>
                        </a:lnSpc>
                        <a:spcBef>
                          <a:spcPts val="0"/>
                        </a:spcBef>
                        <a:spcAft>
                          <a:spcPts val="600"/>
                        </a:spcAft>
                        <a:buFont typeface="Arial" panose="020B0604020202020204" pitchFamily="34" charset="0"/>
                        <a:buChar char="•"/>
                      </a:pPr>
                      <a:r>
                        <a:rPr lang="en-US" sz="1300">
                          <a:effectLst/>
                          <a:latin typeface="+mn-lt"/>
                          <a:ea typeface="Calibri" panose="020F0502020204030204" pitchFamily="34" charset="0"/>
                          <a:cs typeface="Times New Roman" panose="02020603050405020304" pitchFamily="18" charset="0"/>
                        </a:rPr>
                        <a:t>Most likely to feel that our economic systems and democracy are working well</a:t>
                      </a:r>
                    </a:p>
                  </a:txBody>
                  <a:tcPr marL="45720" marR="45720">
                    <a:lnL w="19050" cap="flat" cmpd="sng" algn="ctr">
                      <a:solidFill>
                        <a:schemeClr val="bg1"/>
                      </a:solidFill>
                      <a:prstDash val="solid"/>
                      <a:round/>
                      <a:headEnd type="none" w="med" len="med"/>
                      <a:tailEnd type="none" w="med" len="med"/>
                    </a:lnL>
                    <a:solidFill>
                      <a:schemeClr val="accent5">
                        <a:lumMod val="40000"/>
                        <a:lumOff val="60000"/>
                      </a:schemeClr>
                    </a:solidFill>
                  </a:tcPr>
                </a:tc>
                <a:extLst>
                  <a:ext uri="{0D108BD9-81ED-4DB2-BD59-A6C34878D82A}">
                    <a16:rowId xmlns:a16="http://schemas.microsoft.com/office/drawing/2014/main" val="2187858102"/>
                  </a:ext>
                </a:extLst>
              </a:tr>
            </a:tbl>
          </a:graphicData>
        </a:graphic>
      </p:graphicFrame>
    </p:spTree>
    <p:extLst>
      <p:ext uri="{BB962C8B-B14F-4D97-AF65-F5344CB8AC3E}">
        <p14:creationId xmlns:p14="http://schemas.microsoft.com/office/powerpoint/2010/main" val="1611637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D478D-B553-9DC5-5580-4C8FBD6D8BDE}"/>
              </a:ext>
            </a:extLst>
          </p:cNvPr>
          <p:cNvSpPr>
            <a:spLocks noGrp="1"/>
          </p:cNvSpPr>
          <p:nvPr>
            <p:ph type="title"/>
          </p:nvPr>
        </p:nvSpPr>
        <p:spPr/>
        <p:txBody>
          <a:bodyPr>
            <a:normAutofit/>
          </a:bodyPr>
          <a:lstStyle/>
          <a:p>
            <a:r>
              <a:rPr lang="en-US"/>
              <a:t>Communication Recommendations</a:t>
            </a:r>
          </a:p>
        </p:txBody>
      </p:sp>
      <p:sp>
        <p:nvSpPr>
          <p:cNvPr id="3" name="Slide Number Placeholder 2">
            <a:extLst>
              <a:ext uri="{FF2B5EF4-FFF2-40B4-BE49-F238E27FC236}">
                <a16:creationId xmlns:a16="http://schemas.microsoft.com/office/drawing/2014/main" id="{8E85ED2F-D253-2D37-9417-0D179FB45300}"/>
              </a:ext>
            </a:extLst>
          </p:cNvPr>
          <p:cNvSpPr>
            <a:spLocks noGrp="1"/>
          </p:cNvSpPr>
          <p:nvPr>
            <p:ph type="sldNum" sz="quarter" idx="12"/>
          </p:nvPr>
        </p:nvSpPr>
        <p:spPr/>
        <p:txBody>
          <a:bodyPr/>
          <a:lstStyle/>
          <a:p>
            <a:fld id="{35AC7A8B-0617-B84C-BE7C-25188248DABA}" type="slidenum">
              <a:rPr lang="en-US" smtClean="0"/>
              <a:pPr/>
              <a:t>4</a:t>
            </a:fld>
            <a:endParaRPr lang="en-US"/>
          </a:p>
        </p:txBody>
      </p:sp>
      <p:graphicFrame>
        <p:nvGraphicFramePr>
          <p:cNvPr id="9" name="Table 8">
            <a:extLst>
              <a:ext uri="{FF2B5EF4-FFF2-40B4-BE49-F238E27FC236}">
                <a16:creationId xmlns:a16="http://schemas.microsoft.com/office/drawing/2014/main" id="{B4EEF6BC-C666-216A-F4E7-E203B980E6F8}"/>
              </a:ext>
            </a:extLst>
          </p:cNvPr>
          <p:cNvGraphicFramePr>
            <a:graphicFrameLocks noGrp="1"/>
          </p:cNvGraphicFramePr>
          <p:nvPr>
            <p:extLst>
              <p:ext uri="{D42A27DB-BD31-4B8C-83A1-F6EECF244321}">
                <p14:modId xmlns:p14="http://schemas.microsoft.com/office/powerpoint/2010/main" val="87423073"/>
              </p:ext>
            </p:extLst>
          </p:nvPr>
        </p:nvGraphicFramePr>
        <p:xfrm>
          <a:off x="673014" y="1055767"/>
          <a:ext cx="10759440" cy="4495800"/>
        </p:xfrm>
        <a:graphic>
          <a:graphicData uri="http://schemas.openxmlformats.org/drawingml/2006/table">
            <a:tbl>
              <a:tblPr firstRow="1"/>
              <a:tblGrid>
                <a:gridCol w="5379720">
                  <a:extLst>
                    <a:ext uri="{9D8B030D-6E8A-4147-A177-3AD203B41FA5}">
                      <a16:colId xmlns:a16="http://schemas.microsoft.com/office/drawing/2014/main" val="1966392752"/>
                    </a:ext>
                  </a:extLst>
                </a:gridCol>
                <a:gridCol w="5379720">
                  <a:extLst>
                    <a:ext uri="{9D8B030D-6E8A-4147-A177-3AD203B41FA5}">
                      <a16:colId xmlns:a16="http://schemas.microsoft.com/office/drawing/2014/main" val="618030261"/>
                    </a:ext>
                  </a:extLst>
                </a:gridCol>
              </a:tblGrid>
              <a:tr h="190103">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1600" b="1" i="0" kern="1200">
                          <a:solidFill>
                            <a:srgbClr val="FFFFFF"/>
                          </a:solidFill>
                          <a:effectLst/>
                          <a:latin typeface="+mn-lt"/>
                          <a:ea typeface="+mn-ea"/>
                          <a:cs typeface="+mn-cs"/>
                        </a:rPr>
                        <a:t>Anti-Othering Core</a:t>
                      </a:r>
                    </a:p>
                  </a:txBody>
                  <a:tcPr anchor="ctr">
                    <a:lnL w="6350" cap="flat" cmpd="sng" algn="ctr">
                      <a:solidFill>
                        <a:schemeClr val="bg2">
                          <a:lumMod val="75000"/>
                        </a:schemeClr>
                      </a:solidFill>
                      <a:prstDash val="sysDash"/>
                      <a:round/>
                      <a:headEnd type="none" w="med" len="med"/>
                      <a:tailEnd type="none" w="med" len="med"/>
                    </a:lnL>
                    <a:lnR w="6350" cap="flat" cmpd="sng" algn="ctr">
                      <a:solidFill>
                        <a:schemeClr val="bg2">
                          <a:lumMod val="75000"/>
                        </a:schemeClr>
                      </a:solidFill>
                      <a:prstDash val="sysDash"/>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1600" b="1" i="0" kern="1200">
                          <a:solidFill>
                            <a:srgbClr val="FFFFFF"/>
                          </a:solidFill>
                          <a:effectLst/>
                          <a:latin typeface="+mn-lt"/>
                          <a:ea typeface="+mn-ea"/>
                          <a:cs typeface="+mn-cs"/>
                        </a:rPr>
                        <a:t>Pragmatic Moderates</a:t>
                      </a:r>
                    </a:p>
                  </a:txBody>
                  <a:tcPr anchor="ctr">
                    <a:lnL w="6350" cap="flat" cmpd="sng" algn="ctr">
                      <a:solidFill>
                        <a:schemeClr val="bg2">
                          <a:lumMod val="75000"/>
                        </a:schemeClr>
                      </a:solidFill>
                      <a:prstDash val="sysDash"/>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248552082"/>
                  </a:ext>
                </a:extLst>
              </a:tr>
              <a:tr h="1619782">
                <a:tc>
                  <a:txBody>
                    <a:bodyPr/>
                    <a:lstStyle/>
                    <a:p>
                      <a:pPr marL="0" marR="0" lvl="0" indent="0" algn="l" defTabSz="914400" rtl="0" eaLnBrk="1" fontAlgn="base" latinLnBrk="0" hangingPunct="1">
                        <a:lnSpc>
                          <a:spcPct val="100000"/>
                        </a:lnSpc>
                        <a:spcBef>
                          <a:spcPts val="0"/>
                        </a:spcBef>
                        <a:spcAft>
                          <a:spcPts val="600"/>
                        </a:spcAft>
                        <a:buClrTx/>
                        <a:buSzTx/>
                        <a:buFont typeface="Arial" panose="020B0604020202020204" pitchFamily="34" charset="0"/>
                        <a:buNone/>
                        <a:tabLst/>
                        <a:defRPr/>
                      </a:pPr>
                      <a:r>
                        <a:rPr lang="en-US" sz="1400" b="0" i="0" kern="1200">
                          <a:solidFill>
                            <a:schemeClr val="tx1"/>
                          </a:solidFill>
                          <a:effectLst/>
                          <a:latin typeface="+mn-lt"/>
                          <a:ea typeface="+mn-ea"/>
                          <a:cs typeface="+mn-cs"/>
                        </a:rPr>
                        <a:t>Use anti-othering messaging as a tool to </a:t>
                      </a:r>
                      <a:r>
                        <a:rPr lang="en-US" sz="1400" b="1" i="0" kern="1200">
                          <a:solidFill>
                            <a:schemeClr val="tx1"/>
                          </a:solidFill>
                          <a:effectLst/>
                          <a:latin typeface="+mn-lt"/>
                          <a:ea typeface="+mn-ea"/>
                          <a:cs typeface="+mn-cs"/>
                        </a:rPr>
                        <a:t>further motivate and engage</a:t>
                      </a:r>
                      <a:r>
                        <a:rPr lang="en-US" sz="1400" b="0" i="0" kern="1200">
                          <a:solidFill>
                            <a:schemeClr val="tx1"/>
                          </a:solidFill>
                          <a:effectLst/>
                          <a:latin typeface="+mn-lt"/>
                          <a:ea typeface="+mn-ea"/>
                          <a:cs typeface="+mn-cs"/>
                        </a:rPr>
                        <a:t>. These voters strongly reject all of the othering narratives presented and are a prime audience to tap into to take action to amplify our message.</a:t>
                      </a: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lang="en-US" sz="1400" b="1" i="0" kern="1200">
                          <a:solidFill>
                            <a:schemeClr val="tx1"/>
                          </a:solidFill>
                          <a:effectLst/>
                          <a:latin typeface="+mn-lt"/>
                          <a:ea typeface="+mn-ea"/>
                          <a:cs typeface="+mn-cs"/>
                        </a:rPr>
                        <a:t>A firm message on how we treat people presents a vision for a better alternative, </a:t>
                      </a:r>
                      <a:r>
                        <a:rPr lang="en-US" sz="1400" b="0" i="0" kern="1200">
                          <a:solidFill>
                            <a:schemeClr val="tx1"/>
                          </a:solidFill>
                          <a:effectLst/>
                          <a:latin typeface="+mn-lt"/>
                          <a:ea typeface="+mn-ea"/>
                          <a:cs typeface="+mn-cs"/>
                        </a:rPr>
                        <a:t>giving them hope and something to root for during a time when it feels like everything is falling apart around them. This is the only group of voters who feel primarily negative feelings about the direction of country and their personal lives, meaning that giving them something new to latch on to is essential. </a:t>
                      </a: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lang="en-US" sz="1400" b="1" i="0" kern="1200">
                          <a:solidFill>
                            <a:schemeClr val="tx1"/>
                          </a:solidFill>
                          <a:effectLst/>
                          <a:latin typeface="+mn-lt"/>
                          <a:ea typeface="+mn-ea"/>
                          <a:cs typeface="+mn-cs"/>
                        </a:rPr>
                        <a:t>Use inquisitive language to present the wealthy and large corporations as villains. </a:t>
                      </a:r>
                      <a:r>
                        <a:rPr lang="en-US" sz="1400" b="0" i="0" kern="1200">
                          <a:solidFill>
                            <a:schemeClr val="tx1"/>
                          </a:solidFill>
                          <a:effectLst/>
                          <a:latin typeface="+mn-lt"/>
                          <a:ea typeface="+mn-ea"/>
                          <a:cs typeface="+mn-cs"/>
                        </a:rPr>
                        <a:t>These voters inherently recognize that the system is stacked against everyday people and that our democracy is under threat, and redirecting the anger they are feeling toward the systems and structures causing them pain is effective.</a:t>
                      </a:r>
                    </a:p>
                  </a:txBody>
                  <a:tcPr>
                    <a:lnL w="6350" cap="flat" cmpd="sng" algn="ctr">
                      <a:noFill/>
                      <a:prstDash val="sysDash"/>
                      <a:round/>
                      <a:headEnd type="none" w="med" len="med"/>
                      <a:tailEnd type="none" w="med" len="med"/>
                    </a:lnL>
                    <a:lnR w="6350" cap="flat" cmpd="sng" algn="ctr">
                      <a:solidFill>
                        <a:schemeClr val="bg2">
                          <a:lumMod val="75000"/>
                        </a:schemeClr>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600"/>
                        </a:spcAft>
                        <a:buClrTx/>
                        <a:buSzTx/>
                        <a:buFont typeface="Arial" panose="020B0604020202020204" pitchFamily="34" charset="0"/>
                        <a:buNone/>
                        <a:tabLst/>
                        <a:defRPr/>
                      </a:pPr>
                      <a:r>
                        <a:rPr lang="en-US" sz="1400" b="1" i="0" kern="1200">
                          <a:solidFill>
                            <a:schemeClr val="tx1"/>
                          </a:solidFill>
                          <a:effectLst/>
                          <a:latin typeface="+mn-lt"/>
                          <a:ea typeface="+mn-ea"/>
                          <a:cs typeface="+mn-cs"/>
                        </a:rPr>
                        <a:t>Solidify our position </a:t>
                      </a:r>
                      <a:r>
                        <a:rPr lang="en-US" sz="1400" b="0" i="0" kern="1200">
                          <a:solidFill>
                            <a:schemeClr val="tx1"/>
                          </a:solidFill>
                          <a:effectLst/>
                          <a:latin typeface="+mn-lt"/>
                          <a:ea typeface="+mn-ea"/>
                          <a:cs typeface="+mn-cs"/>
                        </a:rPr>
                        <a:t>by</a:t>
                      </a:r>
                      <a:r>
                        <a:rPr lang="en-US" sz="1400" b="1" i="0" kern="1200">
                          <a:solidFill>
                            <a:schemeClr val="tx1"/>
                          </a:solidFill>
                          <a:effectLst/>
                          <a:latin typeface="+mn-lt"/>
                          <a:ea typeface="+mn-ea"/>
                          <a:cs typeface="+mn-cs"/>
                        </a:rPr>
                        <a:t> </a:t>
                      </a:r>
                      <a:r>
                        <a:rPr lang="en-US" sz="1400" b="0" i="0" kern="1200">
                          <a:solidFill>
                            <a:schemeClr val="tx1"/>
                          </a:solidFill>
                          <a:effectLst/>
                          <a:latin typeface="+mn-lt"/>
                          <a:ea typeface="+mn-ea"/>
                          <a:cs typeface="+mn-cs"/>
                        </a:rPr>
                        <a:t>using anti-othering messaging to emphasize our shared values and redirect their concerns about how the country is changing.</a:t>
                      </a: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lang="en-US" sz="1400" b="1" i="0" kern="1200">
                          <a:solidFill>
                            <a:schemeClr val="tx1"/>
                          </a:solidFill>
                          <a:effectLst/>
                          <a:latin typeface="+mn-lt"/>
                          <a:ea typeface="+mn-ea"/>
                          <a:cs typeface="+mn-cs"/>
                        </a:rPr>
                        <a:t>Don’t assume that they are comfortable with rapid societal change. </a:t>
                      </a:r>
                      <a:r>
                        <a:rPr lang="en-US" sz="1400" b="0" i="0" kern="1200">
                          <a:solidFill>
                            <a:schemeClr val="tx1"/>
                          </a:solidFill>
                          <a:effectLst/>
                          <a:latin typeface="+mn-lt"/>
                          <a:ea typeface="+mn-ea"/>
                          <a:cs typeface="+mn-cs"/>
                        </a:rPr>
                        <a:t>Even though a majority of them are Democrats, more than seven in ten identify as moderate or conservative. A majority express anxiety about how fast the country is changing the country is changing and the loss of traditional values. </a:t>
                      </a: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lang="en-US" sz="1400" b="1" i="0" kern="1200">
                          <a:solidFill>
                            <a:schemeClr val="tx1"/>
                          </a:solidFill>
                          <a:effectLst/>
                          <a:latin typeface="+mn-lt"/>
                          <a:ea typeface="+mn-ea"/>
                          <a:cs typeface="+mn-cs"/>
                        </a:rPr>
                        <a:t>Acknowledge the reality that they are living in</a:t>
                      </a:r>
                      <a:r>
                        <a:rPr lang="en-US" sz="1400" b="0" i="0" kern="1200">
                          <a:solidFill>
                            <a:schemeClr val="tx1"/>
                          </a:solidFill>
                          <a:effectLst/>
                          <a:latin typeface="+mn-lt"/>
                          <a:ea typeface="+mn-ea"/>
                          <a:cs typeface="+mn-cs"/>
                        </a:rPr>
                        <a:t>. A plurality of this group are low-income voters and are feeling the weight of this economy the most. These voters are also among the most likely to feel that they are losing power. </a:t>
                      </a: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lang="en-US" sz="1400" b="1" i="0" kern="1200">
                          <a:solidFill>
                            <a:schemeClr val="tx1"/>
                          </a:solidFill>
                          <a:effectLst/>
                          <a:latin typeface="+mn-lt"/>
                          <a:ea typeface="+mn-ea"/>
                          <a:cs typeface="+mn-cs"/>
                        </a:rPr>
                        <a:t>A message that stands strong in how we treat people is most successful</a:t>
                      </a:r>
                      <a:r>
                        <a:rPr lang="en-US" sz="1400" b="0" i="0" kern="1200">
                          <a:solidFill>
                            <a:schemeClr val="tx1"/>
                          </a:solidFill>
                          <a:effectLst/>
                          <a:latin typeface="+mn-lt"/>
                          <a:ea typeface="+mn-ea"/>
                          <a:cs typeface="+mn-cs"/>
                        </a:rPr>
                        <a:t>. Freedom and human rights are top values among this group, and tapping into these help highlight that Democrats share their values and care about people like them.</a:t>
                      </a:r>
                      <a:endParaRPr lang="en-US" sz="1400" b="1" i="0" kern="1200">
                        <a:solidFill>
                          <a:schemeClr val="tx1"/>
                        </a:solidFill>
                        <a:effectLst/>
                        <a:latin typeface="+mn-lt"/>
                        <a:ea typeface="+mn-ea"/>
                        <a:cs typeface="+mn-cs"/>
                      </a:endParaRPr>
                    </a:p>
                  </a:txBody>
                  <a:tcPr>
                    <a:lnL w="6350" cap="flat" cmpd="sng" algn="ctr">
                      <a:solidFill>
                        <a:schemeClr val="bg2">
                          <a:lumMod val="75000"/>
                        </a:schemeClr>
                      </a:solidFill>
                      <a:prstDash val="sysDash"/>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766627719"/>
                  </a:ext>
                </a:extLst>
              </a:tr>
            </a:tbl>
          </a:graphicData>
        </a:graphic>
      </p:graphicFrame>
    </p:spTree>
    <p:extLst>
      <p:ext uri="{BB962C8B-B14F-4D97-AF65-F5344CB8AC3E}">
        <p14:creationId xmlns:p14="http://schemas.microsoft.com/office/powerpoint/2010/main" val="208787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5F39-5615-0471-19DF-90ED147115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27648D-C93D-439C-C267-50820EE6F14D}"/>
              </a:ext>
            </a:extLst>
          </p:cNvPr>
          <p:cNvSpPr>
            <a:spLocks noGrp="1"/>
          </p:cNvSpPr>
          <p:nvPr>
            <p:ph type="title"/>
          </p:nvPr>
        </p:nvSpPr>
        <p:spPr/>
        <p:txBody>
          <a:bodyPr>
            <a:normAutofit/>
          </a:bodyPr>
          <a:lstStyle/>
          <a:p>
            <a:r>
              <a:rPr lang="en-US"/>
              <a:t>Communication Recommendations</a:t>
            </a:r>
          </a:p>
        </p:txBody>
      </p:sp>
      <p:sp>
        <p:nvSpPr>
          <p:cNvPr id="3" name="Slide Number Placeholder 2">
            <a:extLst>
              <a:ext uri="{FF2B5EF4-FFF2-40B4-BE49-F238E27FC236}">
                <a16:creationId xmlns:a16="http://schemas.microsoft.com/office/drawing/2014/main" id="{F4D6F12E-9D92-F252-EC64-E7683F79410A}"/>
              </a:ext>
            </a:extLst>
          </p:cNvPr>
          <p:cNvSpPr>
            <a:spLocks noGrp="1"/>
          </p:cNvSpPr>
          <p:nvPr>
            <p:ph type="sldNum" sz="quarter" idx="12"/>
          </p:nvPr>
        </p:nvSpPr>
        <p:spPr/>
        <p:txBody>
          <a:bodyPr/>
          <a:lstStyle/>
          <a:p>
            <a:fld id="{35AC7A8B-0617-B84C-BE7C-25188248DABA}" type="slidenum">
              <a:rPr lang="en-US" smtClean="0"/>
              <a:pPr/>
              <a:t>5</a:t>
            </a:fld>
            <a:endParaRPr lang="en-US"/>
          </a:p>
        </p:txBody>
      </p:sp>
      <p:graphicFrame>
        <p:nvGraphicFramePr>
          <p:cNvPr id="9" name="Table 8">
            <a:extLst>
              <a:ext uri="{FF2B5EF4-FFF2-40B4-BE49-F238E27FC236}">
                <a16:creationId xmlns:a16="http://schemas.microsoft.com/office/drawing/2014/main" id="{3D426593-5CE9-1746-336A-F98DC31D4AE8}"/>
              </a:ext>
            </a:extLst>
          </p:cNvPr>
          <p:cNvGraphicFramePr>
            <a:graphicFrameLocks noGrp="1"/>
          </p:cNvGraphicFramePr>
          <p:nvPr>
            <p:extLst>
              <p:ext uri="{D42A27DB-BD31-4B8C-83A1-F6EECF244321}">
                <p14:modId xmlns:p14="http://schemas.microsoft.com/office/powerpoint/2010/main" val="3859030212"/>
              </p:ext>
            </p:extLst>
          </p:nvPr>
        </p:nvGraphicFramePr>
        <p:xfrm>
          <a:off x="673015" y="1055767"/>
          <a:ext cx="10914684" cy="4764763"/>
        </p:xfrm>
        <a:graphic>
          <a:graphicData uri="http://schemas.openxmlformats.org/drawingml/2006/table">
            <a:tbl>
              <a:tblPr firstRow="1"/>
              <a:tblGrid>
                <a:gridCol w="5457342">
                  <a:extLst>
                    <a:ext uri="{9D8B030D-6E8A-4147-A177-3AD203B41FA5}">
                      <a16:colId xmlns:a16="http://schemas.microsoft.com/office/drawing/2014/main" val="1966392752"/>
                    </a:ext>
                  </a:extLst>
                </a:gridCol>
                <a:gridCol w="5457342">
                  <a:extLst>
                    <a:ext uri="{9D8B030D-6E8A-4147-A177-3AD203B41FA5}">
                      <a16:colId xmlns:a16="http://schemas.microsoft.com/office/drawing/2014/main" val="618030261"/>
                    </a:ext>
                  </a:extLst>
                </a:gridCol>
              </a:tblGrid>
              <a:tr h="390883">
                <a:tc>
                  <a:txBody>
                    <a:bodyPr/>
                    <a:lstStyle/>
                    <a:p>
                      <a:pPr algn="ctr"/>
                      <a:r>
                        <a:rPr lang="en-US" sz="1600" b="1">
                          <a:solidFill>
                            <a:schemeClr val="bg1"/>
                          </a:solidFill>
                        </a:rPr>
                        <a:t>Potential Movers</a:t>
                      </a:r>
                    </a:p>
                  </a:txBody>
                  <a:tcPr anchor="ctr">
                    <a:lnL w="12700" cap="flat" cmpd="sng" algn="ctr">
                      <a:solidFill>
                        <a:schemeClr val="bg1"/>
                      </a:solidFill>
                      <a:prstDash val="solid"/>
                      <a:round/>
                      <a:headEnd type="none" w="med" len="med"/>
                      <a:tailEnd type="none" w="med" len="med"/>
                    </a:lnL>
                    <a:lnR w="6350" cap="flat" cmpd="sng" algn="ctr">
                      <a:solidFill>
                        <a:schemeClr val="bg2">
                          <a:lumMod val="75000"/>
                        </a:schemeClr>
                      </a:solidFill>
                      <a:prstDash val="sysDash"/>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pPr algn="ctr"/>
                      <a:r>
                        <a:rPr lang="en-US" sz="1600" b="1">
                          <a:solidFill>
                            <a:schemeClr val="bg1"/>
                          </a:solidFill>
                        </a:rPr>
                        <a:t>Right-leaning Skeptics</a:t>
                      </a:r>
                    </a:p>
                  </a:txBody>
                  <a:tcPr anchor="ctr">
                    <a:lnL w="6350" cap="flat" cmpd="sng" algn="ctr">
                      <a:solidFill>
                        <a:schemeClr val="bg2">
                          <a:lumMod val="75000"/>
                        </a:schemeClr>
                      </a:solidFill>
                      <a:prstDash val="sysDash"/>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4248552082"/>
                  </a:ext>
                </a:extLst>
              </a:tr>
              <a:tr h="4292931">
                <a:tc>
                  <a:txBody>
                    <a:bodyPr/>
                    <a:lstStyle/>
                    <a:p>
                      <a:pPr marL="0" marR="0" lvl="0" indent="0" algn="l" defTabSz="914400" rtl="0" eaLnBrk="1" fontAlgn="base" latinLnBrk="0" hangingPunct="1">
                        <a:lnSpc>
                          <a:spcPct val="100000"/>
                        </a:lnSpc>
                        <a:spcBef>
                          <a:spcPts val="0"/>
                        </a:spcBef>
                        <a:spcAft>
                          <a:spcPts val="600"/>
                        </a:spcAft>
                        <a:buClrTx/>
                        <a:buSzTx/>
                        <a:buFont typeface="Arial" panose="020B0604020202020204" pitchFamily="34" charset="0"/>
                        <a:buNone/>
                        <a:tabLst/>
                        <a:defRPr/>
                      </a:pPr>
                      <a:r>
                        <a:rPr lang="en-US" sz="1400" b="1" i="0" kern="1200">
                          <a:solidFill>
                            <a:schemeClr val="tx1"/>
                          </a:solidFill>
                          <a:effectLst/>
                          <a:latin typeface="+mn-lt"/>
                          <a:ea typeface="+mn-ea"/>
                          <a:cs typeface="+mn-cs"/>
                        </a:rPr>
                        <a:t>Present the Democratic Party as a positive alternative </a:t>
                      </a:r>
                      <a:r>
                        <a:rPr lang="en-US" sz="1400" b="0" i="0" kern="1200">
                          <a:solidFill>
                            <a:schemeClr val="tx1"/>
                          </a:solidFill>
                          <a:effectLst/>
                          <a:latin typeface="+mn-lt"/>
                          <a:ea typeface="+mn-ea"/>
                          <a:cs typeface="+mn-cs"/>
                        </a:rPr>
                        <a:t>by</a:t>
                      </a:r>
                      <a:r>
                        <a:rPr lang="en-US" sz="1400" b="1" i="0" kern="1200">
                          <a:solidFill>
                            <a:schemeClr val="tx1"/>
                          </a:solidFill>
                          <a:effectLst/>
                          <a:latin typeface="+mn-lt"/>
                          <a:ea typeface="+mn-ea"/>
                          <a:cs typeface="+mn-cs"/>
                        </a:rPr>
                        <a:t> </a:t>
                      </a:r>
                      <a:r>
                        <a:rPr lang="en-US" sz="1400" b="0" i="0" kern="1200">
                          <a:solidFill>
                            <a:schemeClr val="tx1"/>
                          </a:solidFill>
                          <a:effectLst/>
                          <a:latin typeface="+mn-lt"/>
                          <a:ea typeface="+mn-ea"/>
                          <a:cs typeface="+mn-cs"/>
                        </a:rPr>
                        <a:t>using anti-othering messaging to show that our candidates are aligned with their values and are looking out for them. </a:t>
                      </a: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lang="en-US" sz="1400" b="1" i="0" kern="1200">
                          <a:solidFill>
                            <a:schemeClr val="tx1"/>
                          </a:solidFill>
                          <a:effectLst/>
                          <a:latin typeface="+mn-lt"/>
                          <a:ea typeface="+mn-ea"/>
                          <a:cs typeface="+mn-cs"/>
                        </a:rPr>
                        <a:t>Placing blame on Republicans risks pushing them further in political disengagement and isolation. </a:t>
                      </a:r>
                      <a:r>
                        <a:rPr lang="en-US" sz="1400" b="0" i="0" kern="1200">
                          <a:solidFill>
                            <a:schemeClr val="tx1"/>
                          </a:solidFill>
                          <a:effectLst/>
                          <a:latin typeface="+mn-lt"/>
                          <a:ea typeface="+mn-ea"/>
                          <a:cs typeface="+mn-cs"/>
                        </a:rPr>
                        <a:t>Engaging in back-and-forth finger pointing can just feel like another version of othering, making it more difficult to present the Democrats as the party with a new and better path forward.</a:t>
                      </a: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lang="en-US" sz="1400" b="1" i="0" kern="1200">
                          <a:solidFill>
                            <a:schemeClr val="tx1"/>
                          </a:solidFill>
                          <a:effectLst/>
                          <a:latin typeface="+mn-lt"/>
                          <a:ea typeface="+mn-ea"/>
                          <a:cs typeface="+mn-cs"/>
                        </a:rPr>
                        <a:t>Validate their concerns about the economy while gently pointing them to large corporations as the culprits. </a:t>
                      </a:r>
                      <a:r>
                        <a:rPr lang="en-US" sz="1400" b="0" i="0" kern="1200">
                          <a:solidFill>
                            <a:schemeClr val="tx1"/>
                          </a:solidFill>
                          <a:effectLst/>
                          <a:latin typeface="+mn-lt"/>
                          <a:ea typeface="+mn-ea"/>
                          <a:cs typeface="+mn-cs"/>
                        </a:rPr>
                        <a:t>A majority are dissatisfied with their economic situation and feel that they are losing power but are not completely sold on the idea that the economy is rigged against everyday people. An inquisitive tone can be successful in leading them there.</a:t>
                      </a: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lang="en-US" sz="1400" b="1" i="0" kern="1200">
                          <a:solidFill>
                            <a:schemeClr val="tx1"/>
                          </a:solidFill>
                          <a:effectLst/>
                          <a:latin typeface="+mn-lt"/>
                          <a:ea typeface="+mn-ea"/>
                          <a:cs typeface="+mn-cs"/>
                        </a:rPr>
                        <a:t>Emphasizing shared values in how we treat people can offer an alternative to the isolation they are facing. </a:t>
                      </a:r>
                      <a:r>
                        <a:rPr lang="en-US" sz="1400" b="0" i="0" kern="1200">
                          <a:solidFill>
                            <a:schemeClr val="tx1"/>
                          </a:solidFill>
                          <a:effectLst/>
                          <a:latin typeface="+mn-lt"/>
                          <a:ea typeface="+mn-ea"/>
                          <a:cs typeface="+mn-cs"/>
                        </a:rPr>
                        <a:t>Only two in five of these voters feel connected to a group outside their family, and a message of unity and treating others with dignity has the potential to counteract that.</a:t>
                      </a:r>
                      <a:endParaRPr lang="en-US" sz="1400" b="1" i="0" kern="1200">
                        <a:solidFill>
                          <a:schemeClr val="tx1"/>
                        </a:solidFill>
                        <a:effectLst/>
                        <a:latin typeface="+mn-lt"/>
                        <a:ea typeface="+mn-ea"/>
                        <a:cs typeface="+mn-cs"/>
                      </a:endParaRPr>
                    </a:p>
                  </a:txBody>
                  <a:tcPr>
                    <a:lnL w="12700" cap="flat" cmpd="sng" algn="ctr">
                      <a:noFill/>
                      <a:prstDash val="solid"/>
                      <a:round/>
                      <a:headEnd type="none" w="med" len="med"/>
                      <a:tailEnd type="none" w="med" len="med"/>
                    </a:lnL>
                    <a:lnR w="6350" cap="flat" cmpd="sng" algn="ctr">
                      <a:solidFill>
                        <a:schemeClr val="bg2">
                          <a:lumMod val="75000"/>
                        </a:schemeClr>
                      </a:solid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600"/>
                        </a:spcAft>
                        <a:buClrTx/>
                        <a:buSzTx/>
                        <a:buFont typeface="Arial" panose="020B0604020202020204" pitchFamily="34" charset="0"/>
                        <a:buNone/>
                        <a:tabLst/>
                        <a:defRPr/>
                      </a:pPr>
                      <a:r>
                        <a:rPr lang="en-US" sz="1400" b="0" i="0" kern="1200">
                          <a:solidFill>
                            <a:schemeClr val="tx1"/>
                          </a:solidFill>
                          <a:effectLst/>
                          <a:latin typeface="+mn-lt"/>
                          <a:ea typeface="+mn-ea"/>
                          <a:cs typeface="+mn-cs"/>
                        </a:rPr>
                        <a:t>Use anti-othering messaging to present a better path forward, allowing them to </a:t>
                      </a:r>
                      <a:r>
                        <a:rPr lang="en-US" sz="1400" b="1" i="0" kern="1200">
                          <a:solidFill>
                            <a:schemeClr val="tx1"/>
                          </a:solidFill>
                          <a:effectLst/>
                          <a:latin typeface="+mn-lt"/>
                          <a:ea typeface="+mn-ea"/>
                          <a:cs typeface="+mn-cs"/>
                        </a:rPr>
                        <a:t>question the rhetoric they have become accustomed to without making them feel attacked </a:t>
                      </a:r>
                      <a:r>
                        <a:rPr lang="en-US" sz="1400" b="0" i="0" kern="1200">
                          <a:solidFill>
                            <a:schemeClr val="tx1"/>
                          </a:solidFill>
                          <a:effectLst/>
                          <a:latin typeface="+mn-lt"/>
                          <a:ea typeface="+mn-ea"/>
                          <a:cs typeface="+mn-cs"/>
                        </a:rPr>
                        <a:t>for their belief system.</a:t>
                      </a:r>
                      <a:r>
                        <a:rPr lang="en-US" sz="1400" b="1" i="0" kern="1200">
                          <a:solidFill>
                            <a:schemeClr val="tx1"/>
                          </a:solidFill>
                          <a:effectLst/>
                          <a:latin typeface="+mn-lt"/>
                          <a:ea typeface="+mn-ea"/>
                          <a:cs typeface="+mn-cs"/>
                        </a:rPr>
                        <a:t> </a:t>
                      </a: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lang="en-US" sz="1400" b="1" i="0" kern="1200">
                          <a:solidFill>
                            <a:schemeClr val="tx1"/>
                          </a:solidFill>
                          <a:effectLst/>
                          <a:latin typeface="+mn-lt"/>
                          <a:ea typeface="+mn-ea"/>
                          <a:cs typeface="+mn-cs"/>
                        </a:rPr>
                        <a:t>Do not try and redirect blame at Republicans. </a:t>
                      </a:r>
                      <a:r>
                        <a:rPr lang="en-US" sz="1400" b="0" i="0" kern="1200">
                          <a:solidFill>
                            <a:schemeClr val="tx1"/>
                          </a:solidFill>
                          <a:effectLst/>
                          <a:latin typeface="+mn-lt"/>
                          <a:ea typeface="+mn-ea"/>
                          <a:cs typeface="+mn-cs"/>
                        </a:rPr>
                        <a:t>Many of these voters have internalized right-wing talking points and world views. Making them feel attacked is not successful in winning them over.</a:t>
                      </a: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lang="en-US" sz="1400" b="0" i="0" kern="1200">
                          <a:solidFill>
                            <a:schemeClr val="tx1"/>
                          </a:solidFill>
                          <a:effectLst/>
                          <a:latin typeface="+mn-lt"/>
                          <a:ea typeface="+mn-ea"/>
                          <a:cs typeface="+mn-cs"/>
                        </a:rPr>
                        <a:t>Mixed beliefs on whether the system gives everyone a fair shot of success or is rigged in favor of the rich and powerful limit the success of presenting the wealthy and large corporations as a villains.</a:t>
                      </a: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lang="en-US" sz="1400" b="1" i="0" kern="1200">
                          <a:solidFill>
                            <a:schemeClr val="tx1"/>
                          </a:solidFill>
                          <a:effectLst/>
                          <a:latin typeface="+mn-lt"/>
                          <a:ea typeface="+mn-ea"/>
                          <a:cs typeface="+mn-cs"/>
                        </a:rPr>
                        <a:t>Appeal to their better angels with a strong message on how we treat each other. </a:t>
                      </a:r>
                      <a:r>
                        <a:rPr lang="en-US" sz="1400" b="0" i="0" kern="1200">
                          <a:solidFill>
                            <a:schemeClr val="tx1"/>
                          </a:solidFill>
                          <a:effectLst/>
                          <a:latin typeface="+mn-lt"/>
                          <a:ea typeface="+mn-ea"/>
                          <a:cs typeface="+mn-cs"/>
                        </a:rPr>
                        <a:t>These voters report some of the highest levels of feeling isolated and are susceptible to othering rhetoric (especially when focused on immigration), but speaking to their humanity and emphasizing shared values like safety and fairness is effective.</a:t>
                      </a:r>
                      <a:endParaRPr lang="en-US" sz="1400" b="1" i="0" kern="1200">
                        <a:solidFill>
                          <a:schemeClr val="tx1"/>
                        </a:solidFill>
                        <a:effectLst/>
                        <a:latin typeface="+mn-lt"/>
                        <a:ea typeface="+mn-ea"/>
                        <a:cs typeface="+mn-cs"/>
                      </a:endParaRPr>
                    </a:p>
                  </a:txBody>
                  <a:tcPr>
                    <a:lnL w="6350" cap="flat" cmpd="sng" algn="ctr">
                      <a:solidFill>
                        <a:schemeClr val="bg2">
                          <a:lumMod val="75000"/>
                        </a:schemeClr>
                      </a:solidFill>
                      <a:prstDash val="sysDash"/>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82676048"/>
                  </a:ext>
                </a:extLst>
              </a:tr>
            </a:tbl>
          </a:graphicData>
        </a:graphic>
      </p:graphicFrame>
    </p:spTree>
    <p:extLst>
      <p:ext uri="{BB962C8B-B14F-4D97-AF65-F5344CB8AC3E}">
        <p14:creationId xmlns:p14="http://schemas.microsoft.com/office/powerpoint/2010/main" val="2941147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5C54D-DEFB-42FE-7589-E199CC3E8C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FE8FDA-2CFB-91B7-1CAF-3D0841B59899}"/>
              </a:ext>
            </a:extLst>
          </p:cNvPr>
          <p:cNvSpPr>
            <a:spLocks noGrp="1"/>
          </p:cNvSpPr>
          <p:nvPr>
            <p:ph type="title"/>
          </p:nvPr>
        </p:nvSpPr>
        <p:spPr/>
        <p:txBody>
          <a:bodyPr>
            <a:noAutofit/>
          </a:bodyPr>
          <a:lstStyle/>
          <a:p>
            <a:r>
              <a:rPr lang="en-US"/>
              <a:t>Demographic Profile of Segments</a:t>
            </a:r>
          </a:p>
        </p:txBody>
      </p:sp>
      <p:sp>
        <p:nvSpPr>
          <p:cNvPr id="3" name="Slide Number Placeholder 2">
            <a:extLst>
              <a:ext uri="{FF2B5EF4-FFF2-40B4-BE49-F238E27FC236}">
                <a16:creationId xmlns:a16="http://schemas.microsoft.com/office/drawing/2014/main" id="{9E4DA9E4-6657-0F6A-381A-BB05D05F64E8}"/>
              </a:ext>
            </a:extLst>
          </p:cNvPr>
          <p:cNvSpPr>
            <a:spLocks noGrp="1"/>
          </p:cNvSpPr>
          <p:nvPr>
            <p:ph type="sldNum" sz="quarter" idx="12"/>
          </p:nvPr>
        </p:nvSpPr>
        <p:spPr/>
        <p:txBody>
          <a:bodyPr/>
          <a:lstStyle/>
          <a:p>
            <a:fld id="{35AC7A8B-0617-B84C-BE7C-25188248DABA}" type="slidenum">
              <a:rPr lang="en-US" smtClean="0"/>
              <a:pPr/>
              <a:t>6</a:t>
            </a:fld>
            <a:endParaRPr lang="en-US"/>
          </a:p>
        </p:txBody>
      </p:sp>
      <p:graphicFrame>
        <p:nvGraphicFramePr>
          <p:cNvPr id="9" name="Table 8">
            <a:extLst>
              <a:ext uri="{FF2B5EF4-FFF2-40B4-BE49-F238E27FC236}">
                <a16:creationId xmlns:a16="http://schemas.microsoft.com/office/drawing/2014/main" id="{73BC935E-8970-33C5-9855-1349DF1CC176}"/>
              </a:ext>
            </a:extLst>
          </p:cNvPr>
          <p:cNvGraphicFramePr>
            <a:graphicFrameLocks noGrp="1"/>
          </p:cNvGraphicFramePr>
          <p:nvPr>
            <p:extLst>
              <p:ext uri="{D42A27DB-BD31-4B8C-83A1-F6EECF244321}">
                <p14:modId xmlns:p14="http://schemas.microsoft.com/office/powerpoint/2010/main" val="867830205"/>
              </p:ext>
            </p:extLst>
          </p:nvPr>
        </p:nvGraphicFramePr>
        <p:xfrm>
          <a:off x="716280" y="972659"/>
          <a:ext cx="10759440" cy="5071872"/>
        </p:xfrm>
        <a:graphic>
          <a:graphicData uri="http://schemas.openxmlformats.org/drawingml/2006/table">
            <a:tbl>
              <a:tblPr firstRow="1" bandRow="1">
                <a:tableStyleId>{5C22544A-7EE6-4342-B048-85BDC9FD1C3A}</a:tableStyleId>
              </a:tblPr>
              <a:tblGrid>
                <a:gridCol w="1793240">
                  <a:extLst>
                    <a:ext uri="{9D8B030D-6E8A-4147-A177-3AD203B41FA5}">
                      <a16:colId xmlns:a16="http://schemas.microsoft.com/office/drawing/2014/main" val="2510676998"/>
                    </a:ext>
                  </a:extLst>
                </a:gridCol>
                <a:gridCol w="1793240">
                  <a:extLst>
                    <a:ext uri="{9D8B030D-6E8A-4147-A177-3AD203B41FA5}">
                      <a16:colId xmlns:a16="http://schemas.microsoft.com/office/drawing/2014/main" val="2176331257"/>
                    </a:ext>
                  </a:extLst>
                </a:gridCol>
                <a:gridCol w="1793240">
                  <a:extLst>
                    <a:ext uri="{9D8B030D-6E8A-4147-A177-3AD203B41FA5}">
                      <a16:colId xmlns:a16="http://schemas.microsoft.com/office/drawing/2014/main" val="1235453653"/>
                    </a:ext>
                  </a:extLst>
                </a:gridCol>
                <a:gridCol w="1793240">
                  <a:extLst>
                    <a:ext uri="{9D8B030D-6E8A-4147-A177-3AD203B41FA5}">
                      <a16:colId xmlns:a16="http://schemas.microsoft.com/office/drawing/2014/main" val="2217384083"/>
                    </a:ext>
                  </a:extLst>
                </a:gridCol>
                <a:gridCol w="1793240">
                  <a:extLst>
                    <a:ext uri="{9D8B030D-6E8A-4147-A177-3AD203B41FA5}">
                      <a16:colId xmlns:a16="http://schemas.microsoft.com/office/drawing/2014/main" val="2306887702"/>
                    </a:ext>
                  </a:extLst>
                </a:gridCol>
                <a:gridCol w="1793240">
                  <a:extLst>
                    <a:ext uri="{9D8B030D-6E8A-4147-A177-3AD203B41FA5}">
                      <a16:colId xmlns:a16="http://schemas.microsoft.com/office/drawing/2014/main" val="2133108699"/>
                    </a:ext>
                  </a:extLst>
                </a:gridCol>
              </a:tblGrid>
              <a:tr h="463339">
                <a:tc>
                  <a:txBody>
                    <a:bodyPr/>
                    <a:lstStyle/>
                    <a:p>
                      <a:pPr algn="ctr"/>
                      <a:endParaRPr lang="en-US" sz="1600"/>
                    </a:p>
                  </a:txBody>
                  <a:tcPr>
                    <a:lnL w="12700" cmpd="sng">
                      <a:noFill/>
                    </a:lnL>
                    <a:lnR w="9525" cap="flat" cmpd="sng" algn="ctr">
                      <a:solidFill>
                        <a:schemeClr val="bg2">
                          <a:lumMod val="50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tx2"/>
                    </a:solidFill>
                  </a:tcPr>
                </a:tc>
                <a:tc>
                  <a:txBody>
                    <a:bodyPr/>
                    <a:lstStyle/>
                    <a:p>
                      <a:pPr algn="ctr"/>
                      <a:r>
                        <a:rPr lang="en-US" sz="1400"/>
                        <a:t>Anti-Othering Core</a:t>
                      </a:r>
                    </a:p>
                  </a:txBody>
                  <a:tcPr anchor="ctr">
                    <a:lnL w="9525" cap="flat" cmpd="sng" algn="ctr">
                      <a:solidFill>
                        <a:schemeClr val="bg2">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en-US" sz="1400"/>
                        <a:t>Pragmatic Moderates</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2"/>
                    </a:solidFill>
                  </a:tcPr>
                </a:tc>
                <a:tc>
                  <a:txBody>
                    <a:bodyPr/>
                    <a:lstStyle/>
                    <a:p>
                      <a:pPr algn="ctr"/>
                      <a:r>
                        <a:rPr lang="en-US" sz="1400"/>
                        <a:t>Potential Movers</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tc>
                  <a:txBody>
                    <a:bodyPr/>
                    <a:lstStyle/>
                    <a:p>
                      <a:pPr algn="ctr"/>
                      <a:r>
                        <a:rPr lang="en-US" sz="1400"/>
                        <a:t>Right-leaning Skeptics</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60000"/>
                        <a:lumOff val="40000"/>
                      </a:schemeClr>
                    </a:solidFill>
                  </a:tcPr>
                </a:tc>
                <a:tc>
                  <a:txBody>
                    <a:bodyPr/>
                    <a:lstStyle/>
                    <a:p>
                      <a:pPr algn="ctr"/>
                      <a:r>
                        <a:rPr lang="en-US" sz="1400"/>
                        <a:t>Right-wing Traditionalists</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solidFill>
                  </a:tcPr>
                </a:tc>
                <a:extLst>
                  <a:ext uri="{0D108BD9-81ED-4DB2-BD59-A6C34878D82A}">
                    <a16:rowId xmlns:a16="http://schemas.microsoft.com/office/drawing/2014/main" val="3587982962"/>
                  </a:ext>
                </a:extLst>
              </a:tr>
              <a:tr h="242571">
                <a:tc>
                  <a:txBody>
                    <a:bodyPr/>
                    <a:lstStyle/>
                    <a:p>
                      <a:pPr algn="l"/>
                      <a:r>
                        <a:rPr lang="en-US" sz="1300"/>
                        <a:t>Men</a:t>
                      </a:r>
                    </a:p>
                  </a:txBody>
                  <a:tcPr marL="45720" marR="45720" marT="27432" marB="27432" anchor="ctr">
                    <a:lnR w="9525" cap="flat" cmpd="sng" algn="ctr">
                      <a:solidFill>
                        <a:schemeClr val="bg2">
                          <a:lumMod val="50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41</a:t>
                      </a:r>
                    </a:p>
                  </a:txBody>
                  <a:tcPr marL="45720" marR="45720" marT="27432" marB="27432" anchor="ctr">
                    <a:lnL w="9525" cap="flat" cmpd="sng" algn="ctr">
                      <a:solidFill>
                        <a:schemeClr val="bg2">
                          <a:lumMod val="50000"/>
                        </a:schemeClr>
                      </a:solidFill>
                      <a:prstDash val="solid"/>
                      <a:round/>
                      <a:headEnd type="none" w="med" len="med"/>
                      <a:tailEnd type="none" w="med" len="med"/>
                    </a:lnL>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43</a:t>
                      </a:r>
                    </a:p>
                  </a:txBody>
                  <a:tcPr marL="45720" marR="45720" marT="27432" marB="27432" anchor="ctr">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43</a:t>
                      </a:r>
                    </a:p>
                  </a:txBody>
                  <a:tcPr marL="45720" marR="45720" marT="27432" marB="27432" anchor="ctr">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49</a:t>
                      </a:r>
                    </a:p>
                  </a:txBody>
                  <a:tcPr marL="45720" marR="45720" marT="27432" marB="27432" anchor="ctr">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59</a:t>
                      </a:r>
                    </a:p>
                  </a:txBody>
                  <a:tcPr marL="45720" marR="45720" marT="27432" marB="27432" anchor="ctr">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745198061"/>
                  </a:ext>
                </a:extLst>
              </a:tr>
              <a:tr h="242571">
                <a:tc>
                  <a:txBody>
                    <a:bodyPr/>
                    <a:lstStyle/>
                    <a:p>
                      <a:pPr algn="l"/>
                      <a:r>
                        <a:rPr lang="en-US" sz="1300"/>
                        <a:t>Women</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tx2">
                        <a:lumMod val="10000"/>
                        <a:lumOff val="90000"/>
                      </a:schemeClr>
                    </a:solidFill>
                  </a:tcPr>
                </a:tc>
                <a:tc>
                  <a:txBody>
                    <a:bodyPr/>
                    <a:lstStyle/>
                    <a:p>
                      <a:pPr algn="ctr"/>
                      <a:r>
                        <a:rPr lang="en-US" sz="1300"/>
                        <a:t>58</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56</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2">
                        <a:lumMod val="20000"/>
                        <a:lumOff val="80000"/>
                      </a:schemeClr>
                    </a:solidFill>
                  </a:tcPr>
                </a:tc>
                <a:tc>
                  <a:txBody>
                    <a:bodyPr/>
                    <a:lstStyle/>
                    <a:p>
                      <a:pPr algn="ctr"/>
                      <a:r>
                        <a:rPr lang="en-US" sz="1300"/>
                        <a:t>57</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4">
                        <a:lumMod val="20000"/>
                        <a:lumOff val="80000"/>
                      </a:schemeClr>
                    </a:solidFill>
                  </a:tcPr>
                </a:tc>
                <a:tc>
                  <a:txBody>
                    <a:bodyPr/>
                    <a:lstStyle/>
                    <a:p>
                      <a:pPr algn="ctr"/>
                      <a:r>
                        <a:rPr lang="en-US" sz="1300"/>
                        <a:t>51</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41</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3146241391"/>
                  </a:ext>
                </a:extLst>
              </a:tr>
              <a:tr h="242571">
                <a:tc>
                  <a:txBody>
                    <a:bodyPr/>
                    <a:lstStyle/>
                    <a:p>
                      <a:pPr algn="l"/>
                      <a:r>
                        <a:rPr lang="en-US" sz="1300"/>
                        <a:t>18-34</a:t>
                      </a:r>
                    </a:p>
                  </a:txBody>
                  <a:tcPr marL="45720" marR="45720" marT="27432" marB="27432" anchor="ctr">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37</a:t>
                      </a:r>
                    </a:p>
                  </a:txBody>
                  <a:tcPr marL="45720" marR="45720" marT="27432" marB="27432" anchor="ctr">
                    <a:lnL w="9525" cap="flat" cmpd="sng" algn="ctr">
                      <a:solidFill>
                        <a:schemeClr val="bg2">
                          <a:lumMod val="50000"/>
                        </a:schemeClr>
                      </a:solidFill>
                      <a:prstDash val="solid"/>
                      <a:round/>
                      <a:headEnd type="none" w="med" len="med"/>
                      <a:tailEnd type="none" w="med" len="med"/>
                    </a:lnL>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1">
                        <a:lumMod val="20000"/>
                        <a:lumOff val="80000"/>
                      </a:schemeClr>
                    </a:solidFill>
                  </a:tcPr>
                </a:tc>
                <a:tc>
                  <a:txBody>
                    <a:bodyPr/>
                    <a:lstStyle/>
                    <a:p>
                      <a:pPr algn="ctr"/>
                      <a:r>
                        <a:rPr lang="en-US" sz="1300"/>
                        <a:t>24</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21</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26</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17</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718476231"/>
                  </a:ext>
                </a:extLst>
              </a:tr>
              <a:tr h="242571">
                <a:tc>
                  <a:txBody>
                    <a:bodyPr/>
                    <a:lstStyle/>
                    <a:p>
                      <a:pPr algn="l"/>
                      <a:r>
                        <a:rPr lang="en-US" sz="1300"/>
                        <a:t>35-49</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23</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27</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a:r>
                        <a:rPr lang="en-US" sz="1300"/>
                        <a:t>22</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25</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19</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774530870"/>
                  </a:ext>
                </a:extLst>
              </a:tr>
              <a:tr h="242571">
                <a:tc>
                  <a:txBody>
                    <a:bodyPr/>
                    <a:lstStyle/>
                    <a:p>
                      <a:pPr algn="l"/>
                      <a:r>
                        <a:rPr lang="en-US" sz="1300"/>
                        <a:t>50-64</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18</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30</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a:r>
                        <a:rPr lang="en-US" sz="1300"/>
                        <a:t>28</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21</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24</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456866249"/>
                  </a:ext>
                </a:extLst>
              </a:tr>
              <a:tr h="242571">
                <a:tc>
                  <a:txBody>
                    <a:bodyPr/>
                    <a:lstStyle/>
                    <a:p>
                      <a:pPr algn="l"/>
                      <a:r>
                        <a:rPr lang="en-US" sz="1300"/>
                        <a:t>65+</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tx2">
                        <a:lumMod val="10000"/>
                        <a:lumOff val="90000"/>
                      </a:schemeClr>
                    </a:solidFill>
                  </a:tcPr>
                </a:tc>
                <a:tc>
                  <a:txBody>
                    <a:bodyPr/>
                    <a:lstStyle/>
                    <a:p>
                      <a:pPr algn="ctr"/>
                      <a:r>
                        <a:rPr lang="en-US" sz="1300"/>
                        <a:t>22</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19</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29</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29</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40</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300940094"/>
                  </a:ext>
                </a:extLst>
              </a:tr>
              <a:tr h="242571">
                <a:tc>
                  <a:txBody>
                    <a:bodyPr/>
                    <a:lstStyle/>
                    <a:p>
                      <a:pPr algn="l"/>
                      <a:r>
                        <a:rPr lang="en-US" sz="1300"/>
                        <a:t>White</a:t>
                      </a:r>
                    </a:p>
                  </a:txBody>
                  <a:tcPr marL="45720" marR="45720" marT="27432" marB="27432" anchor="ctr">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71</a:t>
                      </a:r>
                    </a:p>
                  </a:txBody>
                  <a:tcPr marL="45720" marR="45720" marT="27432" marB="27432" anchor="ctr">
                    <a:lnL w="9525" cap="flat" cmpd="sng" algn="ctr">
                      <a:solidFill>
                        <a:schemeClr val="bg2">
                          <a:lumMod val="50000"/>
                        </a:schemeClr>
                      </a:solidFill>
                      <a:prstDash val="solid"/>
                      <a:round/>
                      <a:headEnd type="none" w="med" len="med"/>
                      <a:tailEnd type="none" w="med" len="med"/>
                    </a:lnL>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57</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68</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69</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79</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509292804"/>
                  </a:ext>
                </a:extLst>
              </a:tr>
              <a:tr h="242571">
                <a:tc>
                  <a:txBody>
                    <a:bodyPr/>
                    <a:lstStyle/>
                    <a:p>
                      <a:pPr algn="l"/>
                      <a:r>
                        <a:rPr lang="en-US" sz="1300"/>
                        <a:t>Black</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12</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19</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a:r>
                        <a:rPr lang="en-US" sz="1300"/>
                        <a:t>13</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12</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7</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4195344867"/>
                  </a:ext>
                </a:extLst>
              </a:tr>
              <a:tr h="242571">
                <a:tc>
                  <a:txBody>
                    <a:bodyPr/>
                    <a:lstStyle/>
                    <a:p>
                      <a:pPr algn="l"/>
                      <a:r>
                        <a:rPr lang="en-US" sz="1300"/>
                        <a:t>Latino</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tx2">
                        <a:lumMod val="10000"/>
                        <a:lumOff val="90000"/>
                      </a:schemeClr>
                    </a:solidFill>
                  </a:tcPr>
                </a:tc>
                <a:tc>
                  <a:txBody>
                    <a:bodyPr/>
                    <a:lstStyle/>
                    <a:p>
                      <a:pPr algn="ctr"/>
                      <a:r>
                        <a:rPr lang="en-US" sz="1300"/>
                        <a:t>10</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17</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2">
                        <a:lumMod val="20000"/>
                        <a:lumOff val="80000"/>
                      </a:schemeClr>
                    </a:solidFill>
                  </a:tcPr>
                </a:tc>
                <a:tc>
                  <a:txBody>
                    <a:bodyPr/>
                    <a:lstStyle/>
                    <a:p>
                      <a:pPr algn="ctr"/>
                      <a:r>
                        <a:rPr lang="en-US" sz="1300"/>
                        <a:t>12</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12</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11</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3020685691"/>
                  </a:ext>
                </a:extLst>
              </a:tr>
              <a:tr h="242571">
                <a:tc>
                  <a:txBody>
                    <a:bodyPr/>
                    <a:lstStyle/>
                    <a:p>
                      <a:pPr algn="l"/>
                      <a:r>
                        <a:rPr lang="en-US" sz="1300"/>
                        <a:t>HS/less</a:t>
                      </a:r>
                    </a:p>
                  </a:txBody>
                  <a:tcPr marL="45720" marR="45720" marT="27432" marB="27432" anchor="ctr">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18</a:t>
                      </a:r>
                    </a:p>
                  </a:txBody>
                  <a:tcPr marL="45720" marR="45720" marT="27432" marB="27432" anchor="ctr">
                    <a:lnL w="9525" cap="flat" cmpd="sng" algn="ctr">
                      <a:solidFill>
                        <a:schemeClr val="bg2">
                          <a:lumMod val="50000"/>
                        </a:schemeClr>
                      </a:solidFill>
                      <a:prstDash val="solid"/>
                      <a:round/>
                      <a:headEnd type="none" w="med" len="med"/>
                      <a:tailEnd type="none" w="med" len="med"/>
                    </a:lnL>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35</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a:r>
                        <a:rPr lang="en-US" sz="1300"/>
                        <a:t>33</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36</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5">
                        <a:lumMod val="20000"/>
                        <a:lumOff val="80000"/>
                      </a:schemeClr>
                    </a:solidFill>
                  </a:tcPr>
                </a:tc>
                <a:tc>
                  <a:txBody>
                    <a:bodyPr/>
                    <a:lstStyle/>
                    <a:p>
                      <a:pPr algn="ctr"/>
                      <a:r>
                        <a:rPr lang="en-US" sz="1300"/>
                        <a:t>20</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910870976"/>
                  </a:ext>
                </a:extLst>
              </a:tr>
              <a:tr h="242571">
                <a:tc>
                  <a:txBody>
                    <a:bodyPr/>
                    <a:lstStyle/>
                    <a:p>
                      <a:pPr algn="l"/>
                      <a:r>
                        <a:rPr lang="en-US" sz="1300"/>
                        <a:t>Some college</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26</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36</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a:r>
                        <a:rPr lang="en-US" sz="1300"/>
                        <a:t>30</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29</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33</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809009433"/>
                  </a:ext>
                </a:extLst>
              </a:tr>
              <a:tr h="242571">
                <a:tc>
                  <a:txBody>
                    <a:bodyPr/>
                    <a:lstStyle/>
                    <a:p>
                      <a:pPr algn="l"/>
                      <a:r>
                        <a:rPr lang="en-US" sz="1300"/>
                        <a:t>Bachelors</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29</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1">
                        <a:lumMod val="20000"/>
                        <a:lumOff val="80000"/>
                      </a:schemeClr>
                    </a:solidFill>
                  </a:tcPr>
                </a:tc>
                <a:tc>
                  <a:txBody>
                    <a:bodyPr/>
                    <a:lstStyle/>
                    <a:p>
                      <a:pPr algn="ctr"/>
                      <a:r>
                        <a:rPr lang="en-US" sz="1300"/>
                        <a:t>22</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26</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24</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28</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303623053"/>
                  </a:ext>
                </a:extLst>
              </a:tr>
              <a:tr h="242571">
                <a:tc>
                  <a:txBody>
                    <a:bodyPr/>
                    <a:lstStyle/>
                    <a:p>
                      <a:pPr algn="l"/>
                      <a:r>
                        <a:rPr lang="en-US" sz="1300"/>
                        <a:t>Postgrad</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tx2">
                        <a:lumMod val="10000"/>
                        <a:lumOff val="90000"/>
                      </a:schemeClr>
                    </a:solidFill>
                  </a:tcPr>
                </a:tc>
                <a:tc>
                  <a:txBody>
                    <a:bodyPr/>
                    <a:lstStyle/>
                    <a:p>
                      <a:pPr algn="ctr"/>
                      <a:r>
                        <a:rPr lang="en-US" sz="1300"/>
                        <a:t>27</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en-US" sz="1300"/>
                        <a:t>7</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10</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11</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19</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603765273"/>
                  </a:ext>
                </a:extLst>
              </a:tr>
              <a:tr h="242571">
                <a:tc>
                  <a:txBody>
                    <a:bodyPr/>
                    <a:lstStyle/>
                    <a:p>
                      <a:pPr algn="l"/>
                      <a:r>
                        <a:rPr lang="en-US" sz="1300"/>
                        <a:t>Unmarried women</a:t>
                      </a:r>
                    </a:p>
                  </a:txBody>
                  <a:tcPr marL="45720" marR="45720" marT="27432" marB="27432" anchor="ctr">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30</a:t>
                      </a:r>
                    </a:p>
                  </a:txBody>
                  <a:tcPr marL="45720" marR="45720" marT="27432" marB="27432" anchor="ctr">
                    <a:lnL w="9525" cap="flat" cmpd="sng" algn="ctr">
                      <a:solidFill>
                        <a:schemeClr val="bg2">
                          <a:lumMod val="50000"/>
                        </a:schemeClr>
                      </a:solidFill>
                      <a:prstDash val="solid"/>
                      <a:round/>
                      <a:headEnd type="none" w="med" len="med"/>
                      <a:tailEnd type="none" w="med" len="med"/>
                    </a:lnL>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29</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28</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25</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13</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184890853"/>
                  </a:ext>
                </a:extLst>
              </a:tr>
              <a:tr h="242571">
                <a:tc>
                  <a:txBody>
                    <a:bodyPr/>
                    <a:lstStyle/>
                    <a:p>
                      <a:pPr algn="l"/>
                      <a:r>
                        <a:rPr lang="en-US" sz="1300"/>
                        <a:t>Married women</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tx2">
                        <a:lumMod val="10000"/>
                        <a:lumOff val="90000"/>
                      </a:schemeClr>
                    </a:solidFill>
                  </a:tcPr>
                </a:tc>
                <a:tc>
                  <a:txBody>
                    <a:bodyPr/>
                    <a:lstStyle/>
                    <a:p>
                      <a:pPr algn="ctr"/>
                      <a:r>
                        <a:rPr lang="en-US" sz="1300"/>
                        <a:t>28</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27</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29</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26</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28</a:t>
                      </a:r>
                    </a:p>
                  </a:txBody>
                  <a:tcPr marL="45720" marR="45720" marT="27432" marB="27432"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1814382989"/>
                  </a:ext>
                </a:extLst>
              </a:tr>
              <a:tr h="242571">
                <a:tc>
                  <a:txBody>
                    <a:bodyPr/>
                    <a:lstStyle/>
                    <a:p>
                      <a:pPr algn="l"/>
                      <a:r>
                        <a:rPr lang="en-US" sz="1300"/>
                        <a:t>Less than $50k</a:t>
                      </a:r>
                    </a:p>
                  </a:txBody>
                  <a:tcPr marL="45720" marR="45720" marT="27432" marB="27432" anchor="ctr">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30</a:t>
                      </a:r>
                    </a:p>
                  </a:txBody>
                  <a:tcPr marL="45720" marR="45720" marT="27432" marB="27432" anchor="ctr">
                    <a:lnL w="9525" cap="flat" cmpd="sng" algn="ctr">
                      <a:solidFill>
                        <a:schemeClr val="bg2">
                          <a:lumMod val="50000"/>
                        </a:schemeClr>
                      </a:solidFill>
                      <a:prstDash val="solid"/>
                      <a:round/>
                      <a:headEnd type="none" w="med" len="med"/>
                      <a:tailEnd type="none" w="med" len="med"/>
                    </a:lnL>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46</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a:r>
                        <a:rPr lang="en-US" sz="1300"/>
                        <a:t>45</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4">
                        <a:lumMod val="20000"/>
                        <a:lumOff val="80000"/>
                      </a:schemeClr>
                    </a:solidFill>
                  </a:tcPr>
                </a:tc>
                <a:tc>
                  <a:txBody>
                    <a:bodyPr/>
                    <a:lstStyle/>
                    <a:p>
                      <a:pPr algn="ctr"/>
                      <a:r>
                        <a:rPr lang="en-US" sz="1300"/>
                        <a:t>37</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28</a:t>
                      </a:r>
                    </a:p>
                  </a:txBody>
                  <a:tcPr marL="45720" marR="45720" marT="27432" marB="27432"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431502725"/>
                  </a:ext>
                </a:extLst>
              </a:tr>
              <a:tr h="242571">
                <a:tc>
                  <a:txBody>
                    <a:bodyPr/>
                    <a:lstStyle/>
                    <a:p>
                      <a:pPr algn="l"/>
                      <a:r>
                        <a:rPr lang="en-US" sz="1300"/>
                        <a:t>$50k-$100k</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40</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43</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32</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37</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39</a:t>
                      </a:r>
                    </a:p>
                  </a:txBody>
                  <a:tcPr marL="45720" marR="45720" marT="27432" marB="27432"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903458599"/>
                  </a:ext>
                </a:extLst>
              </a:tr>
              <a:tr h="242571">
                <a:tc>
                  <a:txBody>
                    <a:bodyPr/>
                    <a:lstStyle/>
                    <a:p>
                      <a:pPr algn="l"/>
                      <a:r>
                        <a:rPr lang="en-US" sz="1300"/>
                        <a:t>$100k+</a:t>
                      </a:r>
                    </a:p>
                  </a:txBody>
                  <a:tcPr marL="45720" marR="45720" marT="27432" marB="27432"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solidFill>
                      <a:schemeClr val="tx2">
                        <a:lumMod val="10000"/>
                        <a:lumOff val="90000"/>
                      </a:schemeClr>
                    </a:solidFill>
                  </a:tcPr>
                </a:tc>
                <a:tc>
                  <a:txBody>
                    <a:bodyPr/>
                    <a:lstStyle/>
                    <a:p>
                      <a:pPr algn="ctr"/>
                      <a:r>
                        <a:rPr lang="en-US" sz="1300"/>
                        <a:t>30</a:t>
                      </a:r>
                    </a:p>
                  </a:txBody>
                  <a:tcPr marL="45720" marR="45720" marT="27432" marB="27432"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12700" cmpd="sng">
                      <a:noFill/>
                    </a:lnB>
                    <a:noFill/>
                  </a:tcPr>
                </a:tc>
                <a:tc>
                  <a:txBody>
                    <a:bodyPr/>
                    <a:lstStyle/>
                    <a:p>
                      <a:pPr algn="ctr"/>
                      <a:r>
                        <a:rPr lang="en-US" sz="1300"/>
                        <a:t>10</a:t>
                      </a:r>
                    </a:p>
                  </a:txBody>
                  <a:tcPr marL="45720" marR="45720" marT="27432" marB="27432" anchor="ctr">
                    <a:lnT w="6350" cap="flat" cmpd="sng" algn="ctr">
                      <a:solidFill>
                        <a:schemeClr val="bg2">
                          <a:lumMod val="75000"/>
                        </a:schemeClr>
                      </a:solidFill>
                      <a:prstDash val="sysDash"/>
                      <a:round/>
                      <a:headEnd type="none" w="med" len="med"/>
                      <a:tailEnd type="none" w="med" len="med"/>
                    </a:lnT>
                    <a:lnB w="12700" cmpd="sng">
                      <a:noFill/>
                    </a:lnB>
                    <a:noFill/>
                  </a:tcPr>
                </a:tc>
                <a:tc>
                  <a:txBody>
                    <a:bodyPr/>
                    <a:lstStyle/>
                    <a:p>
                      <a:pPr algn="ctr"/>
                      <a:r>
                        <a:rPr lang="en-US" sz="1300"/>
                        <a:t>23</a:t>
                      </a:r>
                    </a:p>
                  </a:txBody>
                  <a:tcPr marL="45720" marR="45720" marT="27432" marB="27432" anchor="ctr">
                    <a:lnT w="6350" cap="flat" cmpd="sng" algn="ctr">
                      <a:solidFill>
                        <a:schemeClr val="bg2">
                          <a:lumMod val="75000"/>
                        </a:schemeClr>
                      </a:solidFill>
                      <a:prstDash val="sysDash"/>
                      <a:round/>
                      <a:headEnd type="none" w="med" len="med"/>
                      <a:tailEnd type="none" w="med" len="med"/>
                    </a:lnT>
                    <a:lnB w="12700" cmpd="sng">
                      <a:noFill/>
                    </a:lnB>
                    <a:noFill/>
                  </a:tcPr>
                </a:tc>
                <a:tc>
                  <a:txBody>
                    <a:bodyPr/>
                    <a:lstStyle/>
                    <a:p>
                      <a:pPr algn="ctr"/>
                      <a:r>
                        <a:rPr lang="en-US" sz="1300"/>
                        <a:t>26</a:t>
                      </a:r>
                    </a:p>
                  </a:txBody>
                  <a:tcPr marL="45720" marR="45720" marT="27432" marB="27432" anchor="ctr">
                    <a:lnT w="6350" cap="flat" cmpd="sng" algn="ctr">
                      <a:solidFill>
                        <a:schemeClr val="bg2">
                          <a:lumMod val="75000"/>
                        </a:schemeClr>
                      </a:solidFill>
                      <a:prstDash val="sysDash"/>
                      <a:round/>
                      <a:headEnd type="none" w="med" len="med"/>
                      <a:tailEnd type="none" w="med" len="med"/>
                    </a:lnT>
                    <a:lnB w="12700" cmpd="sng">
                      <a:noFill/>
                    </a:lnB>
                    <a:noFill/>
                  </a:tcPr>
                </a:tc>
                <a:tc>
                  <a:txBody>
                    <a:bodyPr/>
                    <a:lstStyle/>
                    <a:p>
                      <a:pPr algn="ctr"/>
                      <a:r>
                        <a:rPr lang="en-US" sz="1300"/>
                        <a:t>33</a:t>
                      </a:r>
                    </a:p>
                  </a:txBody>
                  <a:tcPr marL="45720" marR="45720" marT="27432" marB="27432" anchor="ctr">
                    <a:lnT w="6350" cap="flat" cmpd="sng" algn="ctr">
                      <a:solidFill>
                        <a:schemeClr val="bg2">
                          <a:lumMod val="75000"/>
                        </a:schemeClr>
                      </a:solidFill>
                      <a:prstDash val="sysDash"/>
                      <a:round/>
                      <a:headEnd type="none" w="med" len="med"/>
                      <a:tailEnd type="none" w="med" len="med"/>
                    </a:lnT>
                    <a:lnB w="12700" cmpd="sng">
                      <a:noFill/>
                    </a:lnB>
                    <a:noFill/>
                  </a:tcPr>
                </a:tc>
                <a:extLst>
                  <a:ext uri="{0D108BD9-81ED-4DB2-BD59-A6C34878D82A}">
                    <a16:rowId xmlns:a16="http://schemas.microsoft.com/office/drawing/2014/main" val="3035209573"/>
                  </a:ext>
                </a:extLst>
              </a:tr>
            </a:tbl>
          </a:graphicData>
        </a:graphic>
      </p:graphicFrame>
      <p:sp>
        <p:nvSpPr>
          <p:cNvPr id="4" name="TextBox 3">
            <a:extLst>
              <a:ext uri="{FF2B5EF4-FFF2-40B4-BE49-F238E27FC236}">
                <a16:creationId xmlns:a16="http://schemas.microsoft.com/office/drawing/2014/main" id="{A41BCE24-9CBF-57EF-0B13-63709061C292}"/>
              </a:ext>
            </a:extLst>
          </p:cNvPr>
          <p:cNvSpPr txBox="1"/>
          <p:nvPr/>
        </p:nvSpPr>
        <p:spPr>
          <a:xfrm>
            <a:off x="3048000" y="6077388"/>
            <a:ext cx="6096000" cy="276999"/>
          </a:xfrm>
          <a:prstGeom prst="rect">
            <a:avLst/>
          </a:prstGeom>
          <a:noFill/>
        </p:spPr>
        <p:txBody>
          <a:bodyPr wrap="square">
            <a:spAutoFit/>
          </a:bodyPr>
          <a:lstStyle/>
          <a:p>
            <a:pPr algn="ctr"/>
            <a:r>
              <a:rPr lang="en-US" sz="1200" b="0" i="1">
                <a:solidFill>
                  <a:srgbClr val="000000"/>
                </a:solidFill>
                <a:effectLst/>
                <a:latin typeface="Arial" panose="020B0604020202020204" pitchFamily="34" charset="0"/>
              </a:rPr>
              <a:t>Read as columns for composition of each segment.</a:t>
            </a:r>
            <a:endParaRPr lang="en-US" sz="1200" i="1"/>
          </a:p>
        </p:txBody>
      </p:sp>
    </p:spTree>
    <p:extLst>
      <p:ext uri="{BB962C8B-B14F-4D97-AF65-F5344CB8AC3E}">
        <p14:creationId xmlns:p14="http://schemas.microsoft.com/office/powerpoint/2010/main" val="920197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377D5A-FB4F-C030-AF24-3D8FC92CE4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0443DF-2450-B781-4F75-F4FCF11890FA}"/>
              </a:ext>
            </a:extLst>
          </p:cNvPr>
          <p:cNvSpPr>
            <a:spLocks noGrp="1"/>
          </p:cNvSpPr>
          <p:nvPr>
            <p:ph type="title"/>
          </p:nvPr>
        </p:nvSpPr>
        <p:spPr/>
        <p:txBody>
          <a:bodyPr>
            <a:noAutofit/>
          </a:bodyPr>
          <a:lstStyle/>
          <a:p>
            <a:r>
              <a:rPr lang="en-US"/>
              <a:t>Political Profile of Segments</a:t>
            </a:r>
          </a:p>
        </p:txBody>
      </p:sp>
      <p:sp>
        <p:nvSpPr>
          <p:cNvPr id="3" name="Slide Number Placeholder 2">
            <a:extLst>
              <a:ext uri="{FF2B5EF4-FFF2-40B4-BE49-F238E27FC236}">
                <a16:creationId xmlns:a16="http://schemas.microsoft.com/office/drawing/2014/main" id="{C037C66B-E813-CB8A-8A49-69E4F6DA6F99}"/>
              </a:ext>
            </a:extLst>
          </p:cNvPr>
          <p:cNvSpPr>
            <a:spLocks noGrp="1"/>
          </p:cNvSpPr>
          <p:nvPr>
            <p:ph type="sldNum" sz="quarter" idx="12"/>
          </p:nvPr>
        </p:nvSpPr>
        <p:spPr/>
        <p:txBody>
          <a:bodyPr/>
          <a:lstStyle/>
          <a:p>
            <a:fld id="{35AC7A8B-0617-B84C-BE7C-25188248DABA}" type="slidenum">
              <a:rPr lang="en-US" smtClean="0"/>
              <a:pPr/>
              <a:t>7</a:t>
            </a:fld>
            <a:endParaRPr lang="en-US"/>
          </a:p>
        </p:txBody>
      </p:sp>
      <p:graphicFrame>
        <p:nvGraphicFramePr>
          <p:cNvPr id="9" name="Table 8">
            <a:extLst>
              <a:ext uri="{FF2B5EF4-FFF2-40B4-BE49-F238E27FC236}">
                <a16:creationId xmlns:a16="http://schemas.microsoft.com/office/drawing/2014/main" id="{C1BF3566-916D-B0D2-EC75-1CD14CA4B670}"/>
              </a:ext>
            </a:extLst>
          </p:cNvPr>
          <p:cNvGraphicFramePr>
            <a:graphicFrameLocks noGrp="1"/>
          </p:cNvGraphicFramePr>
          <p:nvPr>
            <p:extLst>
              <p:ext uri="{D42A27DB-BD31-4B8C-83A1-F6EECF244321}">
                <p14:modId xmlns:p14="http://schemas.microsoft.com/office/powerpoint/2010/main" val="953547543"/>
              </p:ext>
            </p:extLst>
          </p:nvPr>
        </p:nvGraphicFramePr>
        <p:xfrm>
          <a:off x="667512" y="1252566"/>
          <a:ext cx="10686288" cy="4352868"/>
        </p:xfrm>
        <a:graphic>
          <a:graphicData uri="http://schemas.openxmlformats.org/drawingml/2006/table">
            <a:tbl>
              <a:tblPr firstRow="1" bandRow="1">
                <a:tableStyleId>{5C22544A-7EE6-4342-B048-85BDC9FD1C3A}</a:tableStyleId>
              </a:tblPr>
              <a:tblGrid>
                <a:gridCol w="1781048">
                  <a:extLst>
                    <a:ext uri="{9D8B030D-6E8A-4147-A177-3AD203B41FA5}">
                      <a16:colId xmlns:a16="http://schemas.microsoft.com/office/drawing/2014/main" val="2510676998"/>
                    </a:ext>
                  </a:extLst>
                </a:gridCol>
                <a:gridCol w="1781048">
                  <a:extLst>
                    <a:ext uri="{9D8B030D-6E8A-4147-A177-3AD203B41FA5}">
                      <a16:colId xmlns:a16="http://schemas.microsoft.com/office/drawing/2014/main" val="2176331257"/>
                    </a:ext>
                  </a:extLst>
                </a:gridCol>
                <a:gridCol w="1781048">
                  <a:extLst>
                    <a:ext uri="{9D8B030D-6E8A-4147-A177-3AD203B41FA5}">
                      <a16:colId xmlns:a16="http://schemas.microsoft.com/office/drawing/2014/main" val="1235453653"/>
                    </a:ext>
                  </a:extLst>
                </a:gridCol>
                <a:gridCol w="1781048">
                  <a:extLst>
                    <a:ext uri="{9D8B030D-6E8A-4147-A177-3AD203B41FA5}">
                      <a16:colId xmlns:a16="http://schemas.microsoft.com/office/drawing/2014/main" val="2217384083"/>
                    </a:ext>
                  </a:extLst>
                </a:gridCol>
                <a:gridCol w="1781048">
                  <a:extLst>
                    <a:ext uri="{9D8B030D-6E8A-4147-A177-3AD203B41FA5}">
                      <a16:colId xmlns:a16="http://schemas.microsoft.com/office/drawing/2014/main" val="2306887702"/>
                    </a:ext>
                  </a:extLst>
                </a:gridCol>
                <a:gridCol w="1781048">
                  <a:extLst>
                    <a:ext uri="{9D8B030D-6E8A-4147-A177-3AD203B41FA5}">
                      <a16:colId xmlns:a16="http://schemas.microsoft.com/office/drawing/2014/main" val="2133108699"/>
                    </a:ext>
                  </a:extLst>
                </a:gridCol>
              </a:tblGrid>
              <a:tr h="424016">
                <a:tc>
                  <a:txBody>
                    <a:bodyPr/>
                    <a:lstStyle/>
                    <a:p>
                      <a:pPr algn="ctr"/>
                      <a:endParaRPr lang="en-US"/>
                    </a:p>
                  </a:txBody>
                  <a:tcPr>
                    <a:lnL w="12700" cmpd="sng">
                      <a:noFill/>
                    </a:lnL>
                    <a:lnR w="9525" cap="flat" cmpd="sng" algn="ctr">
                      <a:solidFill>
                        <a:schemeClr val="bg2">
                          <a:lumMod val="50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tx2"/>
                    </a:solidFill>
                  </a:tcPr>
                </a:tc>
                <a:tc>
                  <a:txBody>
                    <a:bodyPr/>
                    <a:lstStyle/>
                    <a:p>
                      <a:pPr algn="ctr"/>
                      <a:r>
                        <a:rPr lang="en-US" sz="1600"/>
                        <a:t>Anti-Othering Core</a:t>
                      </a:r>
                    </a:p>
                  </a:txBody>
                  <a:tcPr>
                    <a:lnL w="9525" cap="flat" cmpd="sng" algn="ctr">
                      <a:solidFill>
                        <a:schemeClr val="bg2">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en-US" sz="1600"/>
                        <a:t>Pragmatic Moderates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2"/>
                    </a:solidFill>
                  </a:tcPr>
                </a:tc>
                <a:tc>
                  <a:txBody>
                    <a:bodyPr/>
                    <a:lstStyle/>
                    <a:p>
                      <a:pPr algn="ctr"/>
                      <a:r>
                        <a:rPr lang="en-US" sz="1600"/>
                        <a:t>Potential Movers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tc>
                  <a:txBody>
                    <a:bodyPr/>
                    <a:lstStyle/>
                    <a:p>
                      <a:pPr algn="ctr"/>
                      <a:r>
                        <a:rPr lang="en-US" sz="1600"/>
                        <a:t>Right-leaning Skeptics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60000"/>
                        <a:lumOff val="40000"/>
                      </a:schemeClr>
                    </a:solidFill>
                  </a:tcPr>
                </a:tc>
                <a:tc>
                  <a:txBody>
                    <a:bodyPr/>
                    <a:lstStyle/>
                    <a:p>
                      <a:pPr algn="ctr"/>
                      <a:r>
                        <a:rPr lang="en-US" sz="1600"/>
                        <a:t>Right-wing Traditionalists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solidFill>
                  </a:tcPr>
                </a:tc>
                <a:extLst>
                  <a:ext uri="{0D108BD9-81ED-4DB2-BD59-A6C34878D82A}">
                    <a16:rowId xmlns:a16="http://schemas.microsoft.com/office/drawing/2014/main" val="3587982962"/>
                  </a:ext>
                </a:extLst>
              </a:tr>
              <a:tr h="314479">
                <a:tc>
                  <a:txBody>
                    <a:bodyPr/>
                    <a:lstStyle/>
                    <a:p>
                      <a:pPr algn="l"/>
                      <a:r>
                        <a:rPr lang="en-US" sz="1300"/>
                        <a:t>Strong Democrats</a:t>
                      </a:r>
                    </a:p>
                  </a:txBody>
                  <a:tcPr marL="45720" marR="45720" marT="36576" marB="36576" anchor="ctr">
                    <a:lnR w="9525" cap="flat" cmpd="sng" algn="ctr">
                      <a:solidFill>
                        <a:schemeClr val="bg2">
                          <a:lumMod val="50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53</a:t>
                      </a:r>
                    </a:p>
                  </a:txBody>
                  <a:tcPr marL="45720" marR="45720" marT="36576" marB="36576" anchor="ctr">
                    <a:lnL w="9525" cap="flat" cmpd="sng" algn="ctr">
                      <a:solidFill>
                        <a:schemeClr val="bg2">
                          <a:lumMod val="50000"/>
                        </a:schemeClr>
                      </a:solidFill>
                      <a:prstDash val="solid"/>
                      <a:round/>
                      <a:headEnd type="none" w="med" len="med"/>
                      <a:tailEnd type="none" w="med" len="med"/>
                    </a:lnL>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1">
                        <a:lumMod val="20000"/>
                        <a:lumOff val="80000"/>
                      </a:schemeClr>
                    </a:solidFill>
                  </a:tcPr>
                </a:tc>
                <a:tc>
                  <a:txBody>
                    <a:bodyPr/>
                    <a:lstStyle/>
                    <a:p>
                      <a:pPr algn="ctr"/>
                      <a:r>
                        <a:rPr lang="en-US" sz="1300"/>
                        <a:t>32</a:t>
                      </a:r>
                    </a:p>
                  </a:txBody>
                  <a:tcPr marL="45720" marR="45720" marT="36576" marB="36576" anchor="ctr">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20</a:t>
                      </a:r>
                    </a:p>
                  </a:txBody>
                  <a:tcPr marL="45720" marR="45720" marT="36576" marB="36576" anchor="ctr">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9</a:t>
                      </a:r>
                    </a:p>
                  </a:txBody>
                  <a:tcPr marL="45720" marR="45720" marT="36576" marB="36576" anchor="ctr">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7</a:t>
                      </a:r>
                    </a:p>
                  </a:txBody>
                  <a:tcPr marL="45720" marR="45720" marT="36576" marB="36576" anchor="ctr">
                    <a:lnT w="9525" cap="flat" cmpd="sng" algn="ctr">
                      <a:no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745198061"/>
                  </a:ext>
                </a:extLst>
              </a:tr>
              <a:tr h="314479">
                <a:tc>
                  <a:txBody>
                    <a:bodyPr/>
                    <a:lstStyle/>
                    <a:p>
                      <a:pPr algn="l"/>
                      <a:r>
                        <a:rPr lang="en-US" sz="1300"/>
                        <a:t>Total Democrats</a:t>
                      </a:r>
                    </a:p>
                  </a:txBody>
                  <a:tcPr marL="45720" marR="45720" marT="36576" marB="36576"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91</a:t>
                      </a:r>
                    </a:p>
                  </a:txBody>
                  <a:tcPr marL="45720" marR="45720" marT="36576" marB="36576"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1">
                        <a:lumMod val="20000"/>
                        <a:lumOff val="80000"/>
                      </a:schemeClr>
                    </a:solidFill>
                  </a:tcPr>
                </a:tc>
                <a:tc>
                  <a:txBody>
                    <a:bodyPr/>
                    <a:lstStyle/>
                    <a:p>
                      <a:pPr algn="ctr"/>
                      <a:r>
                        <a:rPr lang="en-US" sz="1300"/>
                        <a:t>53</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a:r>
                        <a:rPr lang="en-US" sz="1300"/>
                        <a:t>48</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29</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13</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146241391"/>
                  </a:ext>
                </a:extLst>
              </a:tr>
              <a:tr h="314479">
                <a:tc>
                  <a:txBody>
                    <a:bodyPr/>
                    <a:lstStyle/>
                    <a:p>
                      <a:pPr algn="l"/>
                      <a:r>
                        <a:rPr lang="en-US" sz="1300"/>
                        <a:t>Independents</a:t>
                      </a:r>
                    </a:p>
                  </a:txBody>
                  <a:tcPr marL="45720" marR="45720" marT="36576" marB="36576"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5</a:t>
                      </a:r>
                    </a:p>
                  </a:txBody>
                  <a:tcPr marL="45720" marR="45720" marT="36576" marB="36576"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12</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8</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8</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718476231"/>
                  </a:ext>
                </a:extLst>
              </a:tr>
              <a:tr h="314479">
                <a:tc>
                  <a:txBody>
                    <a:bodyPr/>
                    <a:lstStyle/>
                    <a:p>
                      <a:pPr algn="l"/>
                      <a:r>
                        <a:rPr lang="en-US" sz="1300"/>
                        <a:t>Total Republicans</a:t>
                      </a:r>
                    </a:p>
                  </a:txBody>
                  <a:tcPr marL="45720" marR="45720" marT="36576" marB="36576"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4</a:t>
                      </a:r>
                    </a:p>
                  </a:txBody>
                  <a:tcPr marL="45720" marR="45720" marT="36576" marB="36576"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35</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44</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63</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5">
                        <a:lumMod val="20000"/>
                        <a:lumOff val="80000"/>
                      </a:schemeClr>
                    </a:solidFill>
                  </a:tcPr>
                </a:tc>
                <a:tc>
                  <a:txBody>
                    <a:bodyPr/>
                    <a:lstStyle/>
                    <a:p>
                      <a:pPr algn="ctr"/>
                      <a:r>
                        <a:rPr lang="en-US" sz="1300"/>
                        <a:t>83</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774530870"/>
                  </a:ext>
                </a:extLst>
              </a:tr>
              <a:tr h="314479">
                <a:tc>
                  <a:txBody>
                    <a:bodyPr/>
                    <a:lstStyle/>
                    <a:p>
                      <a:pPr algn="l"/>
                      <a:r>
                        <a:rPr lang="en-US" sz="1300"/>
                        <a:t>Strong Republicans</a:t>
                      </a:r>
                    </a:p>
                  </a:txBody>
                  <a:tcPr marL="45720" marR="45720" marT="36576" marB="36576"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tx2">
                        <a:lumMod val="10000"/>
                        <a:lumOff val="90000"/>
                      </a:schemeClr>
                    </a:solidFill>
                  </a:tcPr>
                </a:tc>
                <a:tc>
                  <a:txBody>
                    <a:bodyPr/>
                    <a:lstStyle/>
                    <a:p>
                      <a:pPr algn="ctr"/>
                      <a:r>
                        <a:rPr lang="en-US" sz="1300"/>
                        <a:t>1</a:t>
                      </a:r>
                    </a:p>
                  </a:txBody>
                  <a:tcPr marL="45720" marR="45720" marT="36576" marB="36576"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15</a:t>
                      </a:r>
                    </a:p>
                  </a:txBody>
                  <a:tcPr marL="45720" marR="45720" marT="36576" marB="36576"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17</a:t>
                      </a:r>
                    </a:p>
                  </a:txBody>
                  <a:tcPr marL="45720" marR="45720" marT="36576" marB="36576"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26</a:t>
                      </a:r>
                    </a:p>
                  </a:txBody>
                  <a:tcPr marL="45720" marR="45720" marT="36576" marB="36576"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55</a:t>
                      </a:r>
                    </a:p>
                  </a:txBody>
                  <a:tcPr marL="45720" marR="45720" marT="36576" marB="36576"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456866249"/>
                  </a:ext>
                </a:extLst>
              </a:tr>
              <a:tr h="314479">
                <a:tc>
                  <a:txBody>
                    <a:bodyPr/>
                    <a:lstStyle/>
                    <a:p>
                      <a:pPr algn="l"/>
                      <a:r>
                        <a:rPr lang="en-US" sz="1300"/>
                        <a:t>Harris voters</a:t>
                      </a:r>
                    </a:p>
                  </a:txBody>
                  <a:tcPr marL="45720" marR="45720" marT="36576" marB="36576" anchor="ctr">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87</a:t>
                      </a:r>
                    </a:p>
                  </a:txBody>
                  <a:tcPr marL="45720" marR="45720" marT="36576" marB="36576" anchor="ctr">
                    <a:lnL w="9525" cap="flat" cmpd="sng" algn="ctr">
                      <a:solidFill>
                        <a:schemeClr val="bg2">
                          <a:lumMod val="50000"/>
                        </a:schemeClr>
                      </a:solidFill>
                      <a:prstDash val="solid"/>
                      <a:round/>
                      <a:headEnd type="none" w="med" len="med"/>
                      <a:tailEnd type="none" w="med" len="med"/>
                    </a:lnL>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1">
                        <a:lumMod val="20000"/>
                        <a:lumOff val="80000"/>
                      </a:schemeClr>
                    </a:solidFill>
                  </a:tcPr>
                </a:tc>
                <a:tc>
                  <a:txBody>
                    <a:bodyPr/>
                    <a:lstStyle/>
                    <a:p>
                      <a:pPr algn="ctr"/>
                      <a:r>
                        <a:rPr lang="en-US" sz="1300"/>
                        <a:t>46</a:t>
                      </a:r>
                    </a:p>
                  </a:txBody>
                  <a:tcPr marL="45720" marR="45720" marT="36576" marB="36576"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2">
                        <a:lumMod val="20000"/>
                        <a:lumOff val="80000"/>
                      </a:schemeClr>
                    </a:solidFill>
                  </a:tcPr>
                </a:tc>
                <a:tc>
                  <a:txBody>
                    <a:bodyPr/>
                    <a:lstStyle/>
                    <a:p>
                      <a:pPr algn="ctr"/>
                      <a:r>
                        <a:rPr lang="en-US" sz="1300"/>
                        <a:t>42</a:t>
                      </a:r>
                    </a:p>
                  </a:txBody>
                  <a:tcPr marL="45720" marR="45720" marT="36576" marB="36576"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27</a:t>
                      </a:r>
                    </a:p>
                  </a:txBody>
                  <a:tcPr marL="45720" marR="45720" marT="36576" marB="36576"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13</a:t>
                      </a:r>
                    </a:p>
                  </a:txBody>
                  <a:tcPr marL="45720" marR="45720" marT="36576" marB="36576"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3300940094"/>
                  </a:ext>
                </a:extLst>
              </a:tr>
              <a:tr h="314479">
                <a:tc>
                  <a:txBody>
                    <a:bodyPr/>
                    <a:lstStyle/>
                    <a:p>
                      <a:pPr algn="l"/>
                      <a:r>
                        <a:rPr lang="en-US" sz="1300"/>
                        <a:t>Trump voters</a:t>
                      </a:r>
                    </a:p>
                  </a:txBody>
                  <a:tcPr marL="45720" marR="45720" marT="36576" marB="36576"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5</a:t>
                      </a:r>
                    </a:p>
                  </a:txBody>
                  <a:tcPr marL="45720" marR="45720" marT="36576" marB="36576"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35</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39</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56</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5">
                        <a:lumMod val="20000"/>
                        <a:lumOff val="80000"/>
                      </a:schemeClr>
                    </a:solidFill>
                  </a:tcPr>
                </a:tc>
                <a:tc>
                  <a:txBody>
                    <a:bodyPr/>
                    <a:lstStyle/>
                    <a:p>
                      <a:pPr algn="ctr"/>
                      <a:r>
                        <a:rPr lang="en-US" sz="1300"/>
                        <a:t>83</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509292804"/>
                  </a:ext>
                </a:extLst>
              </a:tr>
              <a:tr h="314479">
                <a:tc>
                  <a:txBody>
                    <a:bodyPr/>
                    <a:lstStyle/>
                    <a:p>
                      <a:pPr algn="l"/>
                      <a:r>
                        <a:rPr lang="en-US" sz="1300"/>
                        <a:t>DNV</a:t>
                      </a:r>
                    </a:p>
                  </a:txBody>
                  <a:tcPr marL="45720" marR="45720" marT="36576" marB="36576"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tx2">
                        <a:lumMod val="10000"/>
                        <a:lumOff val="90000"/>
                      </a:schemeClr>
                    </a:solidFill>
                  </a:tcPr>
                </a:tc>
                <a:tc>
                  <a:txBody>
                    <a:bodyPr/>
                    <a:lstStyle/>
                    <a:p>
                      <a:pPr algn="ctr"/>
                      <a:r>
                        <a:rPr lang="en-US" sz="1300"/>
                        <a:t>7</a:t>
                      </a:r>
                    </a:p>
                  </a:txBody>
                  <a:tcPr marL="45720" marR="45720" marT="36576" marB="36576"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18</a:t>
                      </a:r>
                    </a:p>
                  </a:txBody>
                  <a:tcPr marL="45720" marR="45720" marT="36576" marB="36576"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2">
                        <a:lumMod val="20000"/>
                        <a:lumOff val="80000"/>
                      </a:schemeClr>
                    </a:solidFill>
                  </a:tcPr>
                </a:tc>
                <a:tc>
                  <a:txBody>
                    <a:bodyPr/>
                    <a:lstStyle/>
                    <a:p>
                      <a:pPr algn="ctr"/>
                      <a:r>
                        <a:rPr lang="en-US" sz="1300"/>
                        <a:t>17</a:t>
                      </a:r>
                    </a:p>
                  </a:txBody>
                  <a:tcPr marL="45720" marR="45720" marT="36576" marB="36576"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4">
                        <a:lumMod val="20000"/>
                        <a:lumOff val="80000"/>
                      </a:schemeClr>
                    </a:solidFill>
                  </a:tcPr>
                </a:tc>
                <a:tc>
                  <a:txBody>
                    <a:bodyPr/>
                    <a:lstStyle/>
                    <a:p>
                      <a:pPr algn="ctr"/>
                      <a:r>
                        <a:rPr lang="en-US" sz="1300"/>
                        <a:t>14</a:t>
                      </a:r>
                    </a:p>
                  </a:txBody>
                  <a:tcPr marL="45720" marR="45720" marT="36576" marB="36576"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3</a:t>
                      </a:r>
                    </a:p>
                  </a:txBody>
                  <a:tcPr marL="45720" marR="45720" marT="36576" marB="36576" anchor="ctr">
                    <a:lnT w="6350" cap="flat" cmpd="sng" algn="ctr">
                      <a:solidFill>
                        <a:schemeClr val="bg2">
                          <a:lumMod val="75000"/>
                        </a:schemeClr>
                      </a:solidFill>
                      <a:prstDash val="sysDash"/>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4195344867"/>
                  </a:ext>
                </a:extLst>
              </a:tr>
              <a:tr h="314479">
                <a:tc>
                  <a:txBody>
                    <a:bodyPr/>
                    <a:lstStyle/>
                    <a:p>
                      <a:pPr algn="l"/>
                      <a:r>
                        <a:rPr lang="en-US" sz="1300"/>
                        <a:t>2026 vote motivation</a:t>
                      </a:r>
                    </a:p>
                  </a:txBody>
                  <a:tcPr marL="45720" marR="45720" marT="36576" marB="36576" anchor="ctr">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tx2">
                        <a:lumMod val="10000"/>
                        <a:lumOff val="90000"/>
                      </a:schemeClr>
                    </a:solidFill>
                  </a:tcPr>
                </a:tc>
                <a:tc>
                  <a:txBody>
                    <a:bodyPr/>
                    <a:lstStyle/>
                    <a:p>
                      <a:pPr algn="ctr"/>
                      <a:r>
                        <a:rPr lang="en-US" sz="1300"/>
                        <a:t>8.9</a:t>
                      </a:r>
                    </a:p>
                  </a:txBody>
                  <a:tcPr marL="45720" marR="45720" marT="36576" marB="36576" anchor="ctr">
                    <a:lnL w="9525" cap="flat" cmpd="sng" algn="ctr">
                      <a:solidFill>
                        <a:schemeClr val="bg2">
                          <a:lumMod val="50000"/>
                        </a:schemeClr>
                      </a:solidFill>
                      <a:prstDash val="solid"/>
                      <a:round/>
                      <a:headEnd type="none" w="med" len="med"/>
                      <a:tailEnd type="none" w="med" len="med"/>
                    </a:lnL>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en-US" sz="1300"/>
                        <a:t>8.0</a:t>
                      </a:r>
                    </a:p>
                  </a:txBody>
                  <a:tcPr marL="45720" marR="45720" marT="36576" marB="36576" anchor="ct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7.7</a:t>
                      </a:r>
                    </a:p>
                  </a:txBody>
                  <a:tcPr marL="45720" marR="45720" marT="36576" marB="36576" anchor="ct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7.5</a:t>
                      </a:r>
                    </a:p>
                  </a:txBody>
                  <a:tcPr marL="45720" marR="45720" marT="36576" marB="36576" anchor="ct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algn="ctr"/>
                      <a:r>
                        <a:rPr lang="en-US" sz="1300"/>
                        <a:t>9.1</a:t>
                      </a:r>
                    </a:p>
                  </a:txBody>
                  <a:tcPr marL="45720" marR="45720" marT="36576" marB="36576" anchor="ct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020685691"/>
                  </a:ext>
                </a:extLst>
              </a:tr>
              <a:tr h="314479">
                <a:tc>
                  <a:txBody>
                    <a:bodyPr/>
                    <a:lstStyle/>
                    <a:p>
                      <a:pPr algn="l"/>
                      <a:r>
                        <a:rPr lang="en-US" sz="1300"/>
                        <a:t>Liberal</a:t>
                      </a:r>
                    </a:p>
                  </a:txBody>
                  <a:tcPr marL="45720" marR="45720" marT="36576" marB="36576" anchor="ctr">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71</a:t>
                      </a:r>
                    </a:p>
                  </a:txBody>
                  <a:tcPr marL="45720" marR="45720" marT="36576" marB="36576" anchor="ctr">
                    <a:lnL w="9525" cap="flat" cmpd="sng" algn="ctr">
                      <a:solidFill>
                        <a:schemeClr val="bg2">
                          <a:lumMod val="50000"/>
                        </a:schemeClr>
                      </a:solidFill>
                      <a:prstDash val="solid"/>
                      <a:round/>
                      <a:headEnd type="none" w="med" len="med"/>
                      <a:tailEnd type="none" w="med" len="med"/>
                    </a:lnL>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1">
                        <a:lumMod val="20000"/>
                        <a:lumOff val="80000"/>
                      </a:schemeClr>
                    </a:solidFill>
                  </a:tcPr>
                </a:tc>
                <a:tc>
                  <a:txBody>
                    <a:bodyPr/>
                    <a:lstStyle/>
                    <a:p>
                      <a:pPr algn="ctr"/>
                      <a:r>
                        <a:rPr lang="en-US" sz="1300"/>
                        <a:t>30</a:t>
                      </a:r>
                    </a:p>
                  </a:txBody>
                  <a:tcPr marL="45720" marR="45720" marT="36576" marB="36576"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22</a:t>
                      </a:r>
                    </a:p>
                  </a:txBody>
                  <a:tcPr marL="45720" marR="45720" marT="36576" marB="36576"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15</a:t>
                      </a:r>
                    </a:p>
                  </a:txBody>
                  <a:tcPr marL="45720" marR="45720" marT="36576" marB="36576"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9</a:t>
                      </a:r>
                    </a:p>
                  </a:txBody>
                  <a:tcPr marL="45720" marR="45720" marT="36576" marB="36576" anchor="ctr">
                    <a:lnT w="9525" cap="flat" cmpd="sng" algn="ctr">
                      <a:solidFill>
                        <a:schemeClr val="bg2">
                          <a:lumMod val="50000"/>
                        </a:schemeClr>
                      </a:solidFill>
                      <a:prstDash val="solid"/>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1910870976"/>
                  </a:ext>
                </a:extLst>
              </a:tr>
              <a:tr h="314479">
                <a:tc>
                  <a:txBody>
                    <a:bodyPr/>
                    <a:lstStyle/>
                    <a:p>
                      <a:pPr algn="l"/>
                      <a:r>
                        <a:rPr lang="en-US" sz="1300"/>
                        <a:t>Moderate</a:t>
                      </a:r>
                    </a:p>
                  </a:txBody>
                  <a:tcPr marL="45720" marR="45720" marT="36576" marB="36576"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tx2">
                        <a:lumMod val="10000"/>
                        <a:lumOff val="90000"/>
                      </a:schemeClr>
                    </a:solidFill>
                  </a:tcPr>
                </a:tc>
                <a:tc>
                  <a:txBody>
                    <a:bodyPr/>
                    <a:lstStyle/>
                    <a:p>
                      <a:pPr algn="ctr"/>
                      <a:r>
                        <a:rPr lang="en-US" sz="1300"/>
                        <a:t>25</a:t>
                      </a:r>
                    </a:p>
                  </a:txBody>
                  <a:tcPr marL="45720" marR="45720" marT="36576" marB="36576"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39</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49</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solidFill>
                      <a:schemeClr val="accent4">
                        <a:lumMod val="20000"/>
                        <a:lumOff val="80000"/>
                      </a:schemeClr>
                    </a:solidFill>
                  </a:tcPr>
                </a:tc>
                <a:tc>
                  <a:txBody>
                    <a:bodyPr/>
                    <a:lstStyle/>
                    <a:p>
                      <a:pPr algn="ctr"/>
                      <a:r>
                        <a:rPr lang="en-US" sz="1300"/>
                        <a:t>39</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tc>
                  <a:txBody>
                    <a:bodyPr/>
                    <a:lstStyle/>
                    <a:p>
                      <a:pPr algn="ctr"/>
                      <a:r>
                        <a:rPr lang="en-US" sz="1300"/>
                        <a:t>15</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solidFill>
                        <a:schemeClr val="bg2">
                          <a:lumMod val="75000"/>
                        </a:schemeClr>
                      </a:solidFill>
                      <a:prstDash val="sysDash"/>
                      <a:round/>
                      <a:headEnd type="none" w="med" len="med"/>
                      <a:tailEnd type="none" w="med" len="med"/>
                    </a:lnB>
                    <a:noFill/>
                  </a:tcPr>
                </a:tc>
                <a:extLst>
                  <a:ext uri="{0D108BD9-81ED-4DB2-BD59-A6C34878D82A}">
                    <a16:rowId xmlns:a16="http://schemas.microsoft.com/office/drawing/2014/main" val="2809009433"/>
                  </a:ext>
                </a:extLst>
              </a:tr>
              <a:tr h="314479">
                <a:tc>
                  <a:txBody>
                    <a:bodyPr/>
                    <a:lstStyle/>
                    <a:p>
                      <a:pPr algn="l"/>
                      <a:r>
                        <a:rPr lang="en-US" sz="1300"/>
                        <a:t>Conservative</a:t>
                      </a:r>
                    </a:p>
                  </a:txBody>
                  <a:tcPr marL="45720" marR="45720" marT="36576" marB="36576" anchor="ctr">
                    <a:lnR w="9525" cap="flat" cmpd="sng" algn="ctr">
                      <a:solidFill>
                        <a:schemeClr val="bg2">
                          <a:lumMod val="50000"/>
                        </a:schemeClr>
                      </a:solidFill>
                      <a:prstDash val="solid"/>
                      <a:round/>
                      <a:headEnd type="none" w="med" len="med"/>
                      <a:tailEnd type="none" w="med" len="med"/>
                    </a:lnR>
                    <a:lnT w="6350" cap="flat" cmpd="sng" algn="ctr">
                      <a:solidFill>
                        <a:schemeClr val="bg2">
                          <a:lumMod val="75000"/>
                        </a:schemeClr>
                      </a:solidFill>
                      <a:prstDash val="sysDash"/>
                      <a:round/>
                      <a:headEnd type="none" w="med" len="med"/>
                      <a:tailEnd type="none" w="med" len="med"/>
                    </a:lnT>
                    <a:lnB w="6350" cap="flat" cmpd="sng" algn="ctr">
                      <a:noFill/>
                      <a:prstDash val="sysDash"/>
                      <a:round/>
                      <a:headEnd type="none" w="med" len="med"/>
                      <a:tailEnd type="none" w="med" len="med"/>
                    </a:lnB>
                    <a:solidFill>
                      <a:schemeClr val="tx2">
                        <a:lumMod val="10000"/>
                        <a:lumOff val="90000"/>
                      </a:schemeClr>
                    </a:solidFill>
                  </a:tcPr>
                </a:tc>
                <a:tc>
                  <a:txBody>
                    <a:bodyPr/>
                    <a:lstStyle/>
                    <a:p>
                      <a:pPr algn="ctr"/>
                      <a:r>
                        <a:rPr lang="en-US" sz="1300"/>
                        <a:t>4</a:t>
                      </a:r>
                    </a:p>
                  </a:txBody>
                  <a:tcPr marL="45720" marR="45720" marT="36576" marB="36576" anchor="ctr">
                    <a:lnL w="9525" cap="flat" cmpd="sng" algn="ctr">
                      <a:solidFill>
                        <a:schemeClr val="bg2">
                          <a:lumMod val="50000"/>
                        </a:schemeClr>
                      </a:solidFill>
                      <a:prstDash val="solid"/>
                      <a:round/>
                      <a:headEnd type="none" w="med" len="med"/>
                      <a:tailEnd type="none" w="med" len="med"/>
                    </a:lnL>
                    <a:lnT w="6350" cap="flat" cmpd="sng" algn="ctr">
                      <a:solidFill>
                        <a:schemeClr val="bg2">
                          <a:lumMod val="75000"/>
                        </a:schemeClr>
                      </a:solid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ctr"/>
                      <a:r>
                        <a:rPr lang="en-US" sz="1300"/>
                        <a:t>31</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ctr"/>
                      <a:r>
                        <a:rPr lang="en-US" sz="1300"/>
                        <a:t>29</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ctr"/>
                      <a:r>
                        <a:rPr lang="en-US" sz="1300"/>
                        <a:t>47</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noFill/>
                      <a:prstDash val="sysDash"/>
                      <a:round/>
                      <a:headEnd type="none" w="med" len="med"/>
                      <a:tailEnd type="none" w="med" len="med"/>
                    </a:lnB>
                    <a:solidFill>
                      <a:schemeClr val="accent5">
                        <a:lumMod val="20000"/>
                        <a:lumOff val="80000"/>
                      </a:schemeClr>
                    </a:solidFill>
                  </a:tcPr>
                </a:tc>
                <a:tc>
                  <a:txBody>
                    <a:bodyPr/>
                    <a:lstStyle/>
                    <a:p>
                      <a:pPr algn="ctr"/>
                      <a:r>
                        <a:rPr lang="en-US" sz="1300"/>
                        <a:t>77</a:t>
                      </a:r>
                    </a:p>
                  </a:txBody>
                  <a:tcPr marL="45720" marR="45720" marT="36576" marB="36576" anchor="ctr">
                    <a:lnT w="6350" cap="flat" cmpd="sng" algn="ctr">
                      <a:solidFill>
                        <a:schemeClr val="bg2">
                          <a:lumMod val="75000"/>
                        </a:schemeClr>
                      </a:solidFill>
                      <a:prstDash val="sysDash"/>
                      <a:round/>
                      <a:headEnd type="none" w="med" len="med"/>
                      <a:tailEnd type="none" w="med" len="med"/>
                    </a:lnT>
                    <a:lnB w="6350" cap="flat" cmpd="sng" algn="ctr">
                      <a:noFill/>
                      <a:prstDash val="sysDash"/>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303623053"/>
                  </a:ext>
                </a:extLst>
              </a:tr>
            </a:tbl>
          </a:graphicData>
        </a:graphic>
      </p:graphicFrame>
      <p:sp>
        <p:nvSpPr>
          <p:cNvPr id="4" name="TextBox 3">
            <a:extLst>
              <a:ext uri="{FF2B5EF4-FFF2-40B4-BE49-F238E27FC236}">
                <a16:creationId xmlns:a16="http://schemas.microsoft.com/office/drawing/2014/main" id="{3BAE3FBA-1A1F-8F38-8257-AB1801BE0075}"/>
              </a:ext>
            </a:extLst>
          </p:cNvPr>
          <p:cNvSpPr txBox="1"/>
          <p:nvPr/>
        </p:nvSpPr>
        <p:spPr>
          <a:xfrm>
            <a:off x="3048000" y="6077388"/>
            <a:ext cx="6096000" cy="276999"/>
          </a:xfrm>
          <a:prstGeom prst="rect">
            <a:avLst/>
          </a:prstGeom>
          <a:noFill/>
        </p:spPr>
        <p:txBody>
          <a:bodyPr wrap="square">
            <a:spAutoFit/>
          </a:bodyPr>
          <a:lstStyle/>
          <a:p>
            <a:pPr algn="ctr"/>
            <a:r>
              <a:rPr lang="en-US" sz="1200" b="0" i="1">
                <a:solidFill>
                  <a:srgbClr val="000000"/>
                </a:solidFill>
                <a:effectLst/>
                <a:latin typeface="Arial" panose="020B0604020202020204" pitchFamily="34" charset="0"/>
              </a:rPr>
              <a:t>Read as columns for composition of each segment.</a:t>
            </a:r>
            <a:endParaRPr lang="en-US" sz="1200" i="1"/>
          </a:p>
        </p:txBody>
      </p:sp>
    </p:spTree>
    <p:extLst>
      <p:ext uri="{BB962C8B-B14F-4D97-AF65-F5344CB8AC3E}">
        <p14:creationId xmlns:p14="http://schemas.microsoft.com/office/powerpoint/2010/main" val="1448154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24AA8-6122-FCFB-1ACC-AAD9B6F6F33A}"/>
              </a:ext>
            </a:extLst>
          </p:cNvPr>
          <p:cNvSpPr>
            <a:spLocks noGrp="1"/>
          </p:cNvSpPr>
          <p:nvPr>
            <p:ph type="title"/>
          </p:nvPr>
        </p:nvSpPr>
        <p:spPr>
          <a:xfrm>
            <a:off x="594360" y="466750"/>
            <a:ext cx="10759440" cy="1531383"/>
          </a:xfrm>
        </p:spPr>
        <p:txBody>
          <a:bodyPr>
            <a:normAutofit/>
          </a:bodyPr>
          <a:lstStyle/>
          <a:p>
            <a:r>
              <a:rPr lang="en-US"/>
              <a:t>We tested five narrative statements voters might hear from Democratic or Republican candidates. </a:t>
            </a:r>
          </a:p>
        </p:txBody>
      </p:sp>
      <p:sp>
        <p:nvSpPr>
          <p:cNvPr id="3" name="Slide Number Placeholder 2">
            <a:extLst>
              <a:ext uri="{FF2B5EF4-FFF2-40B4-BE49-F238E27FC236}">
                <a16:creationId xmlns:a16="http://schemas.microsoft.com/office/drawing/2014/main" id="{26DAA428-7CDB-B52B-089B-5030A62ABCFE}"/>
              </a:ext>
            </a:extLst>
          </p:cNvPr>
          <p:cNvSpPr>
            <a:spLocks noGrp="1"/>
          </p:cNvSpPr>
          <p:nvPr>
            <p:ph type="sldNum" sz="quarter" idx="12"/>
          </p:nvPr>
        </p:nvSpPr>
        <p:spPr/>
        <p:txBody>
          <a:bodyPr/>
          <a:lstStyle/>
          <a:p>
            <a:fld id="{35AC7A8B-0617-B84C-BE7C-25188248DABA}" type="slidenum">
              <a:rPr lang="en-US" smtClean="0"/>
              <a:pPr/>
              <a:t>8</a:t>
            </a:fld>
            <a:endParaRPr lang="en-US"/>
          </a:p>
        </p:txBody>
      </p:sp>
      <p:sp>
        <p:nvSpPr>
          <p:cNvPr id="4" name="Round Diagonal Corner Rectangle 3">
            <a:extLst>
              <a:ext uri="{FF2B5EF4-FFF2-40B4-BE49-F238E27FC236}">
                <a16:creationId xmlns:a16="http://schemas.microsoft.com/office/drawing/2014/main" id="{BADC9A94-66A6-65C5-7BBE-C9E4F7611E19}"/>
              </a:ext>
            </a:extLst>
          </p:cNvPr>
          <p:cNvSpPr/>
          <p:nvPr/>
        </p:nvSpPr>
        <p:spPr>
          <a:xfrm>
            <a:off x="594360" y="1644939"/>
            <a:ext cx="5037501" cy="4210675"/>
          </a:xfrm>
          <a:prstGeom prst="round2DiagRect">
            <a:avLst>
              <a:gd name="adj1" fmla="val 6603"/>
              <a:gd name="adj2" fmla="val 0"/>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a:extLst>
              <a:ext uri="{FF2B5EF4-FFF2-40B4-BE49-F238E27FC236}">
                <a16:creationId xmlns:a16="http://schemas.microsoft.com/office/drawing/2014/main" id="{188FEBB3-D950-F79F-FE8D-8751855EA640}"/>
              </a:ext>
            </a:extLst>
          </p:cNvPr>
          <p:cNvSpPr/>
          <p:nvPr/>
        </p:nvSpPr>
        <p:spPr>
          <a:xfrm>
            <a:off x="911780" y="1547060"/>
            <a:ext cx="562708" cy="246683"/>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8003E47C-9BEE-0954-7EEA-F60020072057}"/>
              </a:ext>
            </a:extLst>
          </p:cNvPr>
          <p:cNvSpPr txBox="1"/>
          <p:nvPr/>
        </p:nvSpPr>
        <p:spPr>
          <a:xfrm>
            <a:off x="911779" y="2096012"/>
            <a:ext cx="4405319" cy="1569660"/>
          </a:xfrm>
          <a:prstGeom prst="rect">
            <a:avLst/>
          </a:prstGeom>
          <a:noFill/>
        </p:spPr>
        <p:txBody>
          <a:bodyPr wrap="square">
            <a:spAutoFit/>
          </a:bodyPr>
          <a:lstStyle/>
          <a:p>
            <a:r>
              <a:rPr lang="en-US" sz="1600"/>
              <a:t>Two of the statements featured typical Republican othering attacks from a “Republican candidate” and the remaining three presented potential Democratic counters from a “Democratic candidate”. </a:t>
            </a:r>
            <a:br>
              <a:rPr lang="en-US" sz="1600"/>
            </a:br>
            <a:endParaRPr lang="en-US" sz="1600"/>
          </a:p>
        </p:txBody>
      </p:sp>
      <p:pic>
        <p:nvPicPr>
          <p:cNvPr id="10" name="Graphic 9" descr="Scales of justice with solid fill">
            <a:extLst>
              <a:ext uri="{FF2B5EF4-FFF2-40B4-BE49-F238E27FC236}">
                <a16:creationId xmlns:a16="http://schemas.microsoft.com/office/drawing/2014/main" id="{E72F878D-D641-40B5-30DE-7439D8FEFAA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773359" y="3283460"/>
            <a:ext cx="2334409" cy="2334409"/>
          </a:xfrm>
          <a:prstGeom prst="rect">
            <a:avLst/>
          </a:prstGeom>
        </p:spPr>
      </p:pic>
      <p:sp>
        <p:nvSpPr>
          <p:cNvPr id="13" name="Rectangle 12">
            <a:extLst>
              <a:ext uri="{FF2B5EF4-FFF2-40B4-BE49-F238E27FC236}">
                <a16:creationId xmlns:a16="http://schemas.microsoft.com/office/drawing/2014/main" id="{BDD00276-EE6D-9864-CB4B-BAB1C4C21535}"/>
              </a:ext>
            </a:extLst>
          </p:cNvPr>
          <p:cNvSpPr/>
          <p:nvPr/>
        </p:nvSpPr>
        <p:spPr>
          <a:xfrm>
            <a:off x="3212997" y="3990450"/>
            <a:ext cx="648512" cy="63566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B421AE9-3C82-9E41-0481-73F58C9E5BC0}"/>
              </a:ext>
            </a:extLst>
          </p:cNvPr>
          <p:cNvSpPr/>
          <p:nvPr/>
        </p:nvSpPr>
        <p:spPr>
          <a:xfrm>
            <a:off x="6936056" y="3339790"/>
            <a:ext cx="1262639" cy="7304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C305174-2D94-A87D-6ED6-DB2269CA488E}"/>
              </a:ext>
            </a:extLst>
          </p:cNvPr>
          <p:cNvPicPr>
            <a:picLocks noChangeAspect="1"/>
          </p:cNvPicPr>
          <p:nvPr/>
        </p:nvPicPr>
        <p:blipFill>
          <a:blip r:embed="rId3">
            <a:duotone>
              <a:schemeClr val="accent1">
                <a:shade val="45000"/>
                <a:satMod val="135000"/>
              </a:schemeClr>
              <a:prstClr val="white"/>
            </a:duotone>
          </a:blip>
          <a:stretch>
            <a:fillRect/>
          </a:stretch>
        </p:blipFill>
        <p:spPr>
          <a:xfrm>
            <a:off x="3358099" y="4067715"/>
            <a:ext cx="552670" cy="537407"/>
          </a:xfrm>
          <a:prstGeom prst="rect">
            <a:avLst/>
          </a:prstGeom>
        </p:spPr>
      </p:pic>
      <p:sp>
        <p:nvSpPr>
          <p:cNvPr id="20" name="Round Diagonal Corner Rectangle 3">
            <a:extLst>
              <a:ext uri="{FF2B5EF4-FFF2-40B4-BE49-F238E27FC236}">
                <a16:creationId xmlns:a16="http://schemas.microsoft.com/office/drawing/2014/main" id="{1BA0CF2F-4AEA-25CA-D16B-48ECAF95F36D}"/>
              </a:ext>
            </a:extLst>
          </p:cNvPr>
          <p:cNvSpPr/>
          <p:nvPr/>
        </p:nvSpPr>
        <p:spPr>
          <a:xfrm>
            <a:off x="6377863" y="1670401"/>
            <a:ext cx="5037501" cy="4210675"/>
          </a:xfrm>
          <a:prstGeom prst="round2DiagRect">
            <a:avLst>
              <a:gd name="adj1" fmla="val 6603"/>
              <a:gd name="adj2" fmla="val 0"/>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5">
            <a:extLst>
              <a:ext uri="{FF2B5EF4-FFF2-40B4-BE49-F238E27FC236}">
                <a16:creationId xmlns:a16="http://schemas.microsoft.com/office/drawing/2014/main" id="{ACF87F0E-05F6-D20C-88C5-C2E81F9DC49F}"/>
              </a:ext>
            </a:extLst>
          </p:cNvPr>
          <p:cNvSpPr/>
          <p:nvPr/>
        </p:nvSpPr>
        <p:spPr>
          <a:xfrm>
            <a:off x="6734703" y="1547060"/>
            <a:ext cx="562708" cy="246683"/>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CA830849-33CF-59F4-5862-F9C10FAAFDE5}"/>
              </a:ext>
            </a:extLst>
          </p:cNvPr>
          <p:cNvSpPr txBox="1"/>
          <p:nvPr/>
        </p:nvSpPr>
        <p:spPr>
          <a:xfrm>
            <a:off x="6704702" y="1980832"/>
            <a:ext cx="4575518" cy="584775"/>
          </a:xfrm>
          <a:prstGeom prst="rect">
            <a:avLst/>
          </a:prstGeom>
          <a:noFill/>
        </p:spPr>
        <p:txBody>
          <a:bodyPr wrap="square">
            <a:spAutoFit/>
          </a:bodyPr>
          <a:lstStyle/>
          <a:p>
            <a:r>
              <a:rPr lang="en-US" sz="1600"/>
              <a:t>Participants dial-tested audio clips of each narrative and rated them individually. </a:t>
            </a:r>
          </a:p>
        </p:txBody>
      </p:sp>
      <p:grpSp>
        <p:nvGrpSpPr>
          <p:cNvPr id="7" name="Group 6">
            <a:extLst>
              <a:ext uri="{FF2B5EF4-FFF2-40B4-BE49-F238E27FC236}">
                <a16:creationId xmlns:a16="http://schemas.microsoft.com/office/drawing/2014/main" id="{5D590E91-7066-9413-1A7B-CFFF5728CF05}"/>
              </a:ext>
            </a:extLst>
          </p:cNvPr>
          <p:cNvGrpSpPr/>
          <p:nvPr/>
        </p:nvGrpSpPr>
        <p:grpSpPr>
          <a:xfrm>
            <a:off x="7338787" y="3344593"/>
            <a:ext cx="3153093" cy="2617130"/>
            <a:chOff x="1485900" y="2151170"/>
            <a:chExt cx="6330462" cy="5397935"/>
          </a:xfrm>
        </p:grpSpPr>
        <p:sp>
          <p:nvSpPr>
            <p:cNvPr id="9" name="Block Arc 8">
              <a:extLst>
                <a:ext uri="{FF2B5EF4-FFF2-40B4-BE49-F238E27FC236}">
                  <a16:creationId xmlns:a16="http://schemas.microsoft.com/office/drawing/2014/main" id="{E52EF15A-CA37-0652-6229-8C96B42225AB}"/>
                </a:ext>
              </a:extLst>
            </p:cNvPr>
            <p:cNvSpPr/>
            <p:nvPr/>
          </p:nvSpPr>
          <p:spPr>
            <a:xfrm>
              <a:off x="1952163" y="2151170"/>
              <a:ext cx="5397934" cy="5397935"/>
            </a:xfrm>
            <a:prstGeom prst="blockArc">
              <a:avLst>
                <a:gd name="adj1" fmla="val 10800000"/>
                <a:gd name="adj2" fmla="val 43174"/>
                <a:gd name="adj3" fmla="val 19195"/>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Block Arc 14">
              <a:extLst>
                <a:ext uri="{FF2B5EF4-FFF2-40B4-BE49-F238E27FC236}">
                  <a16:creationId xmlns:a16="http://schemas.microsoft.com/office/drawing/2014/main" id="{21E79335-19B1-6C03-70AB-4F10CF6BEE0B}"/>
                </a:ext>
              </a:extLst>
            </p:cNvPr>
            <p:cNvSpPr/>
            <p:nvPr/>
          </p:nvSpPr>
          <p:spPr>
            <a:xfrm>
              <a:off x="2378320" y="2527789"/>
              <a:ext cx="4545622" cy="4545623"/>
            </a:xfrm>
            <a:prstGeom prst="blockArc">
              <a:avLst>
                <a:gd name="adj1" fmla="val 10800000"/>
                <a:gd name="adj2" fmla="val 43174"/>
                <a:gd name="adj3" fmla="val 1919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Block Arc 15">
              <a:extLst>
                <a:ext uri="{FF2B5EF4-FFF2-40B4-BE49-F238E27FC236}">
                  <a16:creationId xmlns:a16="http://schemas.microsoft.com/office/drawing/2014/main" id="{6BF07BBD-5D4E-F1B9-4EF6-CF4ADEBDDDF4}"/>
                </a:ext>
              </a:extLst>
            </p:cNvPr>
            <p:cNvSpPr/>
            <p:nvPr/>
          </p:nvSpPr>
          <p:spPr>
            <a:xfrm>
              <a:off x="2378320" y="2527789"/>
              <a:ext cx="4545622" cy="4545623"/>
            </a:xfrm>
            <a:prstGeom prst="blockArc">
              <a:avLst>
                <a:gd name="adj1" fmla="val 10800000"/>
                <a:gd name="adj2" fmla="val 18268250"/>
                <a:gd name="adj3" fmla="val 195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Block Arc 16">
              <a:extLst>
                <a:ext uri="{FF2B5EF4-FFF2-40B4-BE49-F238E27FC236}">
                  <a16:creationId xmlns:a16="http://schemas.microsoft.com/office/drawing/2014/main" id="{9AF17030-835F-F5A1-1228-6DB6E57078E7}"/>
                </a:ext>
              </a:extLst>
            </p:cNvPr>
            <p:cNvSpPr/>
            <p:nvPr/>
          </p:nvSpPr>
          <p:spPr>
            <a:xfrm>
              <a:off x="2378320" y="2527789"/>
              <a:ext cx="4545622" cy="4545623"/>
            </a:xfrm>
            <a:prstGeom prst="blockArc">
              <a:avLst>
                <a:gd name="adj1" fmla="val 10800000"/>
                <a:gd name="adj2" fmla="val 14140726"/>
                <a:gd name="adj3" fmla="val 19554"/>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Rectangle 17">
              <a:extLst>
                <a:ext uri="{FF2B5EF4-FFF2-40B4-BE49-F238E27FC236}">
                  <a16:creationId xmlns:a16="http://schemas.microsoft.com/office/drawing/2014/main" id="{834EEA8E-529A-823C-B777-D23E6B3E4063}"/>
                </a:ext>
              </a:extLst>
            </p:cNvPr>
            <p:cNvSpPr/>
            <p:nvPr/>
          </p:nvSpPr>
          <p:spPr>
            <a:xfrm>
              <a:off x="1485900" y="4800598"/>
              <a:ext cx="6330462" cy="10287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a:latin typeface="Arial" panose="020B0604020202020204" pitchFamily="34" charset="0"/>
                <a:cs typeface="Arial" panose="020B0604020202020204" pitchFamily="34" charset="0"/>
              </a:endParaRPr>
            </a:p>
          </p:txBody>
        </p:sp>
      </p:grpSp>
      <p:sp>
        <p:nvSpPr>
          <p:cNvPr id="19" name="Freeform: Shape 5">
            <a:extLst>
              <a:ext uri="{FF2B5EF4-FFF2-40B4-BE49-F238E27FC236}">
                <a16:creationId xmlns:a16="http://schemas.microsoft.com/office/drawing/2014/main" id="{7DF33664-9BC2-9A62-E907-173F150C44CB}"/>
              </a:ext>
            </a:extLst>
          </p:cNvPr>
          <p:cNvSpPr/>
          <p:nvPr/>
        </p:nvSpPr>
        <p:spPr>
          <a:xfrm>
            <a:off x="8777379" y="3829435"/>
            <a:ext cx="273978" cy="837041"/>
          </a:xfrm>
          <a:custGeom>
            <a:avLst/>
            <a:gdLst>
              <a:gd name="connsiteX0" fmla="*/ 175846 w 351692"/>
              <a:gd name="connsiteY0" fmla="*/ 768487 h 1074468"/>
              <a:gd name="connsiteX1" fmla="*/ 66817 w 351692"/>
              <a:gd name="connsiteY1" fmla="*/ 877516 h 1074468"/>
              <a:gd name="connsiteX2" fmla="*/ 175846 w 351692"/>
              <a:gd name="connsiteY2" fmla="*/ 986545 h 1074468"/>
              <a:gd name="connsiteX3" fmla="*/ 284875 w 351692"/>
              <a:gd name="connsiteY3" fmla="*/ 877516 h 1074468"/>
              <a:gd name="connsiteX4" fmla="*/ 175846 w 351692"/>
              <a:gd name="connsiteY4" fmla="*/ 768487 h 1074468"/>
              <a:gd name="connsiteX5" fmla="*/ 175846 w 351692"/>
              <a:gd name="connsiteY5" fmla="*/ 0 h 1074468"/>
              <a:gd name="connsiteX6" fmla="*/ 351692 w 351692"/>
              <a:gd name="connsiteY6" fmla="*/ 881038 h 1074468"/>
              <a:gd name="connsiteX7" fmla="*/ 348142 w 351692"/>
              <a:gd name="connsiteY7" fmla="*/ 881038 h 1074468"/>
              <a:gd name="connsiteX8" fmla="*/ 351692 w 351692"/>
              <a:gd name="connsiteY8" fmla="*/ 898622 h 1074468"/>
              <a:gd name="connsiteX9" fmla="*/ 175846 w 351692"/>
              <a:gd name="connsiteY9" fmla="*/ 1074468 h 1074468"/>
              <a:gd name="connsiteX10" fmla="*/ 0 w 351692"/>
              <a:gd name="connsiteY10" fmla="*/ 898622 h 1074468"/>
              <a:gd name="connsiteX11" fmla="*/ 3550 w 351692"/>
              <a:gd name="connsiteY11" fmla="*/ 881038 h 1074468"/>
              <a:gd name="connsiteX12" fmla="*/ 0 w 351692"/>
              <a:gd name="connsiteY12" fmla="*/ 881038 h 107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51692" h="1074468">
                <a:moveTo>
                  <a:pt x="175846" y="768487"/>
                </a:moveTo>
                <a:cubicBezTo>
                  <a:pt x="115631" y="768487"/>
                  <a:pt x="66817" y="817301"/>
                  <a:pt x="66817" y="877516"/>
                </a:cubicBezTo>
                <a:cubicBezTo>
                  <a:pt x="66817" y="937731"/>
                  <a:pt x="115631" y="986545"/>
                  <a:pt x="175846" y="986545"/>
                </a:cubicBezTo>
                <a:cubicBezTo>
                  <a:pt x="236061" y="986545"/>
                  <a:pt x="284875" y="937731"/>
                  <a:pt x="284875" y="877516"/>
                </a:cubicBezTo>
                <a:cubicBezTo>
                  <a:pt x="284875" y="817301"/>
                  <a:pt x="236061" y="768487"/>
                  <a:pt x="175846" y="768487"/>
                </a:cubicBezTo>
                <a:close/>
                <a:moveTo>
                  <a:pt x="175846" y="0"/>
                </a:moveTo>
                <a:lnTo>
                  <a:pt x="351692" y="881038"/>
                </a:lnTo>
                <a:lnTo>
                  <a:pt x="348142" y="881038"/>
                </a:lnTo>
                <a:lnTo>
                  <a:pt x="351692" y="898622"/>
                </a:lnTo>
                <a:cubicBezTo>
                  <a:pt x="351692" y="995739"/>
                  <a:pt x="272963" y="1074468"/>
                  <a:pt x="175846" y="1074468"/>
                </a:cubicBezTo>
                <a:cubicBezTo>
                  <a:pt x="78729" y="1074468"/>
                  <a:pt x="0" y="995739"/>
                  <a:pt x="0" y="898622"/>
                </a:cubicBezTo>
                <a:lnTo>
                  <a:pt x="3550" y="881038"/>
                </a:lnTo>
                <a:lnTo>
                  <a:pt x="0" y="881038"/>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Rectangle 23">
            <a:extLst>
              <a:ext uri="{FF2B5EF4-FFF2-40B4-BE49-F238E27FC236}">
                <a16:creationId xmlns:a16="http://schemas.microsoft.com/office/drawing/2014/main" id="{1EF0CE10-59C2-F702-A48A-4DB9671BC522}"/>
              </a:ext>
            </a:extLst>
          </p:cNvPr>
          <p:cNvSpPr/>
          <p:nvPr/>
        </p:nvSpPr>
        <p:spPr>
          <a:xfrm>
            <a:off x="1939272" y="4002972"/>
            <a:ext cx="648512" cy="63566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853AF239-4587-D2B6-62E6-F795831DDFC6}"/>
              </a:ext>
            </a:extLst>
          </p:cNvPr>
          <p:cNvPicPr>
            <a:picLocks noChangeAspect="1"/>
          </p:cNvPicPr>
          <p:nvPr/>
        </p:nvPicPr>
        <p:blipFill>
          <a:blip r:embed="rId4">
            <a:duotone>
              <a:schemeClr val="accent5">
                <a:shade val="45000"/>
                <a:satMod val="135000"/>
              </a:schemeClr>
              <a:prstClr val="white"/>
            </a:duotone>
          </a:blip>
          <a:stretch>
            <a:fillRect/>
          </a:stretch>
        </p:blipFill>
        <p:spPr>
          <a:xfrm>
            <a:off x="1946598" y="4070195"/>
            <a:ext cx="591953" cy="524336"/>
          </a:xfrm>
          <a:prstGeom prst="rect">
            <a:avLst/>
          </a:prstGeom>
        </p:spPr>
      </p:pic>
    </p:spTree>
    <p:extLst>
      <p:ext uri="{BB962C8B-B14F-4D97-AF65-F5344CB8AC3E}">
        <p14:creationId xmlns:p14="http://schemas.microsoft.com/office/powerpoint/2010/main" val="109059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F2436-124D-5F59-CD4E-1DA8163FA248}"/>
              </a:ext>
            </a:extLst>
          </p:cNvPr>
          <p:cNvSpPr>
            <a:spLocks noGrp="1"/>
          </p:cNvSpPr>
          <p:nvPr>
            <p:ph type="title"/>
          </p:nvPr>
        </p:nvSpPr>
        <p:spPr>
          <a:xfrm>
            <a:off x="594359" y="466750"/>
            <a:ext cx="11304129" cy="1565250"/>
          </a:xfrm>
        </p:spPr>
        <p:txBody>
          <a:bodyPr>
            <a:normAutofit/>
          </a:bodyPr>
          <a:lstStyle/>
          <a:p>
            <a:r>
              <a:rPr lang="en-US"/>
              <a:t>We tested two statements that encapsulate the othering language Republicans typically employ, each with a different focus. Each presented as from a Republican candidate.</a:t>
            </a:r>
          </a:p>
        </p:txBody>
      </p:sp>
      <p:sp>
        <p:nvSpPr>
          <p:cNvPr id="3" name="Slide Number Placeholder 2">
            <a:extLst>
              <a:ext uri="{FF2B5EF4-FFF2-40B4-BE49-F238E27FC236}">
                <a16:creationId xmlns:a16="http://schemas.microsoft.com/office/drawing/2014/main" id="{CB5508CF-44CE-6906-50B2-7EF92DD83C70}"/>
              </a:ext>
            </a:extLst>
          </p:cNvPr>
          <p:cNvSpPr>
            <a:spLocks noGrp="1"/>
          </p:cNvSpPr>
          <p:nvPr>
            <p:ph type="sldNum" sz="quarter" idx="12"/>
          </p:nvPr>
        </p:nvSpPr>
        <p:spPr/>
        <p:txBody>
          <a:bodyPr/>
          <a:lstStyle/>
          <a:p>
            <a:fld id="{35AC7A8B-0617-B84C-BE7C-25188248DABA}" type="slidenum">
              <a:rPr lang="en-US" smtClean="0"/>
              <a:pPr/>
              <a:t>9</a:t>
            </a:fld>
            <a:endParaRPr lang="en-US"/>
          </a:p>
        </p:txBody>
      </p:sp>
      <p:sp>
        <p:nvSpPr>
          <p:cNvPr id="5" name="TextBox 4">
            <a:extLst>
              <a:ext uri="{FF2B5EF4-FFF2-40B4-BE49-F238E27FC236}">
                <a16:creationId xmlns:a16="http://schemas.microsoft.com/office/drawing/2014/main" id="{F5340FBD-4DEC-8819-1AA9-BD65606B8C7F}"/>
              </a:ext>
            </a:extLst>
          </p:cNvPr>
          <p:cNvSpPr txBox="1"/>
          <p:nvPr/>
        </p:nvSpPr>
        <p:spPr>
          <a:xfrm>
            <a:off x="1976900" y="5936784"/>
            <a:ext cx="8539046" cy="646331"/>
          </a:xfrm>
          <a:prstGeom prst="rect">
            <a:avLst/>
          </a:prstGeom>
          <a:noFill/>
        </p:spPr>
        <p:txBody>
          <a:bodyPr wrap="square">
            <a:spAutoFit/>
          </a:bodyPr>
          <a:lstStyle/>
          <a:p>
            <a:pPr algn="l" rtl="0" fontAlgn="base">
              <a:buNone/>
            </a:pPr>
            <a:r>
              <a:rPr lang="en-US" sz="1200" b="0" i="1">
                <a:solidFill>
                  <a:srgbClr val="000000"/>
                </a:solidFill>
                <a:effectLst/>
              </a:rPr>
              <a:t>* A version of this language that included a specific reference to ICE was also tested and performed on a similar level. </a:t>
            </a:r>
          </a:p>
          <a:p>
            <a:pPr algn="l" rtl="0" fontAlgn="base">
              <a:buNone/>
            </a:pPr>
            <a:r>
              <a:rPr lang="en-US" sz="1200" b="0" i="1">
                <a:solidFill>
                  <a:srgbClr val="000000"/>
                </a:solidFill>
                <a:effectLst/>
              </a:rPr>
              <a:t>** A shortened version of this language was tested that didn’t mention taking the country back from extremists and performed on a similar level.</a:t>
            </a:r>
          </a:p>
        </p:txBody>
      </p:sp>
      <p:graphicFrame>
        <p:nvGraphicFramePr>
          <p:cNvPr id="7" name="Table 6">
            <a:extLst>
              <a:ext uri="{FF2B5EF4-FFF2-40B4-BE49-F238E27FC236}">
                <a16:creationId xmlns:a16="http://schemas.microsoft.com/office/drawing/2014/main" id="{5E9AD29F-88D6-4EB5-4896-4A36DD9229BB}"/>
              </a:ext>
            </a:extLst>
          </p:cNvPr>
          <p:cNvGraphicFramePr>
            <a:graphicFrameLocks noGrp="1"/>
          </p:cNvGraphicFramePr>
          <p:nvPr/>
        </p:nvGraphicFramePr>
        <p:xfrm>
          <a:off x="2167277" y="2255213"/>
          <a:ext cx="9250326" cy="1154776"/>
        </p:xfrm>
        <a:graphic>
          <a:graphicData uri="http://schemas.openxmlformats.org/drawingml/2006/table">
            <a:tbl>
              <a:tblPr firstRow="1" bandRow="1">
                <a:tableStyleId>{2D5ABB26-0587-4C30-8999-92F81FD0307C}</a:tableStyleId>
              </a:tblPr>
              <a:tblGrid>
                <a:gridCol w="9250326">
                  <a:extLst>
                    <a:ext uri="{9D8B030D-6E8A-4147-A177-3AD203B41FA5}">
                      <a16:colId xmlns:a16="http://schemas.microsoft.com/office/drawing/2014/main" val="1657753379"/>
                    </a:ext>
                  </a:extLst>
                </a:gridCol>
              </a:tblGrid>
              <a:tr h="1154776">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400" b="0" i="0" kern="1200">
                          <a:solidFill>
                            <a:schemeClr val="tx1"/>
                          </a:solidFill>
                          <a:effectLst/>
                          <a:latin typeface="+mn-lt"/>
                          <a:ea typeface="+mn-ea"/>
                          <a:cs typeface="+mn-cs"/>
                        </a:rPr>
                        <a:t>Nobody will tell you how many millions of people Biden let in-ten, twelve, maybe thirteen million flooded across our border illegally. What are they doing here? How are they living? They bring crime, they bring drugs. Now unemployment is rising while they are living off your tax dollars. We have a serious problem. We need to secure the border and send them back. </a:t>
                      </a:r>
                      <a:endParaRPr lang="en-US" sz="1200" kern="0">
                        <a:latin typeface="Arial" panose="020B0604020202020204" pitchFamily="34" charset="0"/>
                        <a:cs typeface="Arial" panose="020B0604020202020204" pitchFamily="34" charset="0"/>
                      </a:endParaRPr>
                    </a:p>
                  </a:txBody>
                  <a:tcPr marL="137160" marR="137160" marT="137160" marB="137160">
                    <a:lnR w="28575" cap="flat" cmpd="sng" algn="ctr">
                      <a:solidFill>
                        <a:schemeClr val="bg1"/>
                      </a:solidFill>
                      <a:prstDash val="solid"/>
                      <a:round/>
                      <a:headEnd type="none" w="med" len="med"/>
                      <a:tailEnd type="none" w="med" len="med"/>
                    </a:lnR>
                    <a:solidFill>
                      <a:schemeClr val="accent5">
                        <a:lumMod val="20000"/>
                        <a:lumOff val="80000"/>
                      </a:schemeClr>
                    </a:solidFill>
                  </a:tcPr>
                </a:tc>
                <a:extLst>
                  <a:ext uri="{0D108BD9-81ED-4DB2-BD59-A6C34878D82A}">
                    <a16:rowId xmlns:a16="http://schemas.microsoft.com/office/drawing/2014/main" val="1576191784"/>
                  </a:ext>
                </a:extLst>
              </a:tr>
            </a:tbl>
          </a:graphicData>
        </a:graphic>
      </p:graphicFrame>
      <p:sp>
        <p:nvSpPr>
          <p:cNvPr id="4" name="Round Diagonal Corner Rectangle 3">
            <a:extLst>
              <a:ext uri="{FF2B5EF4-FFF2-40B4-BE49-F238E27FC236}">
                <a16:creationId xmlns:a16="http://schemas.microsoft.com/office/drawing/2014/main" id="{E04B2C8A-9603-5505-5DC9-C3E3DA354383}"/>
              </a:ext>
            </a:extLst>
          </p:cNvPr>
          <p:cNvSpPr/>
          <p:nvPr/>
        </p:nvSpPr>
        <p:spPr>
          <a:xfrm>
            <a:off x="663318" y="2255213"/>
            <a:ext cx="1345951" cy="1154776"/>
          </a:xfrm>
          <a:prstGeom prst="round2DiagRect">
            <a:avLst>
              <a:gd name="adj1" fmla="val 6603"/>
              <a:gd name="adj2" fmla="val 0"/>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190AFB1-9A5A-152D-C726-35EF86720A4C}"/>
              </a:ext>
            </a:extLst>
          </p:cNvPr>
          <p:cNvSpPr txBox="1"/>
          <p:nvPr/>
        </p:nvSpPr>
        <p:spPr>
          <a:xfrm>
            <a:off x="663316" y="2570991"/>
            <a:ext cx="1345951" cy="523220"/>
          </a:xfrm>
          <a:prstGeom prst="rect">
            <a:avLst/>
          </a:prstGeom>
          <a:noFill/>
        </p:spPr>
        <p:txBody>
          <a:bodyPr wrap="square">
            <a:spAutoFit/>
          </a:bodyPr>
          <a:lstStyle/>
          <a:p>
            <a:pPr algn="ctr"/>
            <a:r>
              <a:rPr lang="en-US" sz="1400" b="1"/>
              <a:t>Focus on Immigration*</a:t>
            </a:r>
          </a:p>
        </p:txBody>
      </p:sp>
      <p:sp>
        <p:nvSpPr>
          <p:cNvPr id="8" name="Round Diagonal Corner Rectangle 3">
            <a:extLst>
              <a:ext uri="{FF2B5EF4-FFF2-40B4-BE49-F238E27FC236}">
                <a16:creationId xmlns:a16="http://schemas.microsoft.com/office/drawing/2014/main" id="{01F0F5FA-AFDB-1C29-050F-A2485DC2EB1C}"/>
              </a:ext>
            </a:extLst>
          </p:cNvPr>
          <p:cNvSpPr/>
          <p:nvPr/>
        </p:nvSpPr>
        <p:spPr>
          <a:xfrm>
            <a:off x="663316" y="3784034"/>
            <a:ext cx="1345951" cy="1114690"/>
          </a:xfrm>
          <a:prstGeom prst="round2DiagRect">
            <a:avLst>
              <a:gd name="adj1" fmla="val 6603"/>
              <a:gd name="adj2" fmla="val 0"/>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2E8CFDD1-01B2-C2AE-2389-65827C2A35C1}"/>
              </a:ext>
            </a:extLst>
          </p:cNvPr>
          <p:cNvSpPr txBox="1"/>
          <p:nvPr/>
        </p:nvSpPr>
        <p:spPr>
          <a:xfrm>
            <a:off x="737725" y="3864325"/>
            <a:ext cx="1197131" cy="954107"/>
          </a:xfrm>
          <a:prstGeom prst="rect">
            <a:avLst/>
          </a:prstGeom>
          <a:noFill/>
        </p:spPr>
        <p:txBody>
          <a:bodyPr wrap="square">
            <a:spAutoFit/>
          </a:bodyPr>
          <a:lstStyle/>
          <a:p>
            <a:pPr algn="ctr"/>
            <a:r>
              <a:rPr lang="en-US" sz="1400" b="1"/>
              <a:t>Woke Ideology v Common Sense**</a:t>
            </a:r>
          </a:p>
        </p:txBody>
      </p:sp>
      <p:graphicFrame>
        <p:nvGraphicFramePr>
          <p:cNvPr id="16" name="Table 15">
            <a:extLst>
              <a:ext uri="{FF2B5EF4-FFF2-40B4-BE49-F238E27FC236}">
                <a16:creationId xmlns:a16="http://schemas.microsoft.com/office/drawing/2014/main" id="{9245E1DE-A85B-6A25-BA19-96889810356F}"/>
              </a:ext>
            </a:extLst>
          </p:cNvPr>
          <p:cNvGraphicFramePr>
            <a:graphicFrameLocks noGrp="1"/>
          </p:cNvGraphicFramePr>
          <p:nvPr/>
        </p:nvGraphicFramePr>
        <p:xfrm>
          <a:off x="2167277" y="3799983"/>
          <a:ext cx="9250326" cy="1154776"/>
        </p:xfrm>
        <a:graphic>
          <a:graphicData uri="http://schemas.openxmlformats.org/drawingml/2006/table">
            <a:tbl>
              <a:tblPr firstRow="1" bandRow="1">
                <a:tableStyleId>{2D5ABB26-0587-4C30-8999-92F81FD0307C}</a:tableStyleId>
              </a:tblPr>
              <a:tblGrid>
                <a:gridCol w="9250326">
                  <a:extLst>
                    <a:ext uri="{9D8B030D-6E8A-4147-A177-3AD203B41FA5}">
                      <a16:colId xmlns:a16="http://schemas.microsoft.com/office/drawing/2014/main" val="1054979669"/>
                    </a:ext>
                  </a:extLst>
                </a:gridCol>
              </a:tblGrid>
              <a:tr h="1154776">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400" b="0" i="0" kern="1200">
                          <a:solidFill>
                            <a:schemeClr val="tx1"/>
                          </a:solidFill>
                          <a:effectLst/>
                          <a:latin typeface="+mn-lt"/>
                          <a:ea typeface="+mn-ea"/>
                          <a:cs typeface="+mn-cs"/>
                        </a:rPr>
                        <a:t>Woke Democrat radicals are out of control. They want to allow men in girls’ sports, bathrooms, and locker rooms. They push so called DEI quotas, hiring people who aren’t qualified just to check a box. And if you speak out, they cancel you. The real discrimination is happening to white men and women who are being excluded. We need to take our country back from these extremists and put common sense and fairness over woke ideology. </a:t>
                      </a:r>
                      <a:endParaRPr lang="en-US" sz="1200" kern="0">
                        <a:latin typeface="Arial" panose="020B0604020202020204" pitchFamily="34" charset="0"/>
                        <a:cs typeface="Arial" panose="020B0604020202020204" pitchFamily="34" charset="0"/>
                      </a:endParaRPr>
                    </a:p>
                  </a:txBody>
                  <a:tcPr marL="137160" marR="137160" marT="137160" marB="13716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1576191784"/>
                  </a:ext>
                </a:extLst>
              </a:tr>
            </a:tbl>
          </a:graphicData>
        </a:graphic>
      </p:graphicFrame>
    </p:spTree>
    <p:extLst>
      <p:ext uri="{BB962C8B-B14F-4D97-AF65-F5344CB8AC3E}">
        <p14:creationId xmlns:p14="http://schemas.microsoft.com/office/powerpoint/2010/main" val="243792764"/>
      </p:ext>
    </p:extLst>
  </p:cSld>
  <p:clrMapOvr>
    <a:masterClrMapping/>
  </p:clrMapOvr>
</p:sld>
</file>

<file path=ppt/theme/theme1.xml><?xml version="1.0" encoding="utf-8"?>
<a:theme xmlns:a="http://schemas.openxmlformats.org/drawingml/2006/main" name="1_Office Theme">
  <a:themeElements>
    <a:clrScheme name="Custom 44">
      <a:dk1>
        <a:srgbClr val="1A1A1A"/>
      </a:dk1>
      <a:lt1>
        <a:srgbClr val="FFFFFF"/>
      </a:lt1>
      <a:dk2>
        <a:srgbClr val="192A3F"/>
      </a:dk2>
      <a:lt2>
        <a:srgbClr val="E6E6E6"/>
      </a:lt2>
      <a:accent1>
        <a:srgbClr val="1B3F68"/>
      </a:accent1>
      <a:accent2>
        <a:srgbClr val="6493A6"/>
      </a:accent2>
      <a:accent3>
        <a:srgbClr val="4C4C4C"/>
      </a:accent3>
      <a:accent4>
        <a:srgbClr val="BE9B59"/>
      </a:accent4>
      <a:accent5>
        <a:srgbClr val="A52E23"/>
      </a:accent5>
      <a:accent6>
        <a:srgbClr val="32613D"/>
      </a:accent6>
      <a:hlink>
        <a:srgbClr val="1B3F68"/>
      </a:hlink>
      <a:folHlink>
        <a:srgbClr val="6493A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D0EF67C9-AE2A-EC4D-8622-5A80E42DB0A8}" vid="{098CCB8C-FED7-F541-A15A-1FACD854CDB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08FB8BEC924245AEA14A37FB235D77" ma:contentTypeVersion="14" ma:contentTypeDescription="Create a new document." ma:contentTypeScope="" ma:versionID="4e99c8a8ca1a04e6a44c7a488620c07a">
  <xsd:schema xmlns:xsd="http://www.w3.org/2001/XMLSchema" xmlns:xs="http://www.w3.org/2001/XMLSchema" xmlns:p="http://schemas.microsoft.com/office/2006/metadata/properties" xmlns:ns2="ee06eef5-2aa5-4115-bcad-cb93994f7012" xmlns:ns3="f6fdce30-b129-4890-a39b-14f6a3e1014c" targetNamespace="http://schemas.microsoft.com/office/2006/metadata/properties" ma:root="true" ma:fieldsID="901dd6c6190c5376583e7abbb7be1aa9" ns2:_="" ns3:_="">
    <xsd:import namespace="ee06eef5-2aa5-4115-bcad-cb93994f7012"/>
    <xsd:import namespace="f6fdce30-b129-4890-a39b-14f6a3e101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06eef5-2aa5-4115-bcad-cb93994f701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7cf15b2-39de-439c-a4ee-ff85c24e2f3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6fdce30-b129-4890-a39b-14f6a3e1014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7f58de9-2465-4977-9210-64c6ec7752e0}" ma:internalName="TaxCatchAll" ma:showField="CatchAllData" ma:web="f6fdce30-b129-4890-a39b-14f6a3e101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e06eef5-2aa5-4115-bcad-cb93994f7012">
      <Terms xmlns="http://schemas.microsoft.com/office/infopath/2007/PartnerControls"/>
    </lcf76f155ced4ddcb4097134ff3c332f>
    <TaxCatchAll xmlns="f6fdce30-b129-4890-a39b-14f6a3e1014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8D774C-71BA-48AC-A3FD-78871FDDCB71}">
  <ds:schemaRefs>
    <ds:schemaRef ds:uri="ee06eef5-2aa5-4115-bcad-cb93994f7012"/>
    <ds:schemaRef ds:uri="f6fdce30-b129-4890-a39b-14f6a3e1014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CC2F37E-478B-49CC-B533-B026109E6506}">
  <ds:schemaRefs>
    <ds:schemaRef ds:uri="ee06eef5-2aa5-4115-bcad-cb93994f7012"/>
    <ds:schemaRef ds:uri="f6fdce30-b129-4890-a39b-14f6a3e1014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88D2721-DF35-4BEC-B6AD-C9FF016D50E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21</Slides>
  <Notes>15</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1_Office Theme</vt:lpstr>
      <vt:lpstr>PowerPoint Presentation</vt:lpstr>
      <vt:lpstr>Segmentation Overview</vt:lpstr>
      <vt:lpstr>Overview of the Five Segments</vt:lpstr>
      <vt:lpstr>Communication Recommendations</vt:lpstr>
      <vt:lpstr>Communication Recommendations</vt:lpstr>
      <vt:lpstr>Demographic Profile of Segments</vt:lpstr>
      <vt:lpstr>Political Profile of Segments</vt:lpstr>
      <vt:lpstr>We tested five narrative statements voters might hear from Democratic or Republican candidates. </vt:lpstr>
      <vt:lpstr>We tested two statements that encapsulate the othering language Republicans typically employ, each with a different focus. Each presented as from a Republican candidate.</vt:lpstr>
      <vt:lpstr>We also tested three different response themes, two with multiple tones, all from a Democratic candidate.</vt:lpstr>
      <vt:lpstr>The “Treat People” narrative is seen as most acceptable across groups.</vt:lpstr>
      <vt:lpstr>Both Treat People and Different Villain are successful at making voters more favorable toward candidates.</vt:lpstr>
      <vt:lpstr>A strong message in how we treat people has an advantage over one with softer language.</vt:lpstr>
      <vt:lpstr>The inquisitive style of the “Different Villain message” performs better among both core and swing groups.</vt:lpstr>
      <vt:lpstr>A strong message in how we treat people performs well across segments, the inquisitive villain message shows promise among Anti-Othering Core and Potential Movers.</vt:lpstr>
      <vt:lpstr>PowerPoint Presentation</vt:lpstr>
      <vt:lpstr>Comparing Views on Personal Situation by Segment</vt:lpstr>
      <vt:lpstr>Comparing World Views by Segment</vt:lpstr>
      <vt:lpstr>Comparing Media Consumption by Segment</vt:lpstr>
      <vt:lpstr>Comparing Democratic Support Movement by Segment</vt:lpstr>
      <vt:lpstr>Comparing Motivation to Vote Movement by Segment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 Ignatova</dc:creator>
  <cp:revision>1</cp:revision>
  <dcterms:created xsi:type="dcterms:W3CDTF">2026-03-10T16:05:41Z</dcterms:created>
  <dcterms:modified xsi:type="dcterms:W3CDTF">2026-05-13T20:44:33Z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0x0101007308FB8BEC924245AEA14A37FB235D77</vt:lpwstr>
  </property>
  <property fmtid="{D5CDD505-2E9C-101B-9397-08002B2CF9AE}" pid="3" name="MediaServiceImageTags">
    <vt:lpwstr/>
  </property>
</Properties>
</file>