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1.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22.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23.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24.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2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29.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30.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3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Lst>
  <p:notesMasterIdLst>
    <p:notesMasterId r:id="rId63"/>
  </p:notesMasterIdLst>
  <p:sldIdLst>
    <p:sldId id="257" r:id="rId6"/>
    <p:sldId id="2147483563" r:id="rId7"/>
    <p:sldId id="2147483520" r:id="rId8"/>
    <p:sldId id="2147483523" r:id="rId9"/>
    <p:sldId id="2147483522" r:id="rId10"/>
    <p:sldId id="2147483572" r:id="rId11"/>
    <p:sldId id="2147483525" r:id="rId12"/>
    <p:sldId id="2147483527" r:id="rId13"/>
    <p:sldId id="2147483526" r:id="rId14"/>
    <p:sldId id="2147483529" r:id="rId15"/>
    <p:sldId id="2147483558" r:id="rId16"/>
    <p:sldId id="2147483528" r:id="rId17"/>
    <p:sldId id="2147483531" r:id="rId18"/>
    <p:sldId id="2147483532" r:id="rId19"/>
    <p:sldId id="2147483552" r:id="rId20"/>
    <p:sldId id="2147483540" r:id="rId21"/>
    <p:sldId id="2147483541" r:id="rId22"/>
    <p:sldId id="2147483544" r:id="rId23"/>
    <p:sldId id="2147483545" r:id="rId24"/>
    <p:sldId id="2147483547" r:id="rId25"/>
    <p:sldId id="2147483548" r:id="rId26"/>
    <p:sldId id="2147483550" r:id="rId27"/>
    <p:sldId id="2147483536" r:id="rId28"/>
    <p:sldId id="2147483561" r:id="rId29"/>
    <p:sldId id="2147483556" r:id="rId30"/>
    <p:sldId id="2147483557" r:id="rId31"/>
    <p:sldId id="2147483566" r:id="rId32"/>
    <p:sldId id="2147483570" r:id="rId33"/>
    <p:sldId id="2147483543" r:id="rId34"/>
    <p:sldId id="2147483546" r:id="rId35"/>
    <p:sldId id="2147483571" r:id="rId36"/>
    <p:sldId id="2147483515" r:id="rId37"/>
    <p:sldId id="2147483514" r:id="rId38"/>
    <p:sldId id="2147483517" r:id="rId39"/>
    <p:sldId id="2147483518" r:id="rId40"/>
    <p:sldId id="2147483553" r:id="rId41"/>
    <p:sldId id="2147483565" r:id="rId42"/>
    <p:sldId id="2147483519" r:id="rId43"/>
    <p:sldId id="2147483516" r:id="rId44"/>
    <p:sldId id="2147483564" r:id="rId45"/>
    <p:sldId id="2147483542" r:id="rId46"/>
    <p:sldId id="2147483559" r:id="rId47"/>
    <p:sldId id="2147483560" r:id="rId48"/>
    <p:sldId id="286" r:id="rId49"/>
    <p:sldId id="2147483554" r:id="rId50"/>
    <p:sldId id="2147483573" r:id="rId51"/>
    <p:sldId id="2147483611" r:id="rId52"/>
    <p:sldId id="2147483533" r:id="rId53"/>
    <p:sldId id="2147483612" r:id="rId54"/>
    <p:sldId id="2147483530" r:id="rId55"/>
    <p:sldId id="2147483534" r:id="rId56"/>
    <p:sldId id="2147483613" r:id="rId57"/>
    <p:sldId id="2147483537" r:id="rId58"/>
    <p:sldId id="2147483538" r:id="rId59"/>
    <p:sldId id="2147483614" r:id="rId60"/>
    <p:sldId id="2147483615" r:id="rId61"/>
    <p:sldId id="214748353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707B0A-3B24-F50D-0298-758C14DA6E11}" name="Rohin Mishra" initials="RM" userId="S::rmishra@hartresearch.com::2add4746-a064-4b74-b1aa-46eb1bd5075e" providerId="AD"/>
  <p188:author id="{CF9ED41B-1575-64CB-6C69-54796CCD91B5}" name="Nicole Nganje" initials="NN" userId="S::nnganje@hartresearch.com::6b494cc4-ccb4-4909-9a7a-3bb409505210" providerId="AD"/>
  <p188:author id="{6DA0E028-25E1-0B09-D4FF-6DCB5F38AFFD}" name="London Wagner" initials="LW" userId="S::lwagner@hartresearch.com::affb9d5d-5605-4fae-8ca6-4cd73776dec0" providerId="AD"/>
  <p188:author id="{7C6A9D2D-D175-58B8-1A86-280A7566B787}" name="Corrie Hunt" initials="CH" userId="S::cvhunt@hartresearch.com::ca5f7210-c462-4c4b-bbbc-8a0e16d1f3d3" providerId="AD"/>
  <p188:author id="{6FDE939B-073B-8C57-0271-4BBCB50BB1B5}" name="Guest User" initials="GU" userId="S::urn:spo:tenantanon#ce63ad1c-0893-46c3-ab84-1349ce5f3268::" providerId="AD"/>
  <p188:author id="{4109B3B0-32CD-62CF-CF55-313716A3CAFB}" name="Devon Fuentes" initials="DF" userId="S::dfuentes@hartresearch.com::59c03394-5f30-4835-a7c4-a04fa5d748f0" providerId="AD"/>
  <p188:author id="{6FDEF7C9-737C-43BE-B954-9EB64A8D4020}" name="Geoff Garin" initials="GG" userId="S::ggarin@hartresearch.com::8aa44903-8a8b-40d2-b7f5-8a528e0374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8BD"/>
    <a:srgbClr val="F2EBDE"/>
    <a:srgbClr val="33623F"/>
    <a:srgbClr val="0D8346"/>
    <a:srgbClr val="BE9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4"/>
  </p:normalViewPr>
  <p:slideViewPr>
    <p:cSldViewPr snapToGrid="0">
      <p:cViewPr varScale="1">
        <p:scale>
          <a:sx n="99" d="100"/>
          <a:sy n="99"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81676828822073E-2"/>
          <c:y val="3.5655009579891088E-2"/>
          <c:w val="0.94823664634235583"/>
          <c:h val="0.96434499042010891"/>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Sheet1!$B$2:$B$3</c:f>
              <c:numCache>
                <c:formatCode>General</c:formatCode>
                <c:ptCount val="2"/>
                <c:pt idx="0" formatCode="0\%">
                  <c:v>9</c:v>
                </c:pt>
              </c:numCache>
            </c:numRef>
          </c:val>
          <c:extLst>
            <c:ext xmlns:c16="http://schemas.microsoft.com/office/drawing/2014/chart" uri="{C3380CC4-5D6E-409C-BE32-E72D297353CC}">
              <c16:uniqueId val="{00000000-EE12-264B-840B-D1BEB58D37C4}"/>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Sheet1!$C$2:$C$3</c:f>
              <c:numCache>
                <c:formatCode>General</c:formatCode>
                <c:ptCount val="2"/>
                <c:pt idx="0" formatCode="0\%">
                  <c:v>33</c:v>
                </c:pt>
              </c:numCache>
            </c:numRef>
          </c:val>
          <c:extLst>
            <c:ext xmlns:c16="http://schemas.microsoft.com/office/drawing/2014/chart" uri="{C3380CC4-5D6E-409C-BE32-E72D297353CC}">
              <c16:uniqueId val="{00000001-EE12-264B-840B-D1BEB58D37C4}"/>
            </c:ext>
          </c:extLst>
        </c:ser>
        <c:ser>
          <c:idx val="2"/>
          <c:order val="2"/>
          <c:tx>
            <c:strRef>
              <c:f>Sheet1!$D$1</c:f>
              <c:strCache>
                <c:ptCount val="1"/>
                <c:pt idx="0">
                  <c:v>Total</c:v>
                </c:pt>
              </c:strCache>
            </c:strRef>
          </c:tx>
          <c:spPr>
            <a:no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12-264B-840B-D1BEB58D37C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Sheet1!$D$2:$D$3</c:f>
              <c:numCache>
                <c:formatCode>General</c:formatCode>
                <c:ptCount val="2"/>
                <c:pt idx="0" formatCode="0\%">
                  <c:v>42</c:v>
                </c:pt>
              </c:numCache>
            </c:numRef>
          </c:val>
          <c:extLst>
            <c:ext xmlns:c16="http://schemas.microsoft.com/office/drawing/2014/chart" uri="{C3380CC4-5D6E-409C-BE32-E72D297353CC}">
              <c16:uniqueId val="{00000003-EE12-264B-840B-D1BEB58D37C4}"/>
            </c:ext>
          </c:extLst>
        </c:ser>
        <c:ser>
          <c:idx val="3"/>
          <c:order val="3"/>
          <c:tx>
            <c:strRef>
              <c:f>Sheet1!$E$1</c:f>
              <c:strCache>
                <c:ptCount val="1"/>
                <c:pt idx="0">
                  <c:v>strong no</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5-EE12-264B-840B-D1BEB58D37C4}"/>
              </c:ext>
            </c:extLst>
          </c:dPt>
          <c:dLbls>
            <c:dLbl>
              <c:idx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EE12-264B-840B-D1BEB58D37C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Sheet1!$E$2:$E$3</c:f>
              <c:numCache>
                <c:formatCode>0\%</c:formatCode>
                <c:ptCount val="2"/>
                <c:pt idx="1">
                  <c:v>28</c:v>
                </c:pt>
              </c:numCache>
            </c:numRef>
          </c:val>
          <c:extLst>
            <c:ext xmlns:c16="http://schemas.microsoft.com/office/drawing/2014/chart" uri="{C3380CC4-5D6E-409C-BE32-E72D297353CC}">
              <c16:uniqueId val="{00000006-EE12-264B-840B-D1BEB58D37C4}"/>
            </c:ext>
          </c:extLst>
        </c:ser>
        <c:ser>
          <c:idx val="4"/>
          <c:order val="4"/>
          <c:tx>
            <c:strRef>
              <c:f>Sheet1!$F$1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Sheet1!$F$2:$F$3</c:f>
              <c:numCache>
                <c:formatCode>0\%</c:formatCode>
                <c:ptCount val="2"/>
                <c:pt idx="1">
                  <c:v>30</c:v>
                </c:pt>
              </c:numCache>
            </c:numRef>
          </c:val>
          <c:extLst>
            <c:ext xmlns:c16="http://schemas.microsoft.com/office/drawing/2014/chart" uri="{C3380CC4-5D6E-409C-BE32-E72D297353CC}">
              <c16:uniqueId val="{00000007-EE12-264B-840B-D1BEB58D37C4}"/>
            </c:ext>
          </c:extLst>
        </c:ser>
        <c:ser>
          <c:idx val="5"/>
          <c:order val="5"/>
          <c:tx>
            <c:strRef>
              <c:f>Sheet1!$G$1</c:f>
              <c:strCache>
                <c:ptCount val="1"/>
                <c:pt idx="0">
                  <c:v>Total2</c:v>
                </c:pt>
              </c:strCache>
            </c:strRef>
          </c:tx>
          <c:spPr>
            <a:no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12-264B-840B-D1BEB58D37C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Sheet1!$G$2:$G$3</c:f>
              <c:numCache>
                <c:formatCode>0\%</c:formatCode>
                <c:ptCount val="2"/>
                <c:pt idx="1">
                  <c:v>58</c:v>
                </c:pt>
              </c:numCache>
            </c:numRef>
          </c:val>
          <c:extLst>
            <c:ext xmlns:c16="http://schemas.microsoft.com/office/drawing/2014/chart" uri="{C3380CC4-5D6E-409C-BE32-E72D297353CC}">
              <c16:uniqueId val="{00000009-EE12-264B-840B-D1BEB58D37C4}"/>
            </c:ext>
          </c:extLst>
        </c:ser>
        <c:dLbls>
          <c:dLblPos val="ctr"/>
          <c:showLegendKey val="0"/>
          <c:showVal val="1"/>
          <c:showCatName val="0"/>
          <c:showSerName val="0"/>
          <c:showPercent val="0"/>
          <c:showBubbleSize val="0"/>
        </c:dLbls>
        <c:gapWidth val="150"/>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6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E2E4-2341-A238-5B929838A4B1}"/>
            </c:ext>
          </c:extLst>
        </c:ser>
        <c:ser>
          <c:idx val="2"/>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E2E4-2341-A238-5B929838A4B1}"/>
            </c:ext>
          </c:extLst>
        </c:ser>
        <c:ser>
          <c:idx val="3"/>
          <c:order val="2"/>
          <c:tx>
            <c:strRef>
              <c:f>Sheet1!$D$1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E2E4-2341-A238-5B929838A4B1}"/>
            </c:ext>
          </c:extLst>
        </c:ser>
        <c:ser>
          <c:idx val="4"/>
          <c:order val="3"/>
          <c:tx>
            <c:strRef>
              <c:f>Sheet1!$E$1</c:f>
              <c:strCache>
                <c:ptCount val="1"/>
                <c:pt idx="0">
                  <c:v>Column2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E2E4-2341-A238-5B929838A4B1}"/>
            </c:ext>
          </c:extLst>
        </c:ser>
        <c:ser>
          <c:idx val="5"/>
          <c:order val="4"/>
          <c:tx>
            <c:strRef>
              <c:f>Sheet1!$F$1</c:f>
              <c:strCache>
                <c:ptCount val="1"/>
                <c:pt idx="0">
                  <c:v>Column3</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E2E4-2341-A238-5B929838A4B1}"/>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7.6380096775871945E-2"/>
          <c:w val="1"/>
          <c:h val="0.92361990322412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707740348510102E-2"/>
          <c:y val="0"/>
          <c:w val="0.97429225965148991"/>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34</c:v>
                </c:pt>
                <c:pt idx="1">
                  <c:v>37</c:v>
                </c:pt>
                <c:pt idx="2">
                  <c:v>28</c:v>
                </c:pt>
              </c:numCache>
            </c:numRef>
          </c:val>
          <c:extLst>
            <c:ext xmlns:c16="http://schemas.microsoft.com/office/drawing/2014/chart" uri="{C3380CC4-5D6E-409C-BE32-E72D297353CC}">
              <c16:uniqueId val="{00000000-D34C-EE49-A524-218D158F82BC}"/>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0\%</c:formatCode>
                <c:ptCount val="3"/>
                <c:pt idx="0">
                  <c:v>25</c:v>
                </c:pt>
                <c:pt idx="1">
                  <c:v>17</c:v>
                </c:pt>
                <c:pt idx="2">
                  <c:v>21</c:v>
                </c:pt>
              </c:numCache>
            </c:numRef>
          </c:val>
          <c:extLst>
            <c:ext xmlns:c16="http://schemas.microsoft.com/office/drawing/2014/chart" uri="{C3380CC4-5D6E-409C-BE32-E72D297353CC}">
              <c16:uniqueId val="{00000001-D34C-EE49-A524-218D158F82BC}"/>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0\%</c:formatCode>
                <c:ptCount val="3"/>
                <c:pt idx="0">
                  <c:v>59</c:v>
                </c:pt>
                <c:pt idx="1">
                  <c:v>54</c:v>
                </c:pt>
                <c:pt idx="2">
                  <c:v>49</c:v>
                </c:pt>
              </c:numCache>
            </c:numRef>
          </c:val>
          <c:extLst>
            <c:ext xmlns:c16="http://schemas.microsoft.com/office/drawing/2014/chart" uri="{C3380CC4-5D6E-409C-BE32-E72D297353CC}">
              <c16:uniqueId val="{00000002-D34C-EE49-A524-218D158F82BC}"/>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70"/>
          <c:min val="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707740348510102E-2"/>
          <c:y val="0"/>
          <c:w val="0.97429225965148991"/>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31</c:v>
                </c:pt>
                <c:pt idx="1">
                  <c:v>36</c:v>
                </c:pt>
                <c:pt idx="2">
                  <c:v>26</c:v>
                </c:pt>
              </c:numCache>
            </c:numRef>
          </c:val>
          <c:extLst>
            <c:ext xmlns:c16="http://schemas.microsoft.com/office/drawing/2014/chart" uri="{C3380CC4-5D6E-409C-BE32-E72D297353CC}">
              <c16:uniqueId val="{00000000-D34C-EE49-A524-218D158F82BC}"/>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0\%</c:formatCode>
                <c:ptCount val="3"/>
                <c:pt idx="0">
                  <c:v>27</c:v>
                </c:pt>
                <c:pt idx="1">
                  <c:v>19</c:v>
                </c:pt>
                <c:pt idx="2">
                  <c:v>22</c:v>
                </c:pt>
              </c:numCache>
            </c:numRef>
          </c:val>
          <c:extLst>
            <c:ext xmlns:c16="http://schemas.microsoft.com/office/drawing/2014/chart" uri="{C3380CC4-5D6E-409C-BE32-E72D297353CC}">
              <c16:uniqueId val="{00000001-D34C-EE49-A524-218D158F82BC}"/>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0\%</c:formatCode>
                <c:ptCount val="3"/>
                <c:pt idx="0">
                  <c:v>58</c:v>
                </c:pt>
                <c:pt idx="1">
                  <c:v>55</c:v>
                </c:pt>
                <c:pt idx="2">
                  <c:v>48</c:v>
                </c:pt>
              </c:numCache>
            </c:numRef>
          </c:val>
          <c:extLst>
            <c:ext xmlns:c16="http://schemas.microsoft.com/office/drawing/2014/chart" uri="{C3380CC4-5D6E-409C-BE32-E72D297353CC}">
              <c16:uniqueId val="{00000002-D34C-EE49-A524-218D158F82BC}"/>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70"/>
          <c:min val="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Somewhat acceptable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1B91-D946-B78B-1F90004AE337}"/>
            </c:ext>
          </c:extLst>
        </c:ser>
        <c:ser>
          <c:idx val="2"/>
          <c:order val="1"/>
          <c:tx>
            <c:strRef>
              <c:f>Sheet1!$C$1</c:f>
              <c:strCache>
                <c:ptCount val="1"/>
                <c:pt idx="0">
                  <c:v>Somewhat unacceptable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1B91-D946-B78B-1F90004AE337}"/>
            </c:ext>
          </c:extLst>
        </c:ser>
        <c:ser>
          <c:idx val="3"/>
          <c:order val="2"/>
          <c:tx>
            <c:strRef>
              <c:f>Sheet1!$D$1</c:f>
              <c:strCache>
                <c:ptCount val="1"/>
                <c:pt idx="0">
                  <c:v>Totally acceptable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1B91-D946-B78B-1F90004AE337}"/>
            </c:ext>
          </c:extLst>
        </c:ser>
        <c:ser>
          <c:idx val="4"/>
          <c:order val="3"/>
          <c:tx>
            <c:strRef>
              <c:f>Sheet1!$E$1</c:f>
              <c:strCache>
                <c:ptCount val="1"/>
                <c:pt idx="0">
                  <c:v>Totally unacceptable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1B91-D946-B78B-1F90004AE337}"/>
            </c:ext>
          </c:extLst>
        </c:ser>
        <c:ser>
          <c:idx val="5"/>
          <c:order val="4"/>
          <c:tx>
            <c:strRef>
              <c:f>Sheet1!$F$1</c:f>
              <c:strCache>
                <c:ptCount val="1"/>
                <c:pt idx="0">
                  <c:v>Not sure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1B91-D946-B78B-1F90004AE337}"/>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4"/>
        <c:delete val="1"/>
      </c:legendEntry>
      <c:layout>
        <c:manualLayout>
          <c:xMode val="edge"/>
          <c:yMode val="edge"/>
          <c:x val="0"/>
          <c:y val="7.6380096775871945E-2"/>
          <c:w val="1"/>
          <c:h val="0.92361990322412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81676828822073E-2"/>
          <c:y val="3.5655009579891088E-2"/>
          <c:w val="0.94823664634235583"/>
          <c:h val="0.96434499042010891"/>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Sheet1!$B$2:$B$6</c:f>
              <c:numCache>
                <c:formatCode>General</c:formatCode>
                <c:ptCount val="5"/>
                <c:pt idx="0" formatCode="0\%">
                  <c:v>33</c:v>
                </c:pt>
                <c:pt idx="3" formatCode="0\%">
                  <c:v>29</c:v>
                </c:pt>
              </c:numCache>
            </c:numRef>
          </c:val>
          <c:extLst>
            <c:ext xmlns:c16="http://schemas.microsoft.com/office/drawing/2014/chart" uri="{C3380CC4-5D6E-409C-BE32-E72D297353CC}">
              <c16:uniqueId val="{00000000-B359-9E44-AB07-9E48D92125D9}"/>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Sheet1!$C$2:$C$6</c:f>
              <c:numCache>
                <c:formatCode>General</c:formatCode>
                <c:ptCount val="5"/>
                <c:pt idx="0" formatCode="0\%">
                  <c:v>20</c:v>
                </c:pt>
                <c:pt idx="3" formatCode="0\%">
                  <c:v>18</c:v>
                </c:pt>
              </c:numCache>
            </c:numRef>
          </c:val>
          <c:extLst>
            <c:ext xmlns:c16="http://schemas.microsoft.com/office/drawing/2014/chart" uri="{C3380CC4-5D6E-409C-BE32-E72D297353CC}">
              <c16:uniqueId val="{00000001-B359-9E44-AB07-9E48D92125D9}"/>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Sheet1!$D$2:$D$6</c:f>
              <c:numCache>
                <c:formatCode>General</c:formatCode>
                <c:ptCount val="5"/>
                <c:pt idx="0" formatCode="0\%">
                  <c:v>52</c:v>
                </c:pt>
                <c:pt idx="3" formatCode="0\%">
                  <c:v>47</c:v>
                </c:pt>
              </c:numCache>
            </c:numRef>
          </c:val>
          <c:extLst>
            <c:ext xmlns:c16="http://schemas.microsoft.com/office/drawing/2014/chart" uri="{C3380CC4-5D6E-409C-BE32-E72D297353CC}">
              <c16:uniqueId val="{00000003-B359-9E44-AB07-9E48D92125D9}"/>
            </c:ext>
          </c:extLst>
        </c:ser>
        <c:ser>
          <c:idx val="3"/>
          <c:order val="3"/>
          <c:tx>
            <c:strRef>
              <c:f>Sheet1!$E$1</c:f>
              <c:strCache>
                <c:ptCount val="1"/>
                <c:pt idx="0">
                  <c:v>strong no</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5-B359-9E44-AB07-9E48D92125D9}"/>
              </c:ext>
            </c:extLst>
          </c:dPt>
          <c:dLbls>
            <c:dLbl>
              <c:idx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B359-9E44-AB07-9E48D92125D9}"/>
                </c:ext>
              </c:extLst>
            </c:dLbl>
            <c:dLbl>
              <c:idx val="4"/>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B359-9E44-AB07-9E48D92125D9}"/>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Sheet1!$E$2:$E$6</c:f>
              <c:numCache>
                <c:formatCode>0\%</c:formatCode>
                <c:ptCount val="5"/>
                <c:pt idx="1">
                  <c:v>31</c:v>
                </c:pt>
                <c:pt idx="4">
                  <c:v>37</c:v>
                </c:pt>
              </c:numCache>
            </c:numRef>
          </c:val>
          <c:extLst>
            <c:ext xmlns:c16="http://schemas.microsoft.com/office/drawing/2014/chart" uri="{C3380CC4-5D6E-409C-BE32-E72D297353CC}">
              <c16:uniqueId val="{00000006-B359-9E44-AB07-9E48D92125D9}"/>
            </c:ext>
          </c:extLst>
        </c:ser>
        <c:ser>
          <c:idx val="4"/>
          <c:order val="4"/>
          <c:tx>
            <c:strRef>
              <c:f>Sheet1!$F$1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Sheet1!$F$2:$F$6</c:f>
              <c:numCache>
                <c:formatCode>0\%</c:formatCode>
                <c:ptCount val="5"/>
                <c:pt idx="1">
                  <c:v>17</c:v>
                </c:pt>
                <c:pt idx="4">
                  <c:v>16</c:v>
                </c:pt>
              </c:numCache>
            </c:numRef>
          </c:val>
          <c:extLst>
            <c:ext xmlns:c16="http://schemas.microsoft.com/office/drawing/2014/chart" uri="{C3380CC4-5D6E-409C-BE32-E72D297353CC}">
              <c16:uniqueId val="{00000007-B359-9E44-AB07-9E48D92125D9}"/>
            </c:ext>
          </c:extLst>
        </c:ser>
        <c:ser>
          <c:idx val="5"/>
          <c:order val="5"/>
          <c:tx>
            <c:strRef>
              <c:f>Sheet1!$G$1</c:f>
              <c:strCache>
                <c:ptCount val="1"/>
                <c:pt idx="0">
                  <c:v>Total2</c:v>
                </c:pt>
              </c:strCache>
            </c:strRef>
          </c:tx>
          <c:spPr>
            <a:no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B359-9E44-AB07-9E48D92125D9}"/>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B359-9E44-AB07-9E48D92125D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Sheet1!$G$2:$G$6</c:f>
              <c:numCache>
                <c:formatCode>0\%</c:formatCode>
                <c:ptCount val="5"/>
                <c:pt idx="1">
                  <c:v>48</c:v>
                </c:pt>
                <c:pt idx="4">
                  <c:v>53</c:v>
                </c:pt>
              </c:numCache>
            </c:numRef>
          </c:val>
          <c:extLst>
            <c:ext xmlns:c16="http://schemas.microsoft.com/office/drawing/2014/chart" uri="{C3380CC4-5D6E-409C-BE32-E72D297353CC}">
              <c16:uniqueId val="{00000009-B359-9E44-AB07-9E48D92125D9}"/>
            </c:ext>
          </c:extLst>
        </c:ser>
        <c:dLbls>
          <c:dLblPos val="ctr"/>
          <c:showLegendKey val="0"/>
          <c:showVal val="1"/>
          <c:showCatName val="0"/>
          <c:showSerName val="0"/>
          <c:showPercent val="0"/>
          <c:showBubbleSize val="0"/>
        </c:dLbls>
        <c:gapWidth val="77"/>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6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35885475741415E-4"/>
          <c:y val="0"/>
          <c:w val="0.99970764114524258"/>
          <c:h val="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40</c:v>
                </c:pt>
                <c:pt idx="1">
                  <c:v>39</c:v>
                </c:pt>
                <c:pt idx="2">
                  <c:v>39</c:v>
                </c:pt>
                <c:pt idx="3">
                  <c:v>39</c:v>
                </c:pt>
                <c:pt idx="4">
                  <c:v>39</c:v>
                </c:pt>
                <c:pt idx="5">
                  <c:v>38</c:v>
                </c:pt>
              </c:numCache>
            </c:numRef>
          </c:val>
          <c:extLst>
            <c:ext xmlns:c16="http://schemas.microsoft.com/office/drawing/2014/chart" uri="{C3380CC4-5D6E-409C-BE32-E72D297353CC}">
              <c16:uniqueId val="{00000000-6A67-3B4D-8FAF-54A152FA6D4F}"/>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33</c:v>
                </c:pt>
                <c:pt idx="1">
                  <c:v>33</c:v>
                </c:pt>
                <c:pt idx="2">
                  <c:v>27</c:v>
                </c:pt>
                <c:pt idx="3">
                  <c:v>33</c:v>
                </c:pt>
                <c:pt idx="4">
                  <c:v>32</c:v>
                </c:pt>
                <c:pt idx="5">
                  <c:v>27</c:v>
                </c:pt>
              </c:numCache>
            </c:numRef>
          </c:val>
          <c:extLst>
            <c:ext xmlns:c16="http://schemas.microsoft.com/office/drawing/2014/chart" uri="{C3380CC4-5D6E-409C-BE32-E72D297353CC}">
              <c16:uniqueId val="{00000001-6A67-3B4D-8FAF-54A152FA6D4F}"/>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0\%</c:formatCode>
                <c:ptCount val="6"/>
                <c:pt idx="0">
                  <c:v>73</c:v>
                </c:pt>
                <c:pt idx="1">
                  <c:v>72</c:v>
                </c:pt>
                <c:pt idx="2">
                  <c:v>65</c:v>
                </c:pt>
                <c:pt idx="3">
                  <c:v>71</c:v>
                </c:pt>
                <c:pt idx="4">
                  <c:v>71</c:v>
                </c:pt>
                <c:pt idx="5">
                  <c:v>65</c:v>
                </c:pt>
              </c:numCache>
            </c:numRef>
          </c:val>
          <c:extLst>
            <c:ext xmlns:c16="http://schemas.microsoft.com/office/drawing/2014/chart" uri="{C3380CC4-5D6E-409C-BE32-E72D297353CC}">
              <c16:uniqueId val="{00000002-6A67-3B4D-8FAF-54A152FA6D4F}"/>
            </c:ext>
          </c:extLst>
        </c:ser>
        <c:dLbls>
          <c:dLblPos val="ctr"/>
          <c:showLegendKey val="0"/>
          <c:showVal val="1"/>
          <c:showCatName val="0"/>
          <c:showSerName val="0"/>
          <c:showPercent val="0"/>
          <c:showBubbleSize val="0"/>
        </c:dLbls>
        <c:gapWidth val="148"/>
        <c:overlap val="100"/>
        <c:axId val="121774752"/>
        <c:axId val="162782912"/>
      </c:barChart>
      <c:catAx>
        <c:axId val="121774752"/>
        <c:scaling>
          <c:orientation val="minMax"/>
        </c:scaling>
        <c:delete val="1"/>
        <c:axPos val="b"/>
        <c:numFmt formatCode="General" sourceLinked="1"/>
        <c:majorTickMark val="out"/>
        <c:minorTickMark val="none"/>
        <c:tickLblPos val="nextTo"/>
        <c:crossAx val="162782912"/>
        <c:crosses val="autoZero"/>
        <c:auto val="1"/>
        <c:lblAlgn val="ctr"/>
        <c:lblOffset val="100"/>
        <c:noMultiLvlLbl val="0"/>
      </c:catAx>
      <c:valAx>
        <c:axId val="162782912"/>
        <c:scaling>
          <c:orientation val="minMax"/>
          <c:max val="100"/>
        </c:scaling>
        <c:delete val="1"/>
        <c:axPos val="l"/>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7E07-3844-9F9E-3C71F84A1512}"/>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7E07-3844-9F9E-3C71F84A1512}"/>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7E07-3844-9F9E-3C71F84A1512}"/>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7E07-3844-9F9E-3C71F84A1512}"/>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7E07-3844-9F9E-3C71F84A1512}"/>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Much more favorable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F59C-5B42-A156-363842AD2777}"/>
            </c:ext>
          </c:extLst>
        </c:ser>
        <c:ser>
          <c:idx val="1"/>
          <c:order val="1"/>
          <c:tx>
            <c:strRef>
              <c:f>Sheet1!$C$1</c:f>
              <c:strCache>
                <c:ptCount val="1"/>
                <c:pt idx="0">
                  <c:v>Somewhat more favorable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F59C-5B42-A156-363842AD2777}"/>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F59C-5B42-A156-363842AD2777}"/>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F59C-5B42-A156-363842AD2777}"/>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F59C-5B42-A156-363842AD2777}"/>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9034-264D-8CDA-A9F252549900}"/>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9034-264D-8CDA-A9F252549900}"/>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9034-264D-8CDA-A9F252549900}"/>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9034-264D-8CDA-A9F252549900}"/>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9034-264D-8CDA-A9F252549900}"/>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35885475741415E-4"/>
          <c:y val="0"/>
          <c:w val="0.99970764114524258"/>
          <c:h val="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46</c:v>
                </c:pt>
                <c:pt idx="1">
                  <c:v>41</c:v>
                </c:pt>
                <c:pt idx="2">
                  <c:v>44</c:v>
                </c:pt>
                <c:pt idx="3">
                  <c:v>37</c:v>
                </c:pt>
                <c:pt idx="4">
                  <c:v>42</c:v>
                </c:pt>
                <c:pt idx="5">
                  <c:v>35</c:v>
                </c:pt>
              </c:numCache>
            </c:numRef>
          </c:val>
          <c:extLst>
            <c:ext xmlns:c16="http://schemas.microsoft.com/office/drawing/2014/chart" uri="{C3380CC4-5D6E-409C-BE32-E72D297353CC}">
              <c16:uniqueId val="{00000000-3D4D-0740-8594-589D892BFD33}"/>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26</c:v>
                </c:pt>
                <c:pt idx="1">
                  <c:v>28</c:v>
                </c:pt>
                <c:pt idx="2">
                  <c:v>31</c:v>
                </c:pt>
                <c:pt idx="3">
                  <c:v>35</c:v>
                </c:pt>
                <c:pt idx="4">
                  <c:v>30</c:v>
                </c:pt>
                <c:pt idx="5">
                  <c:v>36</c:v>
                </c:pt>
              </c:numCache>
            </c:numRef>
          </c:val>
          <c:extLst>
            <c:ext xmlns:c16="http://schemas.microsoft.com/office/drawing/2014/chart" uri="{C3380CC4-5D6E-409C-BE32-E72D297353CC}">
              <c16:uniqueId val="{00000001-3D4D-0740-8594-589D892BFD33}"/>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0\%</c:formatCode>
                <c:ptCount val="6"/>
                <c:pt idx="0">
                  <c:v>72</c:v>
                </c:pt>
                <c:pt idx="1">
                  <c:v>68</c:v>
                </c:pt>
                <c:pt idx="2">
                  <c:v>75</c:v>
                </c:pt>
                <c:pt idx="3">
                  <c:v>72</c:v>
                </c:pt>
                <c:pt idx="4">
                  <c:v>72</c:v>
                </c:pt>
                <c:pt idx="5">
                  <c:v>71</c:v>
                </c:pt>
              </c:numCache>
            </c:numRef>
          </c:val>
          <c:extLst>
            <c:ext xmlns:c16="http://schemas.microsoft.com/office/drawing/2014/chart" uri="{C3380CC4-5D6E-409C-BE32-E72D297353CC}">
              <c16:uniqueId val="{00000002-3D4D-0740-8594-589D892BFD33}"/>
            </c:ext>
          </c:extLst>
        </c:ser>
        <c:dLbls>
          <c:dLblPos val="ctr"/>
          <c:showLegendKey val="0"/>
          <c:showVal val="1"/>
          <c:showCatName val="0"/>
          <c:showSerName val="0"/>
          <c:showPercent val="0"/>
          <c:showBubbleSize val="0"/>
        </c:dLbls>
        <c:gapWidth val="148"/>
        <c:overlap val="100"/>
        <c:axId val="121774752"/>
        <c:axId val="162782912"/>
      </c:barChart>
      <c:catAx>
        <c:axId val="121774752"/>
        <c:scaling>
          <c:orientation val="minMax"/>
        </c:scaling>
        <c:delete val="1"/>
        <c:axPos val="b"/>
        <c:numFmt formatCode="General" sourceLinked="1"/>
        <c:majorTickMark val="out"/>
        <c:minorTickMark val="none"/>
        <c:tickLblPos val="nextTo"/>
        <c:crossAx val="162782912"/>
        <c:crosses val="autoZero"/>
        <c:auto val="1"/>
        <c:lblAlgn val="ctr"/>
        <c:lblOffset val="100"/>
        <c:noMultiLvlLbl val="0"/>
      </c:catAx>
      <c:valAx>
        <c:axId val="162782912"/>
        <c:scaling>
          <c:orientation val="minMax"/>
          <c:max val="100"/>
        </c:scaling>
        <c:delete val="1"/>
        <c:axPos val="l"/>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72878644409112E-2"/>
          <c:y val="0.12472225973165073"/>
          <c:w val="0.94505424271118177"/>
          <c:h val="0.69703359879877214"/>
        </c:manualLayout>
      </c:layout>
      <c:barChart>
        <c:barDir val="col"/>
        <c:grouping val="clustered"/>
        <c:varyColors val="0"/>
        <c:ser>
          <c:idx val="0"/>
          <c:order val="0"/>
          <c:tx>
            <c:strRef>
              <c:f>Sheet1!$B$1</c:f>
              <c:strCache>
                <c:ptCount val="1"/>
                <c:pt idx="0">
                  <c:v>result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D98-45C2-8BE5-8FB65541A68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AD98-45C2-8BE5-8FB65541A68E}"/>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AD98-45C2-8BE5-8FB65541A68E}"/>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Getting ahead</c:v>
                </c:pt>
                <c:pt idx="1">
                  <c:v>Getting by</c:v>
                </c:pt>
                <c:pt idx="2">
                  <c:v>Falling behind</c:v>
                </c:pt>
              </c:strCache>
            </c:strRef>
          </c:cat>
          <c:val>
            <c:numRef>
              <c:f>Sheet1!$B$2:$B$4</c:f>
              <c:numCache>
                <c:formatCode>0\%</c:formatCode>
                <c:ptCount val="3"/>
                <c:pt idx="0">
                  <c:v>19</c:v>
                </c:pt>
                <c:pt idx="1">
                  <c:v>59</c:v>
                </c:pt>
                <c:pt idx="2">
                  <c:v>23</c:v>
                </c:pt>
              </c:numCache>
            </c:numRef>
          </c:val>
          <c:extLst>
            <c:ext xmlns:c16="http://schemas.microsoft.com/office/drawing/2014/chart" uri="{C3380CC4-5D6E-409C-BE32-E72D297353CC}">
              <c16:uniqueId val="{00000006-AD98-45C2-8BE5-8FB65541A68E}"/>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max val="60"/>
        </c:scaling>
        <c:delete val="1"/>
        <c:axPos val="l"/>
        <c:numFmt formatCode="0\%" sourceLinked="1"/>
        <c:majorTickMark val="out"/>
        <c:minorTickMark val="none"/>
        <c:tickLblPos val="nextTo"/>
        <c:crossAx val="6521014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9034-264D-8CDA-A9F252549900}"/>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9034-264D-8CDA-A9F252549900}"/>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9034-264D-8CDA-A9F252549900}"/>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9034-264D-8CDA-A9F252549900}"/>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9034-264D-8CDA-A9F252549900}"/>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8-60B2-6140-8AA6-DBF029440F98}"/>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B2-6140-8AA6-DBF029440F98}"/>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B2-6140-8AA6-DBF029440F98}"/>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0B2-6140-8AA6-DBF029440F98}"/>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B2-6140-8AA6-DBF029440F98}"/>
                </c:ext>
              </c:extLst>
            </c:dLbl>
            <c:dLbl>
              <c:idx val="4"/>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0B2-6140-8AA6-DBF029440F98}"/>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B2-6140-8AA6-DBF029440F98}"/>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0B2-6140-8AA6-DBF029440F98}"/>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0B2-6140-8AA6-DBF029440F9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Category 1</c:v>
                </c:pt>
                <c:pt idx="1">
                  <c:v>Category 2</c:v>
                </c:pt>
                <c:pt idx="2">
                  <c:v>Category 3</c:v>
                </c:pt>
                <c:pt idx="3">
                  <c:v>Category 4</c:v>
                </c:pt>
                <c:pt idx="4">
                  <c:v>Category 5</c:v>
                </c:pt>
              </c:strCache>
            </c:strRef>
          </c:cat>
          <c:val>
            <c:numRef>
              <c:f>Sheet1!$B$2:$B$9</c:f>
              <c:numCache>
                <c:formatCode>General</c:formatCode>
                <c:ptCount val="8"/>
                <c:pt idx="0">
                  <c:v>5</c:v>
                </c:pt>
                <c:pt idx="1">
                  <c:v>6</c:v>
                </c:pt>
                <c:pt idx="2">
                  <c:v>7</c:v>
                </c:pt>
                <c:pt idx="3">
                  <c:v>12</c:v>
                </c:pt>
                <c:pt idx="4">
                  <c:v>-3</c:v>
                </c:pt>
                <c:pt idx="5">
                  <c:v>8</c:v>
                </c:pt>
                <c:pt idx="6">
                  <c:v>4</c:v>
                </c:pt>
                <c:pt idx="7">
                  <c:v>4</c:v>
                </c:pt>
              </c:numCache>
            </c:numRef>
          </c:val>
          <c:extLst>
            <c:ext xmlns:c16="http://schemas.microsoft.com/office/drawing/2014/chart" uri="{C3380CC4-5D6E-409C-BE32-E72D297353CC}">
              <c16:uniqueId val="{0000000C-60B2-6140-8AA6-DBF029440F98}"/>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8-60B2-6140-8AA6-DBF029440F98}"/>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B2-6140-8AA6-DBF029440F98}"/>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B2-6140-8AA6-DBF029440F98}"/>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0B2-6140-8AA6-DBF029440F98}"/>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B2-6140-8AA6-DBF029440F98}"/>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0B2-6140-8AA6-DBF029440F98}"/>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B2-6140-8AA6-DBF029440F98}"/>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0B2-6140-8AA6-DBF029440F98}"/>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0B2-6140-8AA6-DBF029440F9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Category 1</c:v>
                </c:pt>
                <c:pt idx="1">
                  <c:v>Category 2</c:v>
                </c:pt>
                <c:pt idx="2">
                  <c:v>Category 3</c:v>
                </c:pt>
                <c:pt idx="3">
                  <c:v>Category 4</c:v>
                </c:pt>
                <c:pt idx="4">
                  <c:v>Category 5</c:v>
                </c:pt>
              </c:strCache>
            </c:strRef>
          </c:cat>
          <c:val>
            <c:numRef>
              <c:f>Sheet1!$B$2:$B$9</c:f>
              <c:numCache>
                <c:formatCode>General</c:formatCode>
                <c:ptCount val="8"/>
                <c:pt idx="0">
                  <c:v>7</c:v>
                </c:pt>
                <c:pt idx="1">
                  <c:v>8</c:v>
                </c:pt>
                <c:pt idx="2">
                  <c:v>14</c:v>
                </c:pt>
                <c:pt idx="3">
                  <c:v>6</c:v>
                </c:pt>
                <c:pt idx="4">
                  <c:v>7</c:v>
                </c:pt>
                <c:pt idx="5">
                  <c:v>15</c:v>
                </c:pt>
                <c:pt idx="6">
                  <c:v>10</c:v>
                </c:pt>
                <c:pt idx="7">
                  <c:v>5</c:v>
                </c:pt>
              </c:numCache>
            </c:numRef>
          </c:val>
          <c:extLst>
            <c:ext xmlns:c16="http://schemas.microsoft.com/office/drawing/2014/chart" uri="{C3380CC4-5D6E-409C-BE32-E72D297353CC}">
              <c16:uniqueId val="{0000000C-60B2-6140-8AA6-DBF029440F98}"/>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7"/>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Much more favorable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6EA8-824F-977B-E42217F2C0C4}"/>
            </c:ext>
          </c:extLst>
        </c:ser>
        <c:ser>
          <c:idx val="1"/>
          <c:order val="1"/>
          <c:tx>
            <c:strRef>
              <c:f>Sheet1!$C$1</c:f>
              <c:strCache>
                <c:ptCount val="1"/>
                <c:pt idx="0">
                  <c:v>Somewhat more favorable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6EA8-824F-977B-E42217F2C0C4}"/>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6EA8-824F-977B-E42217F2C0C4}"/>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6EA8-824F-977B-E42217F2C0C4}"/>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6EA8-824F-977B-E42217F2C0C4}"/>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Totally acceptable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6EA8-824F-977B-E42217F2C0C4}"/>
            </c:ext>
          </c:extLst>
        </c:ser>
        <c:ser>
          <c:idx val="1"/>
          <c:order val="1"/>
          <c:tx>
            <c:strRef>
              <c:f>Sheet1!$C$1</c:f>
              <c:strCache>
                <c:ptCount val="1"/>
                <c:pt idx="0">
                  <c:v>Somewhat acceptable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6EA8-824F-977B-E42217F2C0C4}"/>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6EA8-824F-977B-E42217F2C0C4}"/>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6EA8-824F-977B-E42217F2C0C4}"/>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6EA8-824F-977B-E42217F2C0C4}"/>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6EA8-824F-977B-E42217F2C0C4}"/>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6EA8-824F-977B-E42217F2C0C4}"/>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6EA8-824F-977B-E42217F2C0C4}"/>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6EA8-824F-977B-E42217F2C0C4}"/>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6EA8-824F-977B-E42217F2C0C4}"/>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35885475741415E-4"/>
          <c:y val="0"/>
          <c:w val="0.99970764114524258"/>
          <c:h val="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43</c:v>
                </c:pt>
                <c:pt idx="1">
                  <c:v>38</c:v>
                </c:pt>
                <c:pt idx="2">
                  <c:v>58</c:v>
                </c:pt>
                <c:pt idx="3">
                  <c:v>50</c:v>
                </c:pt>
                <c:pt idx="4">
                  <c:v>40</c:v>
                </c:pt>
                <c:pt idx="5">
                  <c:v>39</c:v>
                </c:pt>
              </c:numCache>
            </c:numRef>
          </c:val>
          <c:extLst>
            <c:ext xmlns:c16="http://schemas.microsoft.com/office/drawing/2014/chart" uri="{C3380CC4-5D6E-409C-BE32-E72D297353CC}">
              <c16:uniqueId val="{00000000-26A3-9F41-96CE-1E3C395A3578}"/>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26</c:v>
                </c:pt>
                <c:pt idx="1">
                  <c:v>25</c:v>
                </c:pt>
                <c:pt idx="2">
                  <c:v>27</c:v>
                </c:pt>
                <c:pt idx="3">
                  <c:v>32</c:v>
                </c:pt>
                <c:pt idx="4">
                  <c:v>33</c:v>
                </c:pt>
                <c:pt idx="5">
                  <c:v>30</c:v>
                </c:pt>
              </c:numCache>
            </c:numRef>
          </c:val>
          <c:extLst>
            <c:ext xmlns:c16="http://schemas.microsoft.com/office/drawing/2014/chart" uri="{C3380CC4-5D6E-409C-BE32-E72D297353CC}">
              <c16:uniqueId val="{00000001-26A3-9F41-96CE-1E3C395A3578}"/>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0\%</c:formatCode>
                <c:ptCount val="6"/>
                <c:pt idx="0">
                  <c:v>70</c:v>
                </c:pt>
                <c:pt idx="1">
                  <c:v>64</c:v>
                </c:pt>
                <c:pt idx="2">
                  <c:v>85</c:v>
                </c:pt>
                <c:pt idx="3">
                  <c:v>82</c:v>
                </c:pt>
                <c:pt idx="4">
                  <c:v>73</c:v>
                </c:pt>
                <c:pt idx="5">
                  <c:v>69</c:v>
                </c:pt>
              </c:numCache>
            </c:numRef>
          </c:val>
          <c:extLst>
            <c:ext xmlns:c16="http://schemas.microsoft.com/office/drawing/2014/chart" uri="{C3380CC4-5D6E-409C-BE32-E72D297353CC}">
              <c16:uniqueId val="{00000002-26A3-9F41-96CE-1E3C395A3578}"/>
            </c:ext>
          </c:extLst>
        </c:ser>
        <c:dLbls>
          <c:dLblPos val="ctr"/>
          <c:showLegendKey val="0"/>
          <c:showVal val="1"/>
          <c:showCatName val="0"/>
          <c:showSerName val="0"/>
          <c:showPercent val="0"/>
          <c:showBubbleSize val="0"/>
        </c:dLbls>
        <c:gapWidth val="148"/>
        <c:overlap val="100"/>
        <c:axId val="121774752"/>
        <c:axId val="162782912"/>
      </c:barChart>
      <c:catAx>
        <c:axId val="121774752"/>
        <c:scaling>
          <c:orientation val="minMax"/>
        </c:scaling>
        <c:delete val="1"/>
        <c:axPos val="b"/>
        <c:numFmt formatCode="General" sourceLinked="1"/>
        <c:majorTickMark val="out"/>
        <c:minorTickMark val="none"/>
        <c:tickLblPos val="nextTo"/>
        <c:crossAx val="162782912"/>
        <c:crosses val="autoZero"/>
        <c:auto val="1"/>
        <c:lblAlgn val="ctr"/>
        <c:lblOffset val="100"/>
        <c:noMultiLvlLbl val="0"/>
      </c:catAx>
      <c:valAx>
        <c:axId val="162782912"/>
        <c:scaling>
          <c:orientation val="minMax"/>
          <c:max val="100"/>
        </c:scaling>
        <c:delete val="1"/>
        <c:axPos val="l"/>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009989539126112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73-2641-ADB4-490E14994DD9}"/>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73-2641-ADB4-490E14994DD9}"/>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73-2641-ADB4-490E14994DD9}"/>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73-2641-ADB4-490E14994DD9}"/>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73-2641-ADB4-490E14994DD9}"/>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373-2641-ADB4-490E14994DD9}"/>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73-2641-ADB4-490E14994DD9}"/>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373-2641-ADB4-490E14994DD9}"/>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Category 1</c:v>
                </c:pt>
                <c:pt idx="1">
                  <c:v>Category 2</c:v>
                </c:pt>
                <c:pt idx="2">
                  <c:v>Category 3</c:v>
                </c:pt>
                <c:pt idx="3">
                  <c:v>Category 4</c:v>
                </c:pt>
                <c:pt idx="4">
                  <c:v>Category 5</c:v>
                </c:pt>
              </c:strCache>
            </c:strRef>
          </c:cat>
          <c:val>
            <c:numRef>
              <c:f>Sheet1!$B$2:$B$9</c:f>
              <c:numCache>
                <c:formatCode>General</c:formatCode>
                <c:ptCount val="8"/>
                <c:pt idx="0">
                  <c:v>8</c:v>
                </c:pt>
                <c:pt idx="1">
                  <c:v>5</c:v>
                </c:pt>
                <c:pt idx="2">
                  <c:v>18</c:v>
                </c:pt>
                <c:pt idx="3">
                  <c:v>6</c:v>
                </c:pt>
                <c:pt idx="4">
                  <c:v>6</c:v>
                </c:pt>
                <c:pt idx="5">
                  <c:v>7</c:v>
                </c:pt>
                <c:pt idx="6">
                  <c:v>16</c:v>
                </c:pt>
                <c:pt idx="7">
                  <c:v>4</c:v>
                </c:pt>
              </c:numCache>
            </c:numRef>
          </c:val>
          <c:extLst>
            <c:ext xmlns:c16="http://schemas.microsoft.com/office/drawing/2014/chart" uri="{C3380CC4-5D6E-409C-BE32-E72D297353CC}">
              <c16:uniqueId val="{00000000-F373-2641-ADB4-490E14994DD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73-2641-ADB4-490E14994DD9}"/>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73-2641-ADB4-490E14994DD9}"/>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73-2641-ADB4-490E14994DD9}"/>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73-2641-ADB4-490E14994DD9}"/>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73-2641-ADB4-490E14994DD9}"/>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373-2641-ADB4-490E14994DD9}"/>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73-2641-ADB4-490E14994DD9}"/>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373-2641-ADB4-490E14994DD9}"/>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Category 1</c:v>
                </c:pt>
                <c:pt idx="1">
                  <c:v>Category 2</c:v>
                </c:pt>
                <c:pt idx="2">
                  <c:v>Category 3</c:v>
                </c:pt>
                <c:pt idx="3">
                  <c:v>Category 4</c:v>
                </c:pt>
                <c:pt idx="4">
                  <c:v>Category 5</c:v>
                </c:pt>
              </c:strCache>
            </c:strRef>
          </c:cat>
          <c:val>
            <c:numRef>
              <c:f>Sheet1!$B$2:$B$9</c:f>
              <c:numCache>
                <c:formatCode>General</c:formatCode>
                <c:ptCount val="8"/>
                <c:pt idx="0">
                  <c:v>5</c:v>
                </c:pt>
                <c:pt idx="1">
                  <c:v>3</c:v>
                </c:pt>
                <c:pt idx="2">
                  <c:v>1</c:v>
                </c:pt>
                <c:pt idx="3">
                  <c:v>6</c:v>
                </c:pt>
                <c:pt idx="4">
                  <c:v>5</c:v>
                </c:pt>
                <c:pt idx="5">
                  <c:v>3</c:v>
                </c:pt>
                <c:pt idx="6">
                  <c:v>13</c:v>
                </c:pt>
                <c:pt idx="7">
                  <c:v>1</c:v>
                </c:pt>
              </c:numCache>
            </c:numRef>
          </c:val>
          <c:extLst>
            <c:ext xmlns:c16="http://schemas.microsoft.com/office/drawing/2014/chart" uri="{C3380CC4-5D6E-409C-BE32-E72D297353CC}">
              <c16:uniqueId val="{00000000-F373-2641-ADB4-490E14994DD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44</c:v>
                </c:pt>
                <c:pt idx="1">
                  <c:v>34</c:v>
                </c:pt>
                <c:pt idx="2">
                  <c:v>31</c:v>
                </c:pt>
                <c:pt idx="3">
                  <c:v>26</c:v>
                </c:pt>
                <c:pt idx="4">
                  <c:v>31</c:v>
                </c:pt>
              </c:numCache>
            </c:numRef>
          </c:val>
          <c:extLst>
            <c:ext xmlns:c16="http://schemas.microsoft.com/office/drawing/2014/chart" uri="{C3380CC4-5D6E-409C-BE32-E72D297353CC}">
              <c16:uniqueId val="{00000000-3DD2-EC4C-8326-C1ABA02A086C}"/>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Mostly gaining power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D9C1-D443-B0E2-6387691D62A2}"/>
            </c:ext>
          </c:extLst>
        </c:ser>
        <c:ser>
          <c:idx val="2"/>
          <c:order val="1"/>
          <c:tx>
            <c:strRef>
              <c:f>Sheet1!$C$1</c:f>
              <c:strCache>
                <c:ptCount val="1"/>
                <c:pt idx="0">
                  <c:v>Neither gaining nor losing power </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D9C1-D443-B0E2-6387691D62A2}"/>
            </c:ext>
          </c:extLst>
        </c:ser>
        <c:ser>
          <c:idx val="3"/>
          <c:order val="2"/>
          <c:tx>
            <c:strRef>
              <c:f>Sheet1!$D$1</c:f>
              <c:strCache>
                <c:ptCount val="1"/>
                <c:pt idx="0">
                  <c:v>Mostly losing power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D9C1-D443-B0E2-6387691D62A2}"/>
            </c:ext>
          </c:extLst>
        </c:ser>
        <c:ser>
          <c:idx val="4"/>
          <c:order val="3"/>
          <c:tx>
            <c:strRef>
              <c:f>Sheet1!$E$1</c:f>
              <c:strCache>
                <c:ptCount val="1"/>
                <c:pt idx="0">
                  <c:v>P4</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D9C1-D443-B0E2-6387691D62A2}"/>
            </c:ext>
          </c:extLst>
        </c:ser>
        <c:ser>
          <c:idx val="5"/>
          <c:order val="4"/>
          <c:tx>
            <c:strRef>
              <c:f>Sheet1!$F$1</c:f>
              <c:strCache>
                <c:ptCount val="1"/>
                <c:pt idx="0">
                  <c:v>Not sure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D9C1-D443-B0E2-6387691D62A2}"/>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3"/>
        <c:delete val="1"/>
      </c:legendEntry>
      <c:legendEntry>
        <c:idx val="4"/>
        <c:delete val="1"/>
      </c:legendEntry>
      <c:layout>
        <c:manualLayout>
          <c:xMode val="edge"/>
          <c:yMode val="edge"/>
          <c:x val="0"/>
          <c:y val="0.17649879207191516"/>
          <c:w val="1"/>
          <c:h val="0.631823982989407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47</c:v>
                </c:pt>
                <c:pt idx="1">
                  <c:v>36</c:v>
                </c:pt>
                <c:pt idx="2">
                  <c:v>31</c:v>
                </c:pt>
                <c:pt idx="3">
                  <c:v>24</c:v>
                </c:pt>
                <c:pt idx="4">
                  <c:v>27</c:v>
                </c:pt>
              </c:numCache>
            </c:numRef>
          </c:val>
          <c:extLst>
            <c:ext xmlns:c16="http://schemas.microsoft.com/office/drawing/2014/chart" uri="{C3380CC4-5D6E-409C-BE32-E72D297353CC}">
              <c16:uniqueId val="{00000000-3DD2-EC4C-8326-C1ABA02A086C}"/>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35</c:v>
                </c:pt>
                <c:pt idx="1">
                  <c:v>50</c:v>
                </c:pt>
                <c:pt idx="2">
                  <c:v>26</c:v>
                </c:pt>
                <c:pt idx="3">
                  <c:v>20</c:v>
                </c:pt>
                <c:pt idx="4">
                  <c:v>17</c:v>
                </c:pt>
              </c:numCache>
            </c:numRef>
          </c:val>
          <c:extLst>
            <c:ext xmlns:c16="http://schemas.microsoft.com/office/drawing/2014/chart" uri="{C3380CC4-5D6E-409C-BE32-E72D297353CC}">
              <c16:uniqueId val="{00000000-3DD2-EC4C-8326-C1ABA02A086C}"/>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49</c:v>
                </c:pt>
                <c:pt idx="1">
                  <c:v>43</c:v>
                </c:pt>
                <c:pt idx="2">
                  <c:v>33</c:v>
                </c:pt>
                <c:pt idx="3">
                  <c:v>28</c:v>
                </c:pt>
                <c:pt idx="4">
                  <c:v>8</c:v>
                </c:pt>
              </c:numCache>
            </c:numRef>
          </c:val>
          <c:extLst>
            <c:ext xmlns:c16="http://schemas.microsoft.com/office/drawing/2014/chart" uri="{C3380CC4-5D6E-409C-BE32-E72D297353CC}">
              <c16:uniqueId val="{00000000-3DD2-EC4C-8326-C1ABA02A086C}"/>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Definitely DEM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F1A5-9A41-8CA2-593CB7D9B753}"/>
            </c:ext>
          </c:extLst>
        </c:ser>
        <c:ser>
          <c:idx val="2"/>
          <c:order val="1"/>
          <c:tx>
            <c:strRef>
              <c:f>Sheet1!$C$1</c:f>
              <c:strCache>
                <c:ptCount val="1"/>
                <c:pt idx="0">
                  <c:v>Probably DEM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F1A5-9A41-8CA2-593CB7D9B753}"/>
            </c:ext>
          </c:extLst>
        </c:ser>
        <c:ser>
          <c:idx val="3"/>
          <c:order val="2"/>
          <c:tx>
            <c:strRef>
              <c:f>Sheet1!$D$1</c:f>
              <c:strCache>
                <c:ptCount val="1"/>
                <c:pt idx="0">
                  <c:v>Probably GOP</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F1A5-9A41-8CA2-593CB7D9B753}"/>
            </c:ext>
          </c:extLst>
        </c:ser>
        <c:ser>
          <c:idx val="4"/>
          <c:order val="3"/>
          <c:tx>
            <c:strRef>
              <c:f>Sheet1!$E$1</c:f>
              <c:strCache>
                <c:ptCount val="1"/>
                <c:pt idx="0">
                  <c:v>Definitely GOP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F1A5-9A41-8CA2-593CB7D9B753}"/>
            </c:ext>
          </c:extLst>
        </c:ser>
        <c:ser>
          <c:idx val="5"/>
          <c:order val="4"/>
          <c:tx>
            <c:strRef>
              <c:f>Sheet1!$F$1</c:f>
              <c:strCache>
                <c:ptCount val="1"/>
                <c:pt idx="0">
                  <c:v>Undecided</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F1A5-9A41-8CA2-593CB7D9B753}"/>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ayout>
        <c:manualLayout>
          <c:xMode val="edge"/>
          <c:yMode val="edge"/>
          <c:x val="0"/>
          <c:y val="0.17649879207191516"/>
          <c:w val="1"/>
          <c:h val="0.631823982989407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58191382190422E-2"/>
          <c:y val="3.6802965418796331E-2"/>
          <c:w val="0.94868361723561911"/>
          <c:h val="0.96319703458120365"/>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General</c:formatCode>
                <c:ptCount val="7"/>
                <c:pt idx="0" formatCode="0\%">
                  <c:v>32</c:v>
                </c:pt>
                <c:pt idx="4" formatCode="0\%">
                  <c:v>39</c:v>
                </c:pt>
              </c:numCache>
            </c:numRef>
          </c:val>
          <c:extLst>
            <c:ext xmlns:c16="http://schemas.microsoft.com/office/drawing/2014/chart" uri="{C3380CC4-5D6E-409C-BE32-E72D297353CC}">
              <c16:uniqueId val="{00000000-DF32-FD4C-96D1-100567BA3198}"/>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Sheet1!$C$2:$C$8</c:f>
              <c:numCache>
                <c:formatCode>General</c:formatCode>
                <c:ptCount val="7"/>
                <c:pt idx="0" formatCode="0\%">
                  <c:v>13</c:v>
                </c:pt>
                <c:pt idx="4" formatCode="0\%">
                  <c:v>12</c:v>
                </c:pt>
              </c:numCache>
            </c:numRef>
          </c:val>
          <c:extLst>
            <c:ext xmlns:c16="http://schemas.microsoft.com/office/drawing/2014/chart" uri="{C3380CC4-5D6E-409C-BE32-E72D297353CC}">
              <c16:uniqueId val="{00000001-DF32-FD4C-96D1-100567BA3198}"/>
            </c:ext>
          </c:extLst>
        </c:ser>
        <c:ser>
          <c:idx val="2"/>
          <c:order val="2"/>
          <c:tx>
            <c:strRef>
              <c:f>Sheet1!$D$1</c:f>
              <c:strCache>
                <c:ptCount val="1"/>
                <c:pt idx="0">
                  <c:v>total yes</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Sheet1!$D$2:$D$8</c:f>
              <c:numCache>
                <c:formatCode>General</c:formatCode>
                <c:ptCount val="7"/>
                <c:pt idx="0" formatCode="0\%">
                  <c:v>45</c:v>
                </c:pt>
                <c:pt idx="4" formatCode="0\%">
                  <c:v>51</c:v>
                </c:pt>
              </c:numCache>
            </c:numRef>
          </c:val>
          <c:extLst>
            <c:ext xmlns:c16="http://schemas.microsoft.com/office/drawing/2014/chart" uri="{C3380CC4-5D6E-409C-BE32-E72D297353CC}">
              <c16:uniqueId val="{00000002-DF32-FD4C-96D1-100567BA3198}"/>
            </c:ext>
          </c:extLst>
        </c:ser>
        <c:ser>
          <c:idx val="3"/>
          <c:order val="3"/>
          <c:tx>
            <c:strRef>
              <c:f>Sheet1!$E$1</c:f>
              <c:strCache>
                <c:ptCount val="1"/>
                <c:pt idx="0">
                  <c:v>strong 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Sheet1!$E$2:$E$8</c:f>
              <c:numCache>
                <c:formatCode>0\%</c:formatCode>
                <c:ptCount val="7"/>
                <c:pt idx="1">
                  <c:v>27</c:v>
                </c:pt>
                <c:pt idx="5">
                  <c:v>25</c:v>
                </c:pt>
              </c:numCache>
            </c:numRef>
          </c:val>
          <c:extLst>
            <c:ext xmlns:c16="http://schemas.microsoft.com/office/drawing/2014/chart" uri="{C3380CC4-5D6E-409C-BE32-E72D297353CC}">
              <c16:uniqueId val="{00000003-DF32-FD4C-96D1-100567BA3198}"/>
            </c:ext>
          </c:extLst>
        </c:ser>
        <c:ser>
          <c:idx val="4"/>
          <c:order val="4"/>
          <c:tx>
            <c:strRef>
              <c:f>Sheet1!$F$1</c:f>
              <c:strCache>
                <c:ptCount val="1"/>
                <c:pt idx="0">
                  <c:v>somewhat 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Sheet1!$F$2:$F$8</c:f>
              <c:numCache>
                <c:formatCode>0\%</c:formatCode>
                <c:ptCount val="7"/>
                <c:pt idx="1">
                  <c:v>15</c:v>
                </c:pt>
                <c:pt idx="5">
                  <c:v>12</c:v>
                </c:pt>
              </c:numCache>
            </c:numRef>
          </c:val>
          <c:extLst>
            <c:ext xmlns:c16="http://schemas.microsoft.com/office/drawing/2014/chart" uri="{C3380CC4-5D6E-409C-BE32-E72D297353CC}">
              <c16:uniqueId val="{00000004-DF32-FD4C-96D1-100567BA3198}"/>
            </c:ext>
          </c:extLst>
        </c:ser>
        <c:ser>
          <c:idx val="5"/>
          <c:order val="5"/>
          <c:tx>
            <c:strRef>
              <c:f>Sheet1!$G$1</c:f>
              <c:strCache>
                <c:ptCount val="1"/>
                <c:pt idx="0">
                  <c:v>total no</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Sheet1!$G$2:$G$8</c:f>
              <c:numCache>
                <c:formatCode>0\%</c:formatCode>
                <c:ptCount val="7"/>
                <c:pt idx="1">
                  <c:v>42</c:v>
                </c:pt>
                <c:pt idx="5">
                  <c:v>38</c:v>
                </c:pt>
              </c:numCache>
            </c:numRef>
          </c:val>
          <c:extLst>
            <c:ext xmlns:c16="http://schemas.microsoft.com/office/drawing/2014/chart" uri="{C3380CC4-5D6E-409C-BE32-E72D297353CC}">
              <c16:uniqueId val="{00000005-DF32-FD4C-96D1-100567BA3198}"/>
            </c:ext>
          </c:extLst>
        </c:ser>
        <c:ser>
          <c:idx val="6"/>
          <c:order val="6"/>
          <c:tx>
            <c:strRef>
              <c:f>Sheet1!$H$1</c:f>
              <c:strCache>
                <c:ptCount val="1"/>
                <c:pt idx="0">
                  <c:v>not sure</c:v>
                </c:pt>
              </c:strCache>
            </c:strRef>
          </c:tx>
          <c:spPr>
            <a:solidFill>
              <a:schemeClr val="bg2"/>
            </a:solidFill>
            <a:ln>
              <a:noFill/>
            </a:ln>
            <a:effectLst/>
          </c:spPr>
          <c:invertIfNegative val="0"/>
          <c:dLbls>
            <c:delete val="1"/>
          </c:dLbls>
          <c:cat>
            <c:numRef>
              <c:f>Sheet1!$A$2:$A$8</c:f>
              <c:numCache>
                <c:formatCode>General</c:formatCode>
                <c:ptCount val="7"/>
              </c:numCache>
            </c:numRef>
          </c:cat>
          <c:val>
            <c:numRef>
              <c:f>Sheet1!$H$2:$H$8</c:f>
              <c:numCache>
                <c:formatCode>General</c:formatCode>
                <c:ptCount val="7"/>
                <c:pt idx="2" formatCode="0\%">
                  <c:v>13</c:v>
                </c:pt>
                <c:pt idx="6" formatCode="0\%">
                  <c:v>11</c:v>
                </c:pt>
              </c:numCache>
            </c:numRef>
          </c:val>
          <c:extLst>
            <c:ext xmlns:c16="http://schemas.microsoft.com/office/drawing/2014/chart" uri="{C3380CC4-5D6E-409C-BE32-E72D297353CC}">
              <c16:uniqueId val="{00000006-DF32-FD4C-96D1-100567BA3198}"/>
            </c:ext>
          </c:extLst>
        </c:ser>
        <c:ser>
          <c:idx val="7"/>
          <c:order val="7"/>
          <c:tx>
            <c:strRef>
              <c:f>Sheet1!$I$1</c:f>
              <c:strCache>
                <c:ptCount val="1"/>
                <c:pt idx="0">
                  <c:v>total not sure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Sheet1!$I$2:$I$8</c:f>
              <c:numCache>
                <c:formatCode>General</c:formatCode>
                <c:ptCount val="7"/>
                <c:pt idx="2" formatCode="0\%">
                  <c:v>13</c:v>
                </c:pt>
                <c:pt idx="6" formatCode="0\%">
                  <c:v>11</c:v>
                </c:pt>
              </c:numCache>
            </c:numRef>
          </c:val>
          <c:extLst>
            <c:ext xmlns:c16="http://schemas.microsoft.com/office/drawing/2014/chart" uri="{C3380CC4-5D6E-409C-BE32-E72D297353CC}">
              <c16:uniqueId val="{00000007-DF32-FD4C-96D1-100567BA3198}"/>
            </c:ext>
          </c:extLst>
        </c:ser>
        <c:dLbls>
          <c:dLblPos val="ctr"/>
          <c:showLegendKey val="0"/>
          <c:showVal val="1"/>
          <c:showCatName val="0"/>
          <c:showSerName val="0"/>
          <c:showPercent val="0"/>
          <c:showBubbleSize val="0"/>
        </c:dLbls>
        <c:gapWidth val="6"/>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5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35885475741415E-4"/>
          <c:y val="0"/>
          <c:w val="0.99970764114524258"/>
          <c:h val="1"/>
        </c:manualLayout>
      </c:layout>
      <c:barChart>
        <c:barDir val="col"/>
        <c:grouping val="stacked"/>
        <c:varyColors val="0"/>
        <c:ser>
          <c:idx val="0"/>
          <c:order val="0"/>
          <c:tx>
            <c:strRef>
              <c:f>Sheet1!$B$1</c:f>
              <c:strCache>
                <c:ptCount val="1"/>
                <c:pt idx="0">
                  <c:v>10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0\%</c:formatCode>
                <c:ptCount val="2"/>
                <c:pt idx="0">
                  <c:v>48</c:v>
                </c:pt>
                <c:pt idx="1">
                  <c:v>54</c:v>
                </c:pt>
              </c:numCache>
            </c:numRef>
          </c:val>
          <c:extLst>
            <c:ext xmlns:c16="http://schemas.microsoft.com/office/drawing/2014/chart" uri="{C3380CC4-5D6E-409C-BE32-E72D297353CC}">
              <c16:uniqueId val="{00000000-B149-407C-B3E1-AD52059B784F}"/>
            </c:ext>
          </c:extLst>
        </c:ser>
        <c:ser>
          <c:idx val="1"/>
          <c:order val="1"/>
          <c:tx>
            <c:strRef>
              <c:f>Sheet1!$C$1</c:f>
              <c:strCache>
                <c:ptCount val="1"/>
                <c:pt idx="0">
                  <c:v>8-9.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0\%</c:formatCode>
                <c:ptCount val="2"/>
                <c:pt idx="0">
                  <c:v>23</c:v>
                </c:pt>
                <c:pt idx="1">
                  <c:v>25</c:v>
                </c:pt>
              </c:numCache>
            </c:numRef>
          </c:val>
          <c:extLst>
            <c:ext xmlns:c16="http://schemas.microsoft.com/office/drawing/2014/chart" uri="{C3380CC4-5D6E-409C-BE32-E72D297353CC}">
              <c16:uniqueId val="{00000001-B149-407C-B3E1-AD52059B784F}"/>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0\%</c:formatCode>
                <c:ptCount val="2"/>
                <c:pt idx="0">
                  <c:v>71</c:v>
                </c:pt>
                <c:pt idx="1">
                  <c:v>79</c:v>
                </c:pt>
              </c:numCache>
            </c:numRef>
          </c:val>
          <c:extLst>
            <c:ext xmlns:c16="http://schemas.microsoft.com/office/drawing/2014/chart" uri="{C3380CC4-5D6E-409C-BE32-E72D297353CC}">
              <c16:uniqueId val="{00000002-B149-407C-B3E1-AD52059B784F}"/>
            </c:ext>
          </c:extLst>
        </c:ser>
        <c:dLbls>
          <c:dLblPos val="ctr"/>
          <c:showLegendKey val="0"/>
          <c:showVal val="1"/>
          <c:showCatName val="0"/>
          <c:showSerName val="0"/>
          <c:showPercent val="0"/>
          <c:showBubbleSize val="0"/>
        </c:dLbls>
        <c:gapWidth val="148"/>
        <c:overlap val="100"/>
        <c:axId val="121774752"/>
        <c:axId val="162782912"/>
      </c:barChart>
      <c:catAx>
        <c:axId val="121774752"/>
        <c:scaling>
          <c:orientation val="minMax"/>
        </c:scaling>
        <c:delete val="1"/>
        <c:axPos val="b"/>
        <c:numFmt formatCode="General" sourceLinked="1"/>
        <c:majorTickMark val="out"/>
        <c:minorTickMark val="none"/>
        <c:tickLblPos val="nextTo"/>
        <c:crossAx val="162782912"/>
        <c:crosses val="autoZero"/>
        <c:auto val="1"/>
        <c:lblAlgn val="ctr"/>
        <c:lblOffset val="100"/>
        <c:noMultiLvlLbl val="0"/>
      </c:catAx>
      <c:valAx>
        <c:axId val="162782912"/>
        <c:scaling>
          <c:orientation val="minMax"/>
          <c:max val="100"/>
        </c:scaling>
        <c:delete val="1"/>
        <c:axPos val="l"/>
        <c:numFmt formatCode="0\%" sourceLinked="1"/>
        <c:majorTickMark val="out"/>
        <c:minorTickMark val="none"/>
        <c:tickLblPos val="nextTo"/>
        <c:crossAx val="121774752"/>
        <c:crosses val="autoZero"/>
        <c:crossBetween val="between"/>
      </c:valAx>
      <c:spPr>
        <a:noFill/>
        <a:ln>
          <a:noFill/>
        </a:ln>
        <a:effectLst/>
      </c:spPr>
    </c:plotArea>
    <c:legend>
      <c:legendPos val="t"/>
      <c:legendEntry>
        <c:idx val="2"/>
        <c:delete val="1"/>
      </c:legendEntry>
      <c:layout>
        <c:manualLayout>
          <c:xMode val="edge"/>
          <c:yMode val="edge"/>
          <c:x val="0.36778512659007012"/>
          <c:y val="0"/>
          <c:w val="0.25204559909451235"/>
          <c:h val="7.94771164151783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9190625984365"/>
          <c:y val="4.1056004484449293E-2"/>
          <c:w val="0.43286991469816272"/>
          <c:h val="0.7495852641904982"/>
        </c:manualLayout>
      </c:layout>
      <c:pieChart>
        <c:varyColors val="1"/>
        <c:ser>
          <c:idx val="0"/>
          <c:order val="0"/>
          <c:tx>
            <c:strRef>
              <c:f>Sheet1!$B$1</c:f>
              <c:strCache>
                <c:ptCount val="1"/>
                <c:pt idx="0">
                  <c:v>Gender</c:v>
                </c:pt>
              </c:strCache>
            </c:strRef>
          </c:tx>
          <c:spPr>
            <a:solidFill>
              <a:schemeClr val="accent3"/>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978D-1440-B44D-BA4090E4145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78D-1440-B44D-BA4090E4145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978D-1440-B44D-BA4090E41454}"/>
              </c:ext>
            </c:extLst>
          </c:dPt>
          <c:dLbls>
            <c:dLbl>
              <c:idx val="0"/>
              <c:layout>
                <c:manualLayout>
                  <c:x val="-0.1833274551618547"/>
                  <c:y val="2.9715631373722413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fld id="{66A64F82-1C18-784C-9A1A-395FCB834FE9}" type="CATEGORYNAME">
                      <a:rPr lang="en-US" smtClean="0">
                        <a:solidFill>
                          <a:schemeClr val="bg1"/>
                        </a:solidFill>
                      </a:rPr>
                      <a:pPr>
                        <a:defRPr>
                          <a:solidFill>
                            <a:schemeClr val="bg1"/>
                          </a:solidFill>
                        </a:defRPr>
                      </a:pPr>
                      <a:t>[CATEGORY NAME]</a:t>
                    </a:fld>
                    <a:br>
                      <a:rPr lang="en-US" baseline="0">
                        <a:solidFill>
                          <a:schemeClr val="bg1"/>
                        </a:solidFill>
                      </a:rPr>
                    </a:br>
                    <a:fld id="{32BA0D44-03FB-3E49-92D5-C0A011D671DB}" type="VALUE">
                      <a:rPr lang="en-US" b="1" baseline="0" smtClean="0">
                        <a:solidFill>
                          <a:schemeClr val="bg1"/>
                        </a:solidFill>
                      </a:rPr>
                      <a:pPr>
                        <a:defRPr>
                          <a:solidFill>
                            <a:schemeClr val="bg1"/>
                          </a:solidFill>
                        </a:defRPr>
                      </a:pPr>
                      <a:t>[VALUE]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8D-1440-B44D-BA4090E41454}"/>
                </c:ext>
              </c:extLst>
            </c:dLbl>
            <c:dLbl>
              <c:idx val="1"/>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fld id="{E0D47CF7-91BA-9247-B0ED-9D93CDB1F776}" type="CATEGORYNAME">
                      <a:rPr lang="en-US" smtClean="0">
                        <a:solidFill>
                          <a:schemeClr val="tx1"/>
                        </a:solidFill>
                      </a:rPr>
                      <a:pPr>
                        <a:defRPr>
                          <a:solidFill>
                            <a:schemeClr val="tx1"/>
                          </a:solidFill>
                        </a:defRPr>
                      </a:pPr>
                      <a:t>[CATEGORY NAME]</a:t>
                    </a:fld>
                    <a:r>
                      <a:rPr lang="en-US" baseline="0">
                        <a:solidFill>
                          <a:schemeClr val="tx1"/>
                        </a:solidFill>
                      </a:rPr>
                      <a:t> </a:t>
                    </a:r>
                    <a:fld id="{7A0CE397-47DF-194B-A871-1AFAE8DCC27F}" type="VALUE">
                      <a:rPr lang="en-US" b="1" baseline="0" smtClean="0">
                        <a:solidFill>
                          <a:schemeClr val="tx1"/>
                        </a:solidFill>
                      </a:rPr>
                      <a:pPr>
                        <a:defRPr>
                          <a:solidFill>
                            <a:schemeClr val="tx1"/>
                          </a:solidFill>
                        </a:defRPr>
                      </a:pPr>
                      <a:t>[VALUE]</a:t>
                    </a:fld>
                    <a:endParaRPr lang="en-US" baseline="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5"/>
                      <c:h val="0.13077671116396836"/>
                    </c:manualLayout>
                  </c15:layout>
                  <c15:dlblFieldTable/>
                  <c15:showDataLabelsRange val="0"/>
                </c:ext>
                <c:ext xmlns:c16="http://schemas.microsoft.com/office/drawing/2014/chart" uri="{C3380CC4-5D6E-409C-BE32-E72D297353CC}">
                  <c16:uniqueId val="{00000003-978D-1440-B44D-BA4090E41454}"/>
                </c:ext>
              </c:extLst>
            </c:dLbl>
            <c:dLbl>
              <c:idx val="2"/>
              <c:layout>
                <c:manualLayout>
                  <c:x val="0.21452660214348207"/>
                  <c:y val="-1.5022337026817689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fld id="{DE76AB06-3BEE-4045-A41E-8B9544FF3F11}" type="CATEGORYNAME">
                      <a:rPr lang="en-US" smtClean="0">
                        <a:solidFill>
                          <a:schemeClr val="bg1"/>
                        </a:solidFill>
                      </a:rPr>
                      <a:pPr>
                        <a:defRPr>
                          <a:solidFill>
                            <a:schemeClr val="bg1"/>
                          </a:solidFill>
                        </a:defRPr>
                      </a:pPr>
                      <a:t>[CATEGORY NAME]</a:t>
                    </a:fld>
                    <a:r>
                      <a:rPr lang="en-US" baseline="0">
                        <a:solidFill>
                          <a:schemeClr val="bg1"/>
                        </a:solidFill>
                      </a:rPr>
                      <a:t> </a:t>
                    </a:r>
                    <a:fld id="{FF3827D9-C60A-7F46-9FFD-F8975CBF2D4B}" type="VALUE">
                      <a:rPr lang="en-US" b="1" baseline="0">
                        <a:solidFill>
                          <a:schemeClr val="bg1"/>
                        </a:solidFill>
                      </a:rPr>
                      <a:pPr>
                        <a:defRPr>
                          <a:solidFill>
                            <a:schemeClr val="bg1"/>
                          </a:solidFill>
                        </a:defRPr>
                      </a:pPr>
                      <a:t>[VALUE]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78D-1440-B44D-BA4090E4145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Men</c:v>
                </c:pt>
                <c:pt idx="1">
                  <c:v>Non-binary</c:v>
                </c:pt>
                <c:pt idx="2">
                  <c:v>Women</c:v>
                </c:pt>
              </c:strCache>
            </c:strRef>
          </c:cat>
          <c:val>
            <c:numRef>
              <c:f>Sheet1!$B$2:$B$4</c:f>
              <c:numCache>
                <c:formatCode>General</c:formatCode>
                <c:ptCount val="3"/>
                <c:pt idx="0" formatCode="0\%">
                  <c:v>47</c:v>
                </c:pt>
                <c:pt idx="2" formatCode="0\%">
                  <c:v>53</c:v>
                </c:pt>
              </c:numCache>
            </c:numRef>
          </c:val>
          <c:extLst>
            <c:ext xmlns:c16="http://schemas.microsoft.com/office/drawing/2014/chart" uri="{C3380CC4-5D6E-409C-BE32-E72D297353CC}">
              <c16:uniqueId val="{00000006-978D-1440-B44D-BA4090E4145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Age</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8EBD-184A-A63C-F44C7536C3FB}"/>
              </c:ext>
            </c:extLst>
          </c:dPt>
          <c:dPt>
            <c:idx val="1"/>
            <c:invertIfNegative val="0"/>
            <c:bubble3D val="0"/>
            <c:extLst>
              <c:ext xmlns:c16="http://schemas.microsoft.com/office/drawing/2014/chart" uri="{C3380CC4-5D6E-409C-BE32-E72D297353CC}">
                <c16:uniqueId val="{00000001-8EBD-184A-A63C-F44C7536C3FB}"/>
              </c:ext>
            </c:extLst>
          </c:dPt>
          <c:dPt>
            <c:idx val="2"/>
            <c:invertIfNegative val="0"/>
            <c:bubble3D val="0"/>
            <c:extLst>
              <c:ext xmlns:c16="http://schemas.microsoft.com/office/drawing/2014/chart" uri="{C3380CC4-5D6E-409C-BE32-E72D297353CC}">
                <c16:uniqueId val="{00000002-8EBD-184A-A63C-F44C7536C3FB}"/>
              </c:ext>
            </c:extLst>
          </c:dPt>
          <c:dPt>
            <c:idx val="3"/>
            <c:invertIfNegative val="0"/>
            <c:bubble3D val="0"/>
            <c:extLst>
              <c:ext xmlns:c16="http://schemas.microsoft.com/office/drawing/2014/chart" uri="{C3380CC4-5D6E-409C-BE32-E72D297353CC}">
                <c16:uniqueId val="{00000003-8EBD-184A-A63C-F44C7536C3FB}"/>
              </c:ext>
            </c:extLst>
          </c:dPt>
          <c:dLbls>
            <c:spPr>
              <a:noFill/>
              <a:ln>
                <a:noFill/>
              </a:ln>
              <a:effectLst/>
            </c:spPr>
            <c:txPr>
              <a:bodyPr rot="0" spcFirstLastPara="1" vertOverflow="ellipsis" vert="horz" wrap="square" anchor="ctr" anchorCtr="1"/>
              <a:lstStyle/>
              <a:p>
                <a:pPr>
                  <a:defRPr lang="en-US" sz="1400" b="1" i="0" u="none" strike="noStrike" kern="1200" baseline="0" noProof="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 to 34</c:v>
                </c:pt>
                <c:pt idx="1">
                  <c:v>35 to 49</c:v>
                </c:pt>
                <c:pt idx="2">
                  <c:v>50 to 64</c:v>
                </c:pt>
                <c:pt idx="3">
                  <c:v>65/older</c:v>
                </c:pt>
              </c:strCache>
            </c:strRef>
          </c:cat>
          <c:val>
            <c:numRef>
              <c:f>Sheet1!$B$2:$B$5</c:f>
              <c:numCache>
                <c:formatCode>0%</c:formatCode>
                <c:ptCount val="4"/>
                <c:pt idx="0">
                  <c:v>0.25</c:v>
                </c:pt>
                <c:pt idx="1">
                  <c:v>0.23</c:v>
                </c:pt>
                <c:pt idx="2">
                  <c:v>0.24</c:v>
                </c:pt>
                <c:pt idx="3">
                  <c:v>0.28000000000000003</c:v>
                </c:pt>
              </c:numCache>
            </c:numRef>
          </c:val>
          <c:extLst>
            <c:ext xmlns:c16="http://schemas.microsoft.com/office/drawing/2014/chart" uri="{C3380CC4-5D6E-409C-BE32-E72D297353CC}">
              <c16:uniqueId val="{00000004-8EBD-184A-A63C-F44C7536C3FB}"/>
            </c:ext>
          </c:extLst>
        </c:ser>
        <c:dLbls>
          <c:dLblPos val="outEnd"/>
          <c:showLegendKey val="0"/>
          <c:showVal val="1"/>
          <c:showCatName val="0"/>
          <c:showSerName val="0"/>
          <c:showPercent val="0"/>
          <c:showBubbleSize val="0"/>
        </c:dLbls>
        <c:gapWidth val="91"/>
        <c:axId val="960909904"/>
        <c:axId val="961214992"/>
      </c:barChart>
      <c:catAx>
        <c:axId val="9609099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140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n-US"/>
          </a:p>
        </c:txPr>
        <c:crossAx val="961214992"/>
        <c:crosses val="autoZero"/>
        <c:auto val="1"/>
        <c:lblAlgn val="ctr"/>
        <c:lblOffset val="100"/>
        <c:noMultiLvlLbl val="0"/>
      </c:catAx>
      <c:valAx>
        <c:axId val="961214992"/>
        <c:scaling>
          <c:orientation val="minMax"/>
        </c:scaling>
        <c:delete val="1"/>
        <c:axPos val="l"/>
        <c:numFmt formatCode="0%" sourceLinked="1"/>
        <c:majorTickMark val="none"/>
        <c:minorTickMark val="none"/>
        <c:tickLblPos val="nextTo"/>
        <c:crossAx val="9609099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1400" noProof="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3848357514511404E-2"/>
          <c:w val="1"/>
          <c:h val="0.90038184784337283"/>
        </c:manualLayout>
      </c:layout>
      <c:barChart>
        <c:barDir val="col"/>
        <c:grouping val="stacked"/>
        <c:varyColors val="0"/>
        <c:ser>
          <c:idx val="0"/>
          <c:order val="0"/>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6969786154980768"/>
                      <c:h val="0.12163692036500952"/>
                    </c:manualLayout>
                  </c15:layout>
                </c:ext>
                <c:ext xmlns:c16="http://schemas.microsoft.com/office/drawing/2014/chart" uri="{C3380CC4-5D6E-409C-BE32-E72D297353CC}">
                  <c16:uniqueId val="{00000000-DCC6-6343-B808-BF1D7BA1FE4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0.15</c:v>
                </c:pt>
              </c:numCache>
            </c:numRef>
          </c:val>
          <c:extLst>
            <c:ext xmlns:c16="http://schemas.microsoft.com/office/drawing/2014/chart" uri="{C3380CC4-5D6E-409C-BE32-E72D297353CC}">
              <c16:uniqueId val="{00000001-DCC6-6343-B808-BF1D7BA1FE4F}"/>
            </c:ext>
          </c:extLst>
        </c:ser>
        <c:ser>
          <c:idx val="1"/>
          <c:order val="1"/>
          <c:spPr>
            <a:solidFill>
              <a:schemeClr val="accent1">
                <a:lumMod val="60000"/>
                <a:lumOff val="40000"/>
                <a:alpha val="74902"/>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3789041493968607"/>
                      <c:h val="0.17919807783596922"/>
                    </c:manualLayout>
                  </c15:layout>
                </c:ext>
                <c:ext xmlns:c16="http://schemas.microsoft.com/office/drawing/2014/chart" uri="{C3380CC4-5D6E-409C-BE32-E72D297353CC}">
                  <c16:uniqueId val="{00000002-DCC6-6343-B808-BF1D7BA1FE4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0%</c:formatCode>
                <c:ptCount val="1"/>
                <c:pt idx="0">
                  <c:v>0.26</c:v>
                </c:pt>
              </c:numCache>
            </c:numRef>
          </c:val>
          <c:extLst>
            <c:ext xmlns:c16="http://schemas.microsoft.com/office/drawing/2014/chart" uri="{C3380CC4-5D6E-409C-BE32-E72D297353CC}">
              <c16:uniqueId val="{00000003-DCC6-6343-B808-BF1D7BA1FE4F}"/>
            </c:ext>
          </c:extLst>
        </c:ser>
        <c:ser>
          <c:idx val="2"/>
          <c:order val="2"/>
          <c:spPr>
            <a:solidFill>
              <a:schemeClr val="accent1">
                <a:lumMod val="40000"/>
                <a:lumOff val="60000"/>
                <a:alpha val="50196"/>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3789041493968607"/>
                      <c:h val="0.17919807783596922"/>
                    </c:manualLayout>
                  </c15:layout>
                </c:ext>
                <c:ext xmlns:c16="http://schemas.microsoft.com/office/drawing/2014/chart" uri="{C3380CC4-5D6E-409C-BE32-E72D297353CC}">
                  <c16:uniqueId val="{00000004-DCC6-6343-B808-BF1D7BA1FE4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0%</c:formatCode>
                <c:ptCount val="1"/>
                <c:pt idx="0">
                  <c:v>0.3</c:v>
                </c:pt>
              </c:numCache>
            </c:numRef>
          </c:val>
          <c:extLst>
            <c:ext xmlns:c16="http://schemas.microsoft.com/office/drawing/2014/chart" uri="{C3380CC4-5D6E-409C-BE32-E72D297353CC}">
              <c16:uniqueId val="{00000005-DCC6-6343-B808-BF1D7BA1FE4F}"/>
            </c:ext>
          </c:extLst>
        </c:ser>
        <c:ser>
          <c:idx val="3"/>
          <c:order val="3"/>
          <c:spPr>
            <a:solidFill>
              <a:schemeClr val="accent1">
                <a:lumMod val="20000"/>
                <a:lumOff val="80000"/>
                <a:alpha val="25098"/>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3789041493968607"/>
                      <c:h val="0.17919807783596922"/>
                    </c:manualLayout>
                  </c15:layout>
                </c:ext>
                <c:ext xmlns:c16="http://schemas.microsoft.com/office/drawing/2014/chart" uri="{C3380CC4-5D6E-409C-BE32-E72D297353CC}">
                  <c16:uniqueId val="{00000006-DCC6-6343-B808-BF1D7BA1FE4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0%</c:formatCode>
                <c:ptCount val="1"/>
                <c:pt idx="0">
                  <c:v>0.28999999999999998</c:v>
                </c:pt>
              </c:numCache>
            </c:numRef>
          </c:val>
          <c:extLst>
            <c:ext xmlns:c16="http://schemas.microsoft.com/office/drawing/2014/chart" uri="{C3380CC4-5D6E-409C-BE32-E72D297353CC}">
              <c16:uniqueId val="{00000007-DCC6-6343-B808-BF1D7BA1FE4F}"/>
            </c:ext>
          </c:extLst>
        </c:ser>
        <c:dLbls>
          <c:showLegendKey val="0"/>
          <c:showVal val="0"/>
          <c:showCatName val="0"/>
          <c:showSerName val="0"/>
          <c:showPercent val="0"/>
          <c:showBubbleSize val="0"/>
        </c:dLbls>
        <c:gapWidth val="157"/>
        <c:overlap val="100"/>
        <c:axId val="231202288"/>
        <c:axId val="231202616"/>
      </c:barChart>
      <c:catAx>
        <c:axId val="231202288"/>
        <c:scaling>
          <c:orientation val="minMax"/>
        </c:scaling>
        <c:delete val="1"/>
        <c:axPos val="b"/>
        <c:numFmt formatCode="General" sourceLinked="1"/>
        <c:majorTickMark val="none"/>
        <c:minorTickMark val="none"/>
        <c:tickLblPos val="nextTo"/>
        <c:crossAx val="231202616"/>
        <c:crosses val="autoZero"/>
        <c:auto val="1"/>
        <c:lblAlgn val="ctr"/>
        <c:lblOffset val="100"/>
        <c:noMultiLvlLbl val="0"/>
      </c:catAx>
      <c:valAx>
        <c:axId val="231202616"/>
        <c:scaling>
          <c:orientation val="minMax"/>
          <c:max val="1"/>
        </c:scaling>
        <c:delete val="1"/>
        <c:axPos val="l"/>
        <c:numFmt formatCode="0%" sourceLinked="1"/>
        <c:majorTickMark val="out"/>
        <c:minorTickMark val="none"/>
        <c:tickLblPos val="nextTo"/>
        <c:crossAx val="2312022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31096148712021"/>
          <c:y val="4.893440045004236E-2"/>
          <c:w val="0.74588348431627161"/>
          <c:h val="0.86543039876238348"/>
        </c:manualLayout>
      </c:layout>
      <c:barChart>
        <c:barDir val="bar"/>
        <c:grouping val="clustered"/>
        <c:varyColors val="0"/>
        <c:ser>
          <c:idx val="0"/>
          <c:order val="0"/>
          <c:tx>
            <c:strRef>
              <c:f>Sheet1!$B$1</c:f>
              <c:strCache>
                <c:ptCount val="1"/>
                <c:pt idx="0">
                  <c:v>Race</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501C-4ACF-B654-7ADB83387AA3}"/>
              </c:ext>
            </c:extLst>
          </c:dPt>
          <c:dPt>
            <c:idx val="1"/>
            <c:invertIfNegative val="0"/>
            <c:bubble3D val="0"/>
            <c:extLst>
              <c:ext xmlns:c16="http://schemas.microsoft.com/office/drawing/2014/chart" uri="{C3380CC4-5D6E-409C-BE32-E72D297353CC}">
                <c16:uniqueId val="{00000001-501C-4ACF-B654-7ADB83387AA3}"/>
              </c:ext>
            </c:extLst>
          </c:dPt>
          <c:dPt>
            <c:idx val="2"/>
            <c:invertIfNegative val="0"/>
            <c:bubble3D val="0"/>
            <c:extLst>
              <c:ext xmlns:c16="http://schemas.microsoft.com/office/drawing/2014/chart" uri="{C3380CC4-5D6E-409C-BE32-E72D297353CC}">
                <c16:uniqueId val="{00000002-501C-4ACF-B654-7ADB83387AA3}"/>
              </c:ext>
            </c:extLst>
          </c:dPt>
          <c:dPt>
            <c:idx val="3"/>
            <c:invertIfNegative val="0"/>
            <c:bubble3D val="0"/>
            <c:extLst>
              <c:ext xmlns:c16="http://schemas.microsoft.com/office/drawing/2014/chart" uri="{C3380CC4-5D6E-409C-BE32-E72D297353CC}">
                <c16:uniqueId val="{00000003-501C-4ACF-B654-7ADB83387AA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Black </c:v>
                </c:pt>
                <c:pt idx="2">
                  <c:v>Latino </c:v>
                </c:pt>
                <c:pt idx="3">
                  <c:v>AAPI </c:v>
                </c:pt>
                <c:pt idx="4">
                  <c:v>Other </c:v>
                </c:pt>
              </c:strCache>
            </c:strRef>
          </c:cat>
          <c:val>
            <c:numRef>
              <c:f>Sheet1!$B$2:$B$6</c:f>
              <c:numCache>
                <c:formatCode>0%</c:formatCode>
                <c:ptCount val="5"/>
                <c:pt idx="0">
                  <c:v>0.7</c:v>
                </c:pt>
                <c:pt idx="1">
                  <c:v>0.12</c:v>
                </c:pt>
                <c:pt idx="2">
                  <c:v>0.12</c:v>
                </c:pt>
                <c:pt idx="3">
                  <c:v>0.03</c:v>
                </c:pt>
                <c:pt idx="4">
                  <c:v>0.03</c:v>
                </c:pt>
              </c:numCache>
            </c:numRef>
          </c:val>
          <c:extLst>
            <c:ext xmlns:c16="http://schemas.microsoft.com/office/drawing/2014/chart" uri="{C3380CC4-5D6E-409C-BE32-E72D297353CC}">
              <c16:uniqueId val="{00000005-E3CE-B740-99C1-BFD227E18922}"/>
            </c:ext>
          </c:extLst>
        </c:ser>
        <c:dLbls>
          <c:dLblPos val="outEnd"/>
          <c:showLegendKey val="0"/>
          <c:showVal val="1"/>
          <c:showCatName val="0"/>
          <c:showSerName val="0"/>
          <c:showPercent val="0"/>
          <c:showBubbleSize val="0"/>
        </c:dLbls>
        <c:gapWidth val="91"/>
        <c:axId val="960909904"/>
        <c:axId val="961214992"/>
      </c:barChart>
      <c:catAx>
        <c:axId val="9609099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61214992"/>
        <c:crosses val="autoZero"/>
        <c:auto val="1"/>
        <c:lblAlgn val="ctr"/>
        <c:lblOffset val="100"/>
        <c:noMultiLvlLbl val="0"/>
      </c:catAx>
      <c:valAx>
        <c:axId val="961214992"/>
        <c:scaling>
          <c:orientation val="minMax"/>
        </c:scaling>
        <c:delete val="1"/>
        <c:axPos val="t"/>
        <c:numFmt formatCode="0%" sourceLinked="1"/>
        <c:majorTickMark val="out"/>
        <c:minorTickMark val="none"/>
        <c:tickLblPos val="nextTo"/>
        <c:crossAx val="9609099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11080439636062E-2"/>
          <c:y val="0"/>
          <c:w val="0.94537783912072793"/>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14</c:v>
                </c:pt>
                <c:pt idx="1">
                  <c:v>12</c:v>
                </c:pt>
                <c:pt idx="2">
                  <c:v>12</c:v>
                </c:pt>
                <c:pt idx="3">
                  <c:v>14</c:v>
                </c:pt>
                <c:pt idx="4">
                  <c:v>10</c:v>
                </c:pt>
                <c:pt idx="5">
                  <c:v>20</c:v>
                </c:pt>
              </c:numCache>
            </c:numRef>
          </c:val>
          <c:extLst>
            <c:ext xmlns:c16="http://schemas.microsoft.com/office/drawing/2014/chart" uri="{C3380CC4-5D6E-409C-BE32-E72D297353CC}">
              <c16:uniqueId val="{00000000-C988-1B41-92E5-AAFB66ACA120}"/>
            </c:ext>
          </c:extLst>
        </c:ser>
        <c:ser>
          <c:idx val="1"/>
          <c:order val="1"/>
          <c:tx>
            <c:strRef>
              <c:f>Sheet1!$C$1</c:f>
              <c:strCache>
                <c:ptCount val="1"/>
                <c:pt idx="0">
                  <c:v>Series 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44</c:v>
                </c:pt>
                <c:pt idx="1">
                  <c:v>47</c:v>
                </c:pt>
                <c:pt idx="2">
                  <c:v>39</c:v>
                </c:pt>
                <c:pt idx="3">
                  <c:v>55</c:v>
                </c:pt>
                <c:pt idx="4">
                  <c:v>46</c:v>
                </c:pt>
                <c:pt idx="5">
                  <c:v>47</c:v>
                </c:pt>
              </c:numCache>
            </c:numRef>
          </c:val>
          <c:extLst>
            <c:ext xmlns:c16="http://schemas.microsoft.com/office/drawing/2014/chart" uri="{C3380CC4-5D6E-409C-BE32-E72D297353CC}">
              <c16:uniqueId val="{00000001-C988-1B41-92E5-AAFB66ACA120}"/>
            </c:ext>
          </c:extLst>
        </c:ser>
        <c:ser>
          <c:idx val="2"/>
          <c:order val="2"/>
          <c:tx>
            <c:strRef>
              <c:f>Sheet1!$D$1</c:f>
              <c:strCache>
                <c:ptCount val="1"/>
                <c:pt idx="0">
                  <c:v>Series 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0\%</c:formatCode>
                <c:ptCount val="6"/>
                <c:pt idx="0">
                  <c:v>42</c:v>
                </c:pt>
                <c:pt idx="1">
                  <c:v>41</c:v>
                </c:pt>
                <c:pt idx="2">
                  <c:v>48</c:v>
                </c:pt>
                <c:pt idx="3">
                  <c:v>31</c:v>
                </c:pt>
                <c:pt idx="4">
                  <c:v>44</c:v>
                </c:pt>
                <c:pt idx="5">
                  <c:v>33</c:v>
                </c:pt>
              </c:numCache>
            </c:numRef>
          </c:val>
          <c:extLst>
            <c:ext xmlns:c16="http://schemas.microsoft.com/office/drawing/2014/chart" uri="{C3380CC4-5D6E-409C-BE32-E72D297353CC}">
              <c16:uniqueId val="{00000002-C988-1B41-92E5-AAFB66ACA120}"/>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10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result</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4AA9-3B47-BA9D-628D213AE89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4AA9-3B47-BA9D-628D213AE89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5-4AA9-3B47-BA9D-628D213AE895}"/>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4AA9-3B47-BA9D-628D213AE895}"/>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DEM</c:v>
                </c:pt>
                <c:pt idx="1">
                  <c:v>IND</c:v>
                </c:pt>
                <c:pt idx="2">
                  <c:v>GOP</c:v>
                </c:pt>
                <c:pt idx="3">
                  <c:v>Harris</c:v>
                </c:pt>
                <c:pt idx="4">
                  <c:v>Trump</c:v>
                </c:pt>
                <c:pt idx="5">
                  <c:v>3rd Party</c:v>
                </c:pt>
              </c:strCache>
            </c:strRef>
          </c:cat>
          <c:val>
            <c:numRef>
              <c:f>Sheet1!$B$2:$B$7</c:f>
              <c:numCache>
                <c:formatCode>0\%</c:formatCode>
                <c:ptCount val="6"/>
                <c:pt idx="0">
                  <c:v>46</c:v>
                </c:pt>
                <c:pt idx="1">
                  <c:v>7</c:v>
                </c:pt>
                <c:pt idx="2">
                  <c:v>47</c:v>
                </c:pt>
                <c:pt idx="3">
                  <c:v>42</c:v>
                </c:pt>
                <c:pt idx="4">
                  <c:v>44</c:v>
                </c:pt>
                <c:pt idx="5">
                  <c:v>2</c:v>
                </c:pt>
              </c:numCache>
            </c:numRef>
          </c:val>
          <c:extLst>
            <c:ext xmlns:c16="http://schemas.microsoft.com/office/drawing/2014/chart" uri="{C3380CC4-5D6E-409C-BE32-E72D297353CC}">
              <c16:uniqueId val="{00000008-4AA9-3B47-BA9D-628D213AE895}"/>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2642335"/>
        <c:crosses val="autoZero"/>
        <c:auto val="1"/>
        <c:lblAlgn val="ctr"/>
        <c:lblOffset val="100"/>
        <c:noMultiLvlLbl val="0"/>
      </c:catAx>
      <c:valAx>
        <c:axId val="612642335"/>
        <c:scaling>
          <c:orientation val="minMax"/>
        </c:scaling>
        <c:delete val="1"/>
        <c:axPos val="l"/>
        <c:numFmt formatCode="0\%" sourceLinked="1"/>
        <c:majorTickMark val="none"/>
        <c:minorTickMark val="none"/>
        <c:tickLblPos val="nextTo"/>
        <c:crossAx val="6521014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9190625984365"/>
          <c:y val="4.1056004484449293E-2"/>
          <c:w val="0.43286991469816272"/>
          <c:h val="0.7495852641904982"/>
        </c:manualLayout>
      </c:layout>
      <c:pieChart>
        <c:varyColors val="1"/>
        <c:ser>
          <c:idx val="0"/>
          <c:order val="0"/>
          <c:tx>
            <c:strRef>
              <c:f>Sheet1!$B$1</c:f>
              <c:strCache>
                <c:ptCount val="1"/>
                <c:pt idx="0">
                  <c:v>Gender</c:v>
                </c:pt>
              </c:strCache>
            </c:strRef>
          </c:tx>
          <c:spPr>
            <a:solidFill>
              <a:schemeClr val="accent1"/>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6C2-44CA-BDA9-FD0EB6EF98F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E6C2-44CA-BDA9-FD0EB6EF98F3}"/>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6C2-44CA-BDA9-FD0EB6EF98F3}"/>
              </c:ext>
            </c:extLst>
          </c:dPt>
          <c:dLbls>
            <c:dLbl>
              <c:idx val="0"/>
              <c:layout>
                <c:manualLayout>
                  <c:x val="-0.22152176290463699"/>
                  <c:y val="2.9715631373722386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fld id="{66A64F82-1C18-784C-9A1A-395FCB834FE9}" type="CATEGORYNAME">
                      <a:rPr lang="en-US" smtClean="0">
                        <a:solidFill>
                          <a:schemeClr val="bg1"/>
                        </a:solidFill>
                      </a:rPr>
                      <a:pPr>
                        <a:defRPr>
                          <a:solidFill>
                            <a:schemeClr val="bg1"/>
                          </a:solidFill>
                        </a:defRPr>
                      </a:pPr>
                      <a:t>[CATEGORY NAME]</a:t>
                    </a:fld>
                    <a:br>
                      <a:rPr lang="en-US" baseline="0">
                        <a:solidFill>
                          <a:schemeClr val="bg1"/>
                        </a:solidFill>
                      </a:rPr>
                    </a:br>
                    <a:fld id="{32BA0D44-03FB-3E49-92D5-C0A011D671DB}" type="VALUE">
                      <a:rPr lang="en-US" b="1" baseline="0" smtClean="0">
                        <a:solidFill>
                          <a:schemeClr val="bg1"/>
                        </a:solidFill>
                      </a:rPr>
                      <a:pPr>
                        <a:defRPr>
                          <a:solidFill>
                            <a:schemeClr val="bg1"/>
                          </a:solidFill>
                        </a:defRPr>
                      </a:pPr>
                      <a:t>[VALUE]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C2-44CA-BDA9-FD0EB6EF98F3}"/>
                </c:ext>
              </c:extLst>
            </c:dLbl>
            <c:dLbl>
              <c:idx val="1"/>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fld id="{E0D47CF7-91BA-9247-B0ED-9D93CDB1F776}" type="CATEGORYNAME">
                      <a:rPr lang="en-US" smtClean="0">
                        <a:solidFill>
                          <a:schemeClr val="tx1"/>
                        </a:solidFill>
                      </a:rPr>
                      <a:pPr>
                        <a:defRPr>
                          <a:solidFill>
                            <a:schemeClr val="tx1"/>
                          </a:solidFill>
                        </a:defRPr>
                      </a:pPr>
                      <a:t>[CATEGORY NAME]</a:t>
                    </a:fld>
                    <a:r>
                      <a:rPr lang="en-US" baseline="0">
                        <a:solidFill>
                          <a:schemeClr val="tx1"/>
                        </a:solidFill>
                      </a:rPr>
                      <a:t> </a:t>
                    </a:r>
                    <a:fld id="{7A0CE397-47DF-194B-A871-1AFAE8DCC27F}" type="VALUE">
                      <a:rPr lang="en-US" b="1" baseline="0" smtClean="0">
                        <a:solidFill>
                          <a:schemeClr val="tx1"/>
                        </a:solidFill>
                      </a:rPr>
                      <a:pPr>
                        <a:defRPr>
                          <a:solidFill>
                            <a:schemeClr val="tx1"/>
                          </a:solidFill>
                        </a:defRPr>
                      </a:pPr>
                      <a:t>[VALUE]</a:t>
                    </a:fld>
                    <a:endParaRPr lang="en-US" baseline="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5"/>
                      <c:h val="0.13077671116396836"/>
                    </c:manualLayout>
                  </c15:layout>
                  <c15:dlblFieldTable/>
                  <c15:showDataLabelsRange val="0"/>
                </c:ext>
                <c:ext xmlns:c16="http://schemas.microsoft.com/office/drawing/2014/chart" uri="{C3380CC4-5D6E-409C-BE32-E72D297353CC}">
                  <c16:uniqueId val="{00000003-E6C2-44CA-BDA9-FD0EB6EF98F3}"/>
                </c:ext>
              </c:extLst>
            </c:dLbl>
            <c:dLbl>
              <c:idx val="2"/>
              <c:layout>
                <c:manualLayout>
                  <c:x val="0.21452660214348207"/>
                  <c:y val="-1.5022337026817689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fld id="{DE76AB06-3BEE-4045-A41E-8B9544FF3F11}" type="CATEGORYNAME">
                      <a:rPr lang="en-US" smtClean="0">
                        <a:solidFill>
                          <a:schemeClr val="bg1"/>
                        </a:solidFill>
                      </a:rPr>
                      <a:pPr>
                        <a:defRPr>
                          <a:solidFill>
                            <a:schemeClr val="bg1"/>
                          </a:solidFill>
                        </a:defRPr>
                      </a:pPr>
                      <a:t>[CATEGORY NAME]</a:t>
                    </a:fld>
                    <a:r>
                      <a:rPr lang="en-US" baseline="0">
                        <a:solidFill>
                          <a:schemeClr val="bg1"/>
                        </a:solidFill>
                      </a:rPr>
                      <a:t> </a:t>
                    </a:r>
                    <a:fld id="{FF3827D9-C60A-7F46-9FFD-F8975CBF2D4B}" type="VALUE">
                      <a:rPr lang="en-US" b="1" baseline="0">
                        <a:solidFill>
                          <a:schemeClr val="bg1"/>
                        </a:solidFill>
                      </a:rPr>
                      <a:pPr>
                        <a:defRPr>
                          <a:solidFill>
                            <a:schemeClr val="bg1"/>
                          </a:solidFill>
                        </a:defRPr>
                      </a:pPr>
                      <a:t>[VALUE]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6C2-44CA-BDA9-FD0EB6EF98F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Not Married</c:v>
                </c:pt>
                <c:pt idx="1">
                  <c:v>Non-binary</c:v>
                </c:pt>
                <c:pt idx="2">
                  <c:v>Married</c:v>
                </c:pt>
              </c:strCache>
            </c:strRef>
          </c:cat>
          <c:val>
            <c:numRef>
              <c:f>Sheet1!$B$2:$B$4</c:f>
              <c:numCache>
                <c:formatCode>General</c:formatCode>
                <c:ptCount val="3"/>
                <c:pt idx="0" formatCode="0\%">
                  <c:v>47</c:v>
                </c:pt>
                <c:pt idx="2" formatCode="0\%">
                  <c:v>53</c:v>
                </c:pt>
              </c:numCache>
            </c:numRef>
          </c:val>
          <c:extLst>
            <c:ext xmlns:c16="http://schemas.microsoft.com/office/drawing/2014/chart" uri="{C3380CC4-5D6E-409C-BE32-E72D297353CC}">
              <c16:uniqueId val="{00000006-E6C2-44CA-BDA9-FD0EB6EF98F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Definitely DEM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975A-5A43-AE63-08531E5202CD}"/>
            </c:ext>
          </c:extLst>
        </c:ser>
        <c:ser>
          <c:idx val="2"/>
          <c:order val="1"/>
          <c:tx>
            <c:strRef>
              <c:f>Sheet1!$C$1</c:f>
              <c:strCache>
                <c:ptCount val="1"/>
                <c:pt idx="0">
                  <c:v>Probably DEM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975A-5A43-AE63-08531E5202CD}"/>
            </c:ext>
          </c:extLst>
        </c:ser>
        <c:ser>
          <c:idx val="3"/>
          <c:order val="2"/>
          <c:tx>
            <c:strRef>
              <c:f>Sheet1!$D$1</c:f>
              <c:strCache>
                <c:ptCount val="1"/>
                <c:pt idx="0">
                  <c:v>Probably GOP</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975A-5A43-AE63-08531E5202CD}"/>
            </c:ext>
          </c:extLst>
        </c:ser>
        <c:ser>
          <c:idx val="4"/>
          <c:order val="3"/>
          <c:tx>
            <c:strRef>
              <c:f>Sheet1!$E$1</c:f>
              <c:strCache>
                <c:ptCount val="1"/>
                <c:pt idx="0">
                  <c:v>Definitely GOP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975A-5A43-AE63-08531E5202CD}"/>
            </c:ext>
          </c:extLst>
        </c:ser>
        <c:ser>
          <c:idx val="5"/>
          <c:order val="4"/>
          <c:tx>
            <c:strRef>
              <c:f>Sheet1!$F$1</c:f>
              <c:strCache>
                <c:ptCount val="1"/>
                <c:pt idx="0">
                  <c:v>Undecided</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975A-5A43-AE63-08531E5202CD}"/>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ayout>
        <c:manualLayout>
          <c:xMode val="edge"/>
          <c:yMode val="edge"/>
          <c:x val="0"/>
          <c:y val="7.7487792184783759E-3"/>
          <c:w val="1"/>
          <c:h val="0.941199853838402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58191382190422E-2"/>
          <c:y val="3.6802965418796331E-2"/>
          <c:w val="0.94868361723561911"/>
          <c:h val="0.96319703458120365"/>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formatCode="0\%">
                  <c:v>32</c:v>
                </c:pt>
              </c:numCache>
            </c:numRef>
          </c:val>
          <c:extLst>
            <c:ext xmlns:c16="http://schemas.microsoft.com/office/drawing/2014/chart" uri="{C3380CC4-5D6E-409C-BE32-E72D297353CC}">
              <c16:uniqueId val="{00000000-5C99-5A4F-9F5E-7E042EA03173}"/>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formatCode="0\%">
                  <c:v>13</c:v>
                </c:pt>
              </c:numCache>
            </c:numRef>
          </c:val>
          <c:extLst>
            <c:ext xmlns:c16="http://schemas.microsoft.com/office/drawing/2014/chart" uri="{C3380CC4-5D6E-409C-BE32-E72D297353CC}">
              <c16:uniqueId val="{00000001-5C99-5A4F-9F5E-7E042EA03173}"/>
            </c:ext>
          </c:extLst>
        </c:ser>
        <c:ser>
          <c:idx val="2"/>
          <c:order val="2"/>
          <c:tx>
            <c:strRef>
              <c:f>Sheet1!$D$1</c:f>
              <c:strCache>
                <c:ptCount val="1"/>
                <c:pt idx="0">
                  <c:v>total yes</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General</c:formatCode>
                <c:ptCount val="3"/>
                <c:pt idx="0" formatCode="0\%">
                  <c:v>45</c:v>
                </c:pt>
              </c:numCache>
            </c:numRef>
          </c:val>
          <c:extLst>
            <c:ext xmlns:c16="http://schemas.microsoft.com/office/drawing/2014/chart" uri="{C3380CC4-5D6E-409C-BE32-E72D297353CC}">
              <c16:uniqueId val="{00000002-5C99-5A4F-9F5E-7E042EA03173}"/>
            </c:ext>
          </c:extLst>
        </c:ser>
        <c:ser>
          <c:idx val="3"/>
          <c:order val="3"/>
          <c:tx>
            <c:strRef>
              <c:f>Sheet1!$E$1</c:f>
              <c:strCache>
                <c:ptCount val="1"/>
                <c:pt idx="0">
                  <c:v>strong 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Sheet1!$E$2:$E$4</c:f>
              <c:numCache>
                <c:formatCode>0\%</c:formatCode>
                <c:ptCount val="3"/>
                <c:pt idx="1">
                  <c:v>27</c:v>
                </c:pt>
              </c:numCache>
            </c:numRef>
          </c:val>
          <c:extLst>
            <c:ext xmlns:c16="http://schemas.microsoft.com/office/drawing/2014/chart" uri="{C3380CC4-5D6E-409C-BE32-E72D297353CC}">
              <c16:uniqueId val="{00000003-5C99-5A4F-9F5E-7E042EA03173}"/>
            </c:ext>
          </c:extLst>
        </c:ser>
        <c:ser>
          <c:idx val="4"/>
          <c:order val="4"/>
          <c:tx>
            <c:strRef>
              <c:f>Sheet1!$F$1</c:f>
              <c:strCache>
                <c:ptCount val="1"/>
                <c:pt idx="0">
                  <c:v>somewhat 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Sheet1!$F$2:$F$4</c:f>
              <c:numCache>
                <c:formatCode>0\%</c:formatCode>
                <c:ptCount val="3"/>
                <c:pt idx="1">
                  <c:v>15</c:v>
                </c:pt>
              </c:numCache>
            </c:numRef>
          </c:val>
          <c:extLst>
            <c:ext xmlns:c16="http://schemas.microsoft.com/office/drawing/2014/chart" uri="{C3380CC4-5D6E-409C-BE32-E72D297353CC}">
              <c16:uniqueId val="{00000004-5C99-5A4F-9F5E-7E042EA03173}"/>
            </c:ext>
          </c:extLst>
        </c:ser>
        <c:ser>
          <c:idx val="5"/>
          <c:order val="5"/>
          <c:tx>
            <c:strRef>
              <c:f>Sheet1!$G$1</c:f>
              <c:strCache>
                <c:ptCount val="1"/>
                <c:pt idx="0">
                  <c:v>total no</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Sheet1!$G$2:$G$4</c:f>
              <c:numCache>
                <c:formatCode>0\%</c:formatCode>
                <c:ptCount val="3"/>
                <c:pt idx="1">
                  <c:v>42</c:v>
                </c:pt>
              </c:numCache>
            </c:numRef>
          </c:val>
          <c:extLst>
            <c:ext xmlns:c16="http://schemas.microsoft.com/office/drawing/2014/chart" uri="{C3380CC4-5D6E-409C-BE32-E72D297353CC}">
              <c16:uniqueId val="{00000005-5C99-5A4F-9F5E-7E042EA03173}"/>
            </c:ext>
          </c:extLst>
        </c:ser>
        <c:ser>
          <c:idx val="6"/>
          <c:order val="6"/>
          <c:tx>
            <c:strRef>
              <c:f>Sheet1!$H$1</c:f>
              <c:strCache>
                <c:ptCount val="1"/>
                <c:pt idx="0">
                  <c:v>not sure</c:v>
                </c:pt>
              </c:strCache>
            </c:strRef>
          </c:tx>
          <c:spPr>
            <a:solidFill>
              <a:schemeClr val="bg2"/>
            </a:solidFill>
            <a:ln>
              <a:noFill/>
            </a:ln>
            <a:effectLst/>
          </c:spPr>
          <c:invertIfNegative val="0"/>
          <c:dLbls>
            <c:delete val="1"/>
          </c:dLbls>
          <c:cat>
            <c:numRef>
              <c:f>Sheet1!$A$2:$A$4</c:f>
              <c:numCache>
                <c:formatCode>General</c:formatCode>
                <c:ptCount val="3"/>
              </c:numCache>
            </c:numRef>
          </c:cat>
          <c:val>
            <c:numRef>
              <c:f>Sheet1!$H$2:$H$4</c:f>
              <c:numCache>
                <c:formatCode>General</c:formatCode>
                <c:ptCount val="3"/>
                <c:pt idx="2" formatCode="0\%">
                  <c:v>13</c:v>
                </c:pt>
              </c:numCache>
            </c:numRef>
          </c:val>
          <c:extLst>
            <c:ext xmlns:c16="http://schemas.microsoft.com/office/drawing/2014/chart" uri="{C3380CC4-5D6E-409C-BE32-E72D297353CC}">
              <c16:uniqueId val="{00000006-5C99-5A4F-9F5E-7E042EA03173}"/>
            </c:ext>
          </c:extLst>
        </c:ser>
        <c:ser>
          <c:idx val="7"/>
          <c:order val="7"/>
          <c:tx>
            <c:strRef>
              <c:f>Sheet1!$I$1</c:f>
              <c:strCache>
                <c:ptCount val="1"/>
                <c:pt idx="0">
                  <c:v>total not sure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Sheet1!$I$2:$I$4</c:f>
              <c:numCache>
                <c:formatCode>General</c:formatCode>
                <c:ptCount val="3"/>
                <c:pt idx="2" formatCode="0\%">
                  <c:v>13</c:v>
                </c:pt>
              </c:numCache>
            </c:numRef>
          </c:val>
          <c:extLst>
            <c:ext xmlns:c16="http://schemas.microsoft.com/office/drawing/2014/chart" uri="{C3380CC4-5D6E-409C-BE32-E72D297353CC}">
              <c16:uniqueId val="{00000007-5C99-5A4F-9F5E-7E042EA03173}"/>
            </c:ext>
          </c:extLst>
        </c:ser>
        <c:dLbls>
          <c:dLblPos val="ctr"/>
          <c:showLegendKey val="0"/>
          <c:showVal val="1"/>
          <c:showCatName val="0"/>
          <c:showSerName val="0"/>
          <c:showPercent val="0"/>
          <c:showBubbleSize val="0"/>
        </c:dLbls>
        <c:gapWidth val="76"/>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100"/>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Sheet1!$B$1</c:f>
              <c:strCache>
                <c:ptCount val="1"/>
                <c:pt idx="0">
                  <c:v>10, extremely motivated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1-975A-5A43-AE63-08531E5202CD}"/>
            </c:ext>
          </c:extLst>
        </c:ser>
        <c:ser>
          <c:idx val="3"/>
          <c:order val="1"/>
          <c:tx>
            <c:strRef>
              <c:f>Sheet1!$C$1</c:f>
              <c:strCache>
                <c:ptCount val="1"/>
                <c:pt idx="0">
                  <c:v>8-9, very motivated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2-975A-5A43-AE63-08531E5202CD}"/>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364742601296755E-4"/>
          <c:y val="0"/>
          <c:w val="0.99978635257398707"/>
          <c:h val="1"/>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c:formatCode>
                <c:ptCount val="3"/>
                <c:pt idx="0">
                  <c:v>48</c:v>
                </c:pt>
                <c:pt idx="1">
                  <c:v>54</c:v>
                </c:pt>
                <c:pt idx="2">
                  <c:v>50</c:v>
                </c:pt>
              </c:numCache>
            </c:numRef>
          </c:val>
          <c:extLst>
            <c:ext xmlns:c16="http://schemas.microsoft.com/office/drawing/2014/chart" uri="{C3380CC4-5D6E-409C-BE32-E72D297353CC}">
              <c16:uniqueId val="{00000000-5C99-5A4F-9F5E-7E042EA03173}"/>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c:formatCode>
                <c:ptCount val="3"/>
                <c:pt idx="0">
                  <c:v>23</c:v>
                </c:pt>
                <c:pt idx="1">
                  <c:v>24</c:v>
                </c:pt>
                <c:pt idx="2">
                  <c:v>24</c:v>
                </c:pt>
              </c:numCache>
            </c:numRef>
          </c:val>
          <c:extLst>
            <c:ext xmlns:c16="http://schemas.microsoft.com/office/drawing/2014/chart" uri="{C3380CC4-5D6E-409C-BE32-E72D297353CC}">
              <c16:uniqueId val="{00000001-5C99-5A4F-9F5E-7E042EA03173}"/>
            </c:ext>
          </c:extLst>
        </c:ser>
        <c:ser>
          <c:idx val="2"/>
          <c:order val="2"/>
          <c:tx>
            <c:strRef>
              <c:f>Sheet1!$D$1</c:f>
              <c:strCache>
                <c:ptCount val="1"/>
                <c:pt idx="0">
                  <c:v>total yes</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0\%</c:formatCode>
                <c:ptCount val="3"/>
                <c:pt idx="0">
                  <c:v>71</c:v>
                </c:pt>
                <c:pt idx="1">
                  <c:v>78</c:v>
                </c:pt>
                <c:pt idx="2">
                  <c:v>74</c:v>
                </c:pt>
              </c:numCache>
            </c:numRef>
          </c:val>
          <c:extLst>
            <c:ext xmlns:c16="http://schemas.microsoft.com/office/drawing/2014/chart" uri="{C3380CC4-5D6E-409C-BE32-E72D297353CC}">
              <c16:uniqueId val="{00000002-5C99-5A4F-9F5E-7E042EA03173}"/>
            </c:ext>
          </c:extLst>
        </c:ser>
        <c:dLbls>
          <c:dLblPos val="ctr"/>
          <c:showLegendKey val="0"/>
          <c:showVal val="1"/>
          <c:showCatName val="0"/>
          <c:showSerName val="0"/>
          <c:showPercent val="0"/>
          <c:showBubbleSize val="0"/>
        </c:dLbls>
        <c:gapWidth val="187"/>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100"/>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DEM much more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2068-AE47-84FF-0CCD0EA0641E}"/>
            </c:ext>
          </c:extLst>
        </c:ser>
        <c:ser>
          <c:idx val="2"/>
          <c:order val="1"/>
          <c:tx>
            <c:strRef>
              <c:f>Sheet1!$C$1</c:f>
              <c:strCache>
                <c:ptCount val="1"/>
                <c:pt idx="0">
                  <c:v>DEM somewhat more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2068-AE47-84FF-0CCD0EA0641E}"/>
            </c:ext>
          </c:extLst>
        </c:ser>
        <c:ser>
          <c:idx val="3"/>
          <c:order val="2"/>
          <c:tx>
            <c:strRef>
              <c:f>Sheet1!$D$1</c:f>
              <c:strCache>
                <c:ptCount val="1"/>
                <c:pt idx="0">
                  <c:v>GOP somewhat more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2068-AE47-84FF-0CCD0EA0641E}"/>
            </c:ext>
          </c:extLst>
        </c:ser>
        <c:ser>
          <c:idx val="4"/>
          <c:order val="3"/>
          <c:tx>
            <c:strRef>
              <c:f>Sheet1!$E$1</c:f>
              <c:strCache>
                <c:ptCount val="1"/>
                <c:pt idx="0">
                  <c:v>GOP much more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2068-AE47-84FF-0CCD0EA0641E}"/>
            </c:ext>
          </c:extLst>
        </c:ser>
        <c:ser>
          <c:idx val="5"/>
          <c:order val="4"/>
          <c:tx>
            <c:strRef>
              <c:f>Sheet1!$F$1</c:f>
              <c:strCache>
                <c:ptCount val="1"/>
                <c:pt idx="0">
                  <c:v>Neither</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2068-AE47-84FF-0CCD0EA0641E}"/>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ayout>
        <c:manualLayout>
          <c:xMode val="edge"/>
          <c:yMode val="edge"/>
          <c:x val="0"/>
          <c:y val="7.7487792184783759E-3"/>
          <c:w val="1"/>
          <c:h val="0.941199853838402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58191382190422E-2"/>
          <c:y val="3.6802965418796331E-2"/>
          <c:w val="0.94868361723561911"/>
          <c:h val="0.96319703458120365"/>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formatCode="0\%">
                  <c:v>30</c:v>
                </c:pt>
              </c:numCache>
            </c:numRef>
          </c:val>
          <c:extLst>
            <c:ext xmlns:c16="http://schemas.microsoft.com/office/drawing/2014/chart" uri="{C3380CC4-5D6E-409C-BE32-E72D297353CC}">
              <c16:uniqueId val="{00000000-F6FD-D047-83A0-8B83AF6430E2}"/>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formatCode="0\%">
                  <c:v>17</c:v>
                </c:pt>
              </c:numCache>
            </c:numRef>
          </c:val>
          <c:extLst>
            <c:ext xmlns:c16="http://schemas.microsoft.com/office/drawing/2014/chart" uri="{C3380CC4-5D6E-409C-BE32-E72D297353CC}">
              <c16:uniqueId val="{00000001-F6FD-D047-83A0-8B83AF6430E2}"/>
            </c:ext>
          </c:extLst>
        </c:ser>
        <c:ser>
          <c:idx val="2"/>
          <c:order val="2"/>
          <c:tx>
            <c:strRef>
              <c:f>Sheet1!$D$1</c:f>
              <c:strCache>
                <c:ptCount val="1"/>
                <c:pt idx="0">
                  <c:v>total yes</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General</c:formatCode>
                <c:ptCount val="3"/>
                <c:pt idx="0" formatCode="0\%">
                  <c:v>47</c:v>
                </c:pt>
              </c:numCache>
            </c:numRef>
          </c:val>
          <c:extLst>
            <c:ext xmlns:c16="http://schemas.microsoft.com/office/drawing/2014/chart" uri="{C3380CC4-5D6E-409C-BE32-E72D297353CC}">
              <c16:uniqueId val="{00000002-F6FD-D047-83A0-8B83AF6430E2}"/>
            </c:ext>
          </c:extLst>
        </c:ser>
        <c:ser>
          <c:idx val="3"/>
          <c:order val="3"/>
          <c:tx>
            <c:strRef>
              <c:f>Sheet1!$E$1</c:f>
              <c:strCache>
                <c:ptCount val="1"/>
                <c:pt idx="0">
                  <c:v>strong 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Sheet1!$E$2:$E$4</c:f>
              <c:numCache>
                <c:formatCode>0\%</c:formatCode>
                <c:ptCount val="3"/>
                <c:pt idx="1">
                  <c:v>25</c:v>
                </c:pt>
              </c:numCache>
            </c:numRef>
          </c:val>
          <c:extLst>
            <c:ext xmlns:c16="http://schemas.microsoft.com/office/drawing/2014/chart" uri="{C3380CC4-5D6E-409C-BE32-E72D297353CC}">
              <c16:uniqueId val="{00000003-F6FD-D047-83A0-8B83AF6430E2}"/>
            </c:ext>
          </c:extLst>
        </c:ser>
        <c:ser>
          <c:idx val="4"/>
          <c:order val="4"/>
          <c:tx>
            <c:strRef>
              <c:f>Sheet1!$F$1</c:f>
              <c:strCache>
                <c:ptCount val="1"/>
                <c:pt idx="0">
                  <c:v>somewhat 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Sheet1!$F$2:$F$4</c:f>
              <c:numCache>
                <c:formatCode>0\%</c:formatCode>
                <c:ptCount val="3"/>
                <c:pt idx="1">
                  <c:v>16</c:v>
                </c:pt>
              </c:numCache>
            </c:numRef>
          </c:val>
          <c:extLst>
            <c:ext xmlns:c16="http://schemas.microsoft.com/office/drawing/2014/chart" uri="{C3380CC4-5D6E-409C-BE32-E72D297353CC}">
              <c16:uniqueId val="{00000004-F6FD-D047-83A0-8B83AF6430E2}"/>
            </c:ext>
          </c:extLst>
        </c:ser>
        <c:ser>
          <c:idx val="5"/>
          <c:order val="5"/>
          <c:tx>
            <c:strRef>
              <c:f>Sheet1!$G$1</c:f>
              <c:strCache>
                <c:ptCount val="1"/>
                <c:pt idx="0">
                  <c:v>total no</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Sheet1!$G$2:$G$4</c:f>
              <c:numCache>
                <c:formatCode>0\%</c:formatCode>
                <c:ptCount val="3"/>
                <c:pt idx="1">
                  <c:v>42</c:v>
                </c:pt>
              </c:numCache>
            </c:numRef>
          </c:val>
          <c:extLst>
            <c:ext xmlns:c16="http://schemas.microsoft.com/office/drawing/2014/chart" uri="{C3380CC4-5D6E-409C-BE32-E72D297353CC}">
              <c16:uniqueId val="{00000005-F6FD-D047-83A0-8B83AF6430E2}"/>
            </c:ext>
          </c:extLst>
        </c:ser>
        <c:ser>
          <c:idx val="6"/>
          <c:order val="6"/>
          <c:tx>
            <c:strRef>
              <c:f>Sheet1!$H$1</c:f>
              <c:strCache>
                <c:ptCount val="1"/>
                <c:pt idx="0">
                  <c:v>not sure</c:v>
                </c:pt>
              </c:strCache>
            </c:strRef>
          </c:tx>
          <c:spPr>
            <a:solidFill>
              <a:schemeClr val="bg2"/>
            </a:solidFill>
            <a:ln>
              <a:noFill/>
            </a:ln>
            <a:effectLst/>
          </c:spPr>
          <c:invertIfNegative val="0"/>
          <c:dLbls>
            <c:delete val="1"/>
          </c:dLbls>
          <c:cat>
            <c:numRef>
              <c:f>Sheet1!$A$2:$A$4</c:f>
              <c:numCache>
                <c:formatCode>General</c:formatCode>
                <c:ptCount val="3"/>
              </c:numCache>
            </c:numRef>
          </c:cat>
          <c:val>
            <c:numRef>
              <c:f>Sheet1!$H$2:$H$4</c:f>
              <c:numCache>
                <c:formatCode>General</c:formatCode>
                <c:ptCount val="3"/>
                <c:pt idx="2" formatCode="0\%">
                  <c:v>11</c:v>
                </c:pt>
              </c:numCache>
            </c:numRef>
          </c:val>
          <c:extLst>
            <c:ext xmlns:c16="http://schemas.microsoft.com/office/drawing/2014/chart" uri="{C3380CC4-5D6E-409C-BE32-E72D297353CC}">
              <c16:uniqueId val="{00000006-F6FD-D047-83A0-8B83AF6430E2}"/>
            </c:ext>
          </c:extLst>
        </c:ser>
        <c:ser>
          <c:idx val="7"/>
          <c:order val="7"/>
          <c:tx>
            <c:strRef>
              <c:f>Sheet1!$I$1</c:f>
              <c:strCache>
                <c:ptCount val="1"/>
                <c:pt idx="0">
                  <c:v>total not sure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Sheet1!$I$2:$I$4</c:f>
              <c:numCache>
                <c:formatCode>General</c:formatCode>
                <c:ptCount val="3"/>
                <c:pt idx="2" formatCode="0\%">
                  <c:v>11</c:v>
                </c:pt>
              </c:numCache>
            </c:numRef>
          </c:val>
          <c:extLst>
            <c:ext xmlns:c16="http://schemas.microsoft.com/office/drawing/2014/chart" uri="{C3380CC4-5D6E-409C-BE32-E72D297353CC}">
              <c16:uniqueId val="{00000007-F6FD-D047-83A0-8B83AF6430E2}"/>
            </c:ext>
          </c:extLst>
        </c:ser>
        <c:dLbls>
          <c:dLblPos val="ctr"/>
          <c:showLegendKey val="0"/>
          <c:showVal val="1"/>
          <c:showCatName val="0"/>
          <c:showSerName val="0"/>
          <c:showPercent val="0"/>
          <c:showBubbleSize val="0"/>
        </c:dLbls>
        <c:gapWidth val="6"/>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5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78275133424277E-2"/>
          <c:y val="5.0117706653923781E-2"/>
          <c:w val="0.97424344973315147"/>
          <c:h val="0.94988243657595484"/>
        </c:manualLayout>
      </c:layout>
      <c:barChart>
        <c:barDir val="col"/>
        <c:grouping val="stacked"/>
        <c:varyColors val="0"/>
        <c:ser>
          <c:idx val="0"/>
          <c:order val="0"/>
          <c:tx>
            <c:strRef>
              <c:f>Sheet1!$B$1</c:f>
              <c:strCache>
                <c:ptCount val="1"/>
                <c:pt idx="0">
                  <c:v>strong yes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Sheet1!$B$2:$B$4</c:f>
              <c:numCache>
                <c:formatCode>General</c:formatCode>
                <c:ptCount val="3"/>
                <c:pt idx="0" formatCode="0\%">
                  <c:v>15</c:v>
                </c:pt>
              </c:numCache>
            </c:numRef>
          </c:val>
          <c:extLst>
            <c:ext xmlns:c16="http://schemas.microsoft.com/office/drawing/2014/chart" uri="{C3380CC4-5D6E-409C-BE32-E72D297353CC}">
              <c16:uniqueId val="{00000000-BFE4-7B4E-BE14-1BCEB159FA55}"/>
            </c:ext>
          </c:extLst>
        </c:ser>
        <c:ser>
          <c:idx val="1"/>
          <c:order val="1"/>
          <c:tx>
            <c:strRef>
              <c:f>Sheet1!$C$1</c:f>
              <c:strCache>
                <c:ptCount val="1"/>
                <c:pt idx="0">
                  <c:v>somewhat 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Sheet1!$C$2:$C$4</c:f>
              <c:numCache>
                <c:formatCode>General</c:formatCode>
                <c:ptCount val="3"/>
                <c:pt idx="0" formatCode="0\%">
                  <c:v>29</c:v>
                </c:pt>
              </c:numCache>
            </c:numRef>
          </c:val>
          <c:extLst>
            <c:ext xmlns:c16="http://schemas.microsoft.com/office/drawing/2014/chart" uri="{C3380CC4-5D6E-409C-BE32-E72D297353CC}">
              <c16:uniqueId val="{00000001-BFE4-7B4E-BE14-1BCEB159FA55}"/>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Sheet1!$D$2:$D$4</c:f>
              <c:numCache>
                <c:formatCode>General</c:formatCode>
                <c:ptCount val="3"/>
                <c:pt idx="0" formatCode="0\%">
                  <c:v>43</c:v>
                </c:pt>
              </c:numCache>
            </c:numRef>
          </c:val>
          <c:extLst>
            <c:ext xmlns:c16="http://schemas.microsoft.com/office/drawing/2014/chart" uri="{C3380CC4-5D6E-409C-BE32-E72D297353CC}">
              <c16:uniqueId val="{00000002-BFE4-7B4E-BE14-1BCEB159FA55}"/>
            </c:ext>
          </c:extLst>
        </c:ser>
        <c:ser>
          <c:idx val="3"/>
          <c:order val="3"/>
          <c:tx>
            <c:strRef>
              <c:f>Sheet1!$E$1</c:f>
              <c:strCache>
                <c:ptCount val="1"/>
                <c:pt idx="0">
                  <c:v>neutrak</c:v>
                </c:pt>
              </c:strCache>
            </c:strRef>
          </c:tx>
          <c:spPr>
            <a:solidFill>
              <a:schemeClr val="bg2"/>
            </a:solidFill>
            <a:ln>
              <a:noFill/>
            </a:ln>
            <a:effectLst/>
          </c:spPr>
          <c:invertIfNegative val="0"/>
          <c:dLbls>
            <c:delete val="1"/>
          </c:dLbls>
          <c:cat>
            <c:strRef>
              <c:f>Sheet1!$A$2:$A$4</c:f>
              <c:strCache>
                <c:ptCount val="3"/>
                <c:pt idx="0">
                  <c:v>More difficult</c:v>
                </c:pt>
                <c:pt idx="1">
                  <c:v>Neither</c:v>
                </c:pt>
                <c:pt idx="2">
                  <c:v>Easier</c:v>
                </c:pt>
              </c:strCache>
            </c:strRef>
          </c:cat>
          <c:val>
            <c:numRef>
              <c:f>Sheet1!$E$2:$E$4</c:f>
              <c:numCache>
                <c:formatCode>0\%</c:formatCode>
                <c:ptCount val="3"/>
                <c:pt idx="1">
                  <c:v>29</c:v>
                </c:pt>
              </c:numCache>
            </c:numRef>
          </c:val>
          <c:extLst>
            <c:ext xmlns:c16="http://schemas.microsoft.com/office/drawing/2014/chart" uri="{C3380CC4-5D6E-409C-BE32-E72D297353CC}">
              <c16:uniqueId val="{00000003-BFE4-7B4E-BE14-1BCEB159FA55}"/>
            </c:ext>
          </c:extLst>
        </c:ser>
        <c:ser>
          <c:idx val="4"/>
          <c:order val="4"/>
          <c:tx>
            <c:strRef>
              <c:f>Sheet1!$F$1</c:f>
              <c:strCache>
                <c:ptCount val="1"/>
                <c:pt idx="0">
                  <c:v>Total2</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Sheet1!$F$2:$F$4</c:f>
              <c:numCache>
                <c:formatCode>0\%</c:formatCode>
                <c:ptCount val="3"/>
                <c:pt idx="1">
                  <c:v>29</c:v>
                </c:pt>
              </c:numCache>
            </c:numRef>
          </c:val>
          <c:extLst>
            <c:ext xmlns:c16="http://schemas.microsoft.com/office/drawing/2014/chart" uri="{C3380CC4-5D6E-409C-BE32-E72D297353CC}">
              <c16:uniqueId val="{00000004-BFE4-7B4E-BE14-1BCEB159FA55}"/>
            </c:ext>
          </c:extLst>
        </c:ser>
        <c:ser>
          <c:idx val="5"/>
          <c:order val="5"/>
          <c:tx>
            <c:strRef>
              <c:f>Sheet1!$G$1</c:f>
              <c:strCache>
                <c:ptCount val="1"/>
                <c:pt idx="0">
                  <c:v>Strong no</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6-BFE4-7B4E-BE14-1BCEB159FA5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Sheet1!$G$2:$G$4</c:f>
              <c:numCache>
                <c:formatCode>General</c:formatCode>
                <c:ptCount val="3"/>
                <c:pt idx="2" formatCode="0\%">
                  <c:v>10</c:v>
                </c:pt>
              </c:numCache>
            </c:numRef>
          </c:val>
          <c:extLst>
            <c:ext xmlns:c16="http://schemas.microsoft.com/office/drawing/2014/chart" uri="{C3380CC4-5D6E-409C-BE32-E72D297353CC}">
              <c16:uniqueId val="{00000007-BFE4-7B4E-BE14-1BCEB159FA55}"/>
            </c:ext>
          </c:extLst>
        </c:ser>
        <c:ser>
          <c:idx val="6"/>
          <c:order val="6"/>
          <c:tx>
            <c:strRef>
              <c:f>Sheet1!$H$1</c:f>
              <c:strCache>
                <c:ptCount val="1"/>
                <c:pt idx="0">
                  <c:v>Somewhat 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Sheet1!$H$2:$H$4</c:f>
              <c:numCache>
                <c:formatCode>General</c:formatCode>
                <c:ptCount val="3"/>
                <c:pt idx="2" formatCode="0\%">
                  <c:v>18</c:v>
                </c:pt>
              </c:numCache>
            </c:numRef>
          </c:val>
          <c:extLst>
            <c:ext xmlns:c16="http://schemas.microsoft.com/office/drawing/2014/chart" uri="{C3380CC4-5D6E-409C-BE32-E72D297353CC}">
              <c16:uniqueId val="{00000008-BFE4-7B4E-BE14-1BCEB159FA55}"/>
            </c:ext>
          </c:extLst>
        </c:ser>
        <c:ser>
          <c:idx val="7"/>
          <c:order val="7"/>
          <c:tx>
            <c:strRef>
              <c:f>Sheet1!$I$1</c:f>
              <c:strCache>
                <c:ptCount val="1"/>
                <c:pt idx="0">
                  <c:v>Total3</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Sheet1!$I$2:$I$4</c:f>
              <c:numCache>
                <c:formatCode>General</c:formatCode>
                <c:ptCount val="3"/>
                <c:pt idx="2" formatCode="0\%">
                  <c:v>28</c:v>
                </c:pt>
              </c:numCache>
            </c:numRef>
          </c:val>
          <c:extLst>
            <c:ext xmlns:c16="http://schemas.microsoft.com/office/drawing/2014/chart" uri="{C3380CC4-5D6E-409C-BE32-E72D297353CC}">
              <c16:uniqueId val="{00000009-BFE4-7B4E-BE14-1BCEB159FA55}"/>
            </c:ext>
          </c:extLst>
        </c:ser>
        <c:dLbls>
          <c:dLblPos val="ctr"/>
          <c:showLegendKey val="0"/>
          <c:showVal val="1"/>
          <c:showCatName val="0"/>
          <c:showSerName val="0"/>
          <c:showPercent val="0"/>
          <c:showBubbleSize val="0"/>
        </c:dLbls>
        <c:gapWidth val="32"/>
        <c:overlap val="100"/>
        <c:axId val="8278448"/>
        <c:axId val="7795488"/>
      </c:barChart>
      <c:catAx>
        <c:axId val="827844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795488"/>
        <c:crosses val="autoZero"/>
        <c:auto val="1"/>
        <c:lblAlgn val="ctr"/>
        <c:lblOffset val="100"/>
        <c:noMultiLvlLbl val="0"/>
      </c:catAx>
      <c:valAx>
        <c:axId val="7795488"/>
        <c:scaling>
          <c:orientation val="minMax"/>
          <c:max val="5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Mostly gaining power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D9C1-D443-B0E2-6387691D62A2}"/>
            </c:ext>
          </c:extLst>
        </c:ser>
        <c:ser>
          <c:idx val="2"/>
          <c:order val="1"/>
          <c:tx>
            <c:strRef>
              <c:f>Sheet1!$C$1</c:f>
              <c:strCache>
                <c:ptCount val="1"/>
                <c:pt idx="0">
                  <c:v>Neither gaining nor losing power </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D9C1-D443-B0E2-6387691D62A2}"/>
            </c:ext>
          </c:extLst>
        </c:ser>
        <c:ser>
          <c:idx val="3"/>
          <c:order val="2"/>
          <c:tx>
            <c:strRef>
              <c:f>Sheet1!$D$1</c:f>
              <c:strCache>
                <c:ptCount val="1"/>
                <c:pt idx="0">
                  <c:v>Mostly losing power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D9C1-D443-B0E2-6387691D62A2}"/>
            </c:ext>
          </c:extLst>
        </c:ser>
        <c:ser>
          <c:idx val="4"/>
          <c:order val="3"/>
          <c:tx>
            <c:strRef>
              <c:f>Sheet1!$E$1</c:f>
              <c:strCache>
                <c:ptCount val="1"/>
                <c:pt idx="0">
                  <c:v>P4</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D9C1-D443-B0E2-6387691D62A2}"/>
            </c:ext>
          </c:extLst>
        </c:ser>
        <c:ser>
          <c:idx val="5"/>
          <c:order val="4"/>
          <c:tx>
            <c:strRef>
              <c:f>Sheet1!$F$1</c:f>
              <c:strCache>
                <c:ptCount val="1"/>
                <c:pt idx="0">
                  <c:v>Not sure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D9C1-D443-B0E2-6387691D62A2}"/>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3"/>
        <c:delete val="1"/>
      </c:legendEntry>
      <c:legendEntry>
        <c:idx val="4"/>
        <c:delete val="1"/>
      </c:legendEntry>
      <c:layout>
        <c:manualLayout>
          <c:xMode val="edge"/>
          <c:yMode val="edge"/>
          <c:x val="0"/>
          <c:y val="0.17649879207191516"/>
          <c:w val="1"/>
          <c:h val="0.631823982989407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11029942685451E-2"/>
          <c:y val="0"/>
          <c:w val="0.94537783912072793"/>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17</c:v>
                </c:pt>
                <c:pt idx="1">
                  <c:v>12</c:v>
                </c:pt>
                <c:pt idx="2">
                  <c:v>8</c:v>
                </c:pt>
                <c:pt idx="3">
                  <c:v>6</c:v>
                </c:pt>
                <c:pt idx="4">
                  <c:v>12</c:v>
                </c:pt>
                <c:pt idx="5">
                  <c:v>40</c:v>
                </c:pt>
              </c:numCache>
            </c:numRef>
          </c:val>
          <c:extLst>
            <c:ext xmlns:c16="http://schemas.microsoft.com/office/drawing/2014/chart" uri="{C3380CC4-5D6E-409C-BE32-E72D297353CC}">
              <c16:uniqueId val="{00000000-C988-1B41-92E5-AAFB66ACA120}"/>
            </c:ext>
          </c:extLst>
        </c:ser>
        <c:ser>
          <c:idx val="1"/>
          <c:order val="1"/>
          <c:tx>
            <c:strRef>
              <c:f>Sheet1!$C$1</c:f>
              <c:strCache>
                <c:ptCount val="1"/>
                <c:pt idx="0">
                  <c:v>Series 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31</c:v>
                </c:pt>
                <c:pt idx="1">
                  <c:v>34</c:v>
                </c:pt>
                <c:pt idx="2">
                  <c:v>23</c:v>
                </c:pt>
                <c:pt idx="3">
                  <c:v>35</c:v>
                </c:pt>
                <c:pt idx="4">
                  <c:v>40</c:v>
                </c:pt>
                <c:pt idx="5">
                  <c:v>36</c:v>
                </c:pt>
              </c:numCache>
            </c:numRef>
          </c:val>
          <c:extLst>
            <c:ext xmlns:c16="http://schemas.microsoft.com/office/drawing/2014/chart" uri="{C3380CC4-5D6E-409C-BE32-E72D297353CC}">
              <c16:uniqueId val="{00000001-C988-1B41-92E5-AAFB66ACA120}"/>
            </c:ext>
          </c:extLst>
        </c:ser>
        <c:ser>
          <c:idx val="2"/>
          <c:order val="2"/>
          <c:tx>
            <c:strRef>
              <c:f>Sheet1!$D$1</c:f>
              <c:strCache>
                <c:ptCount val="1"/>
                <c:pt idx="0">
                  <c:v>Series 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0\%</c:formatCode>
                <c:ptCount val="6"/>
                <c:pt idx="0">
                  <c:v>52</c:v>
                </c:pt>
                <c:pt idx="1">
                  <c:v>54</c:v>
                </c:pt>
                <c:pt idx="2">
                  <c:v>69</c:v>
                </c:pt>
                <c:pt idx="3">
                  <c:v>58</c:v>
                </c:pt>
                <c:pt idx="4">
                  <c:v>48</c:v>
                </c:pt>
                <c:pt idx="5">
                  <c:v>24</c:v>
                </c:pt>
              </c:numCache>
            </c:numRef>
          </c:val>
          <c:extLst>
            <c:ext xmlns:c16="http://schemas.microsoft.com/office/drawing/2014/chart" uri="{C3380CC4-5D6E-409C-BE32-E72D297353CC}">
              <c16:uniqueId val="{00000002-C988-1B41-92E5-AAFB66ACA120}"/>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10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11080439636062E-2"/>
          <c:y val="0"/>
          <c:w val="0.94537783912072793"/>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Category 1</c:v>
                </c:pt>
                <c:pt idx="1">
                  <c:v>Category 2</c:v>
                </c:pt>
                <c:pt idx="2">
                  <c:v>Category 3</c:v>
                </c:pt>
                <c:pt idx="3">
                  <c:v>Category 4</c:v>
                </c:pt>
                <c:pt idx="4">
                  <c:v>Category 5</c:v>
                </c:pt>
                <c:pt idx="5">
                  <c:v>Category 6</c:v>
                </c:pt>
              </c:strCache>
            </c:strRef>
          </c:cat>
          <c:val>
            <c:numRef>
              <c:f>Sheet1!$B$2:$B$11</c:f>
              <c:numCache>
                <c:formatCode>0\%</c:formatCode>
                <c:ptCount val="10"/>
                <c:pt idx="0">
                  <c:v>14</c:v>
                </c:pt>
                <c:pt idx="1">
                  <c:v>14</c:v>
                </c:pt>
                <c:pt idx="2">
                  <c:v>14</c:v>
                </c:pt>
                <c:pt idx="3">
                  <c:v>12</c:v>
                </c:pt>
                <c:pt idx="4">
                  <c:v>18</c:v>
                </c:pt>
                <c:pt idx="5">
                  <c:v>20</c:v>
                </c:pt>
                <c:pt idx="6">
                  <c:v>13</c:v>
                </c:pt>
                <c:pt idx="7">
                  <c:v>13</c:v>
                </c:pt>
                <c:pt idx="8">
                  <c:v>14</c:v>
                </c:pt>
                <c:pt idx="9">
                  <c:v>16</c:v>
                </c:pt>
              </c:numCache>
            </c:numRef>
          </c:val>
          <c:extLst>
            <c:ext xmlns:c16="http://schemas.microsoft.com/office/drawing/2014/chart" uri="{C3380CC4-5D6E-409C-BE32-E72D297353CC}">
              <c16:uniqueId val="{00000000-C988-1B41-92E5-AAFB66ACA120}"/>
            </c:ext>
          </c:extLst>
        </c:ser>
        <c:ser>
          <c:idx val="1"/>
          <c:order val="1"/>
          <c:tx>
            <c:strRef>
              <c:f>Sheet1!$C$1</c:f>
              <c:strCache>
                <c:ptCount val="1"/>
                <c:pt idx="0">
                  <c:v>Series 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Category 1</c:v>
                </c:pt>
                <c:pt idx="1">
                  <c:v>Category 2</c:v>
                </c:pt>
                <c:pt idx="2">
                  <c:v>Category 3</c:v>
                </c:pt>
                <c:pt idx="3">
                  <c:v>Category 4</c:v>
                </c:pt>
                <c:pt idx="4">
                  <c:v>Category 5</c:v>
                </c:pt>
                <c:pt idx="5">
                  <c:v>Category 6</c:v>
                </c:pt>
              </c:strCache>
            </c:strRef>
          </c:cat>
          <c:val>
            <c:numRef>
              <c:f>Sheet1!$C$2:$C$11</c:f>
              <c:numCache>
                <c:formatCode>0\%</c:formatCode>
                <c:ptCount val="10"/>
                <c:pt idx="0">
                  <c:v>44</c:v>
                </c:pt>
                <c:pt idx="1">
                  <c:v>45</c:v>
                </c:pt>
                <c:pt idx="2">
                  <c:v>43</c:v>
                </c:pt>
                <c:pt idx="3">
                  <c:v>44</c:v>
                </c:pt>
                <c:pt idx="4">
                  <c:v>42</c:v>
                </c:pt>
                <c:pt idx="5">
                  <c:v>41</c:v>
                </c:pt>
                <c:pt idx="6">
                  <c:v>40</c:v>
                </c:pt>
                <c:pt idx="7">
                  <c:v>42</c:v>
                </c:pt>
                <c:pt idx="8">
                  <c:v>44</c:v>
                </c:pt>
                <c:pt idx="9">
                  <c:v>46</c:v>
                </c:pt>
              </c:numCache>
            </c:numRef>
          </c:val>
          <c:extLst>
            <c:ext xmlns:c16="http://schemas.microsoft.com/office/drawing/2014/chart" uri="{C3380CC4-5D6E-409C-BE32-E72D297353CC}">
              <c16:uniqueId val="{00000001-C988-1B41-92E5-AAFB66ACA120}"/>
            </c:ext>
          </c:extLst>
        </c:ser>
        <c:ser>
          <c:idx val="2"/>
          <c:order val="2"/>
          <c:tx>
            <c:strRef>
              <c:f>Sheet1!$D$1</c:f>
              <c:strCache>
                <c:ptCount val="1"/>
                <c:pt idx="0">
                  <c:v>Series 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Category 1</c:v>
                </c:pt>
                <c:pt idx="1">
                  <c:v>Category 2</c:v>
                </c:pt>
                <c:pt idx="2">
                  <c:v>Category 3</c:v>
                </c:pt>
                <c:pt idx="3">
                  <c:v>Category 4</c:v>
                </c:pt>
                <c:pt idx="4">
                  <c:v>Category 5</c:v>
                </c:pt>
                <c:pt idx="5">
                  <c:v>Category 6</c:v>
                </c:pt>
              </c:strCache>
            </c:strRef>
          </c:cat>
          <c:val>
            <c:numRef>
              <c:f>Sheet1!$D$2:$D$11</c:f>
              <c:numCache>
                <c:formatCode>0\%</c:formatCode>
                <c:ptCount val="10"/>
                <c:pt idx="0">
                  <c:v>42</c:v>
                </c:pt>
                <c:pt idx="1">
                  <c:v>40</c:v>
                </c:pt>
                <c:pt idx="2">
                  <c:v>43</c:v>
                </c:pt>
                <c:pt idx="3">
                  <c:v>43</c:v>
                </c:pt>
                <c:pt idx="4">
                  <c:v>40</c:v>
                </c:pt>
                <c:pt idx="5">
                  <c:v>38</c:v>
                </c:pt>
                <c:pt idx="6">
                  <c:v>46</c:v>
                </c:pt>
                <c:pt idx="7">
                  <c:v>45</c:v>
                </c:pt>
                <c:pt idx="8">
                  <c:v>42</c:v>
                </c:pt>
                <c:pt idx="9">
                  <c:v>37</c:v>
                </c:pt>
              </c:numCache>
            </c:numRef>
          </c:val>
          <c:extLst>
            <c:ext xmlns:c16="http://schemas.microsoft.com/office/drawing/2014/chart" uri="{C3380CC4-5D6E-409C-BE32-E72D297353CC}">
              <c16:uniqueId val="{00000002-C988-1B41-92E5-AAFB66ACA120}"/>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10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11029942685451E-2"/>
          <c:y val="0"/>
          <c:w val="0.94537783912072793"/>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6"/>
                <c:pt idx="0">
                  <c:v>Category 1</c:v>
                </c:pt>
                <c:pt idx="1">
                  <c:v>Category 2</c:v>
                </c:pt>
                <c:pt idx="2">
                  <c:v>Category 3</c:v>
                </c:pt>
                <c:pt idx="3">
                  <c:v>Category 4</c:v>
                </c:pt>
                <c:pt idx="4">
                  <c:v>Category 5</c:v>
                </c:pt>
                <c:pt idx="5">
                  <c:v>Category 6</c:v>
                </c:pt>
              </c:strCache>
            </c:strRef>
          </c:cat>
          <c:val>
            <c:numRef>
              <c:f>Sheet1!$B$2:$B$11</c:f>
              <c:numCache>
                <c:formatCode>0\%</c:formatCode>
                <c:ptCount val="10"/>
                <c:pt idx="0">
                  <c:v>17</c:v>
                </c:pt>
                <c:pt idx="1">
                  <c:v>19</c:v>
                </c:pt>
                <c:pt idx="2">
                  <c:v>15</c:v>
                </c:pt>
                <c:pt idx="3">
                  <c:v>17</c:v>
                </c:pt>
                <c:pt idx="4">
                  <c:v>16</c:v>
                </c:pt>
                <c:pt idx="5">
                  <c:v>16</c:v>
                </c:pt>
                <c:pt idx="6">
                  <c:v>11</c:v>
                </c:pt>
                <c:pt idx="7">
                  <c:v>13</c:v>
                </c:pt>
                <c:pt idx="8">
                  <c:v>18</c:v>
                </c:pt>
                <c:pt idx="9">
                  <c:v>22</c:v>
                </c:pt>
              </c:numCache>
            </c:numRef>
          </c:val>
          <c:extLst>
            <c:ext xmlns:c16="http://schemas.microsoft.com/office/drawing/2014/chart" uri="{C3380CC4-5D6E-409C-BE32-E72D297353CC}">
              <c16:uniqueId val="{00000000-C988-1B41-92E5-AAFB66ACA120}"/>
            </c:ext>
          </c:extLst>
        </c:ser>
        <c:ser>
          <c:idx val="1"/>
          <c:order val="1"/>
          <c:tx>
            <c:strRef>
              <c:f>Sheet1!$C$1</c:f>
              <c:strCache>
                <c:ptCount val="1"/>
                <c:pt idx="0">
                  <c:v>Series 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6"/>
                <c:pt idx="0">
                  <c:v>Category 1</c:v>
                </c:pt>
                <c:pt idx="1">
                  <c:v>Category 2</c:v>
                </c:pt>
                <c:pt idx="2">
                  <c:v>Category 3</c:v>
                </c:pt>
                <c:pt idx="3">
                  <c:v>Category 4</c:v>
                </c:pt>
                <c:pt idx="4">
                  <c:v>Category 5</c:v>
                </c:pt>
                <c:pt idx="5">
                  <c:v>Category 6</c:v>
                </c:pt>
              </c:strCache>
            </c:strRef>
          </c:cat>
          <c:val>
            <c:numRef>
              <c:f>Sheet1!$C$2:$C$11</c:f>
              <c:numCache>
                <c:formatCode>0\%</c:formatCode>
                <c:ptCount val="10"/>
                <c:pt idx="0">
                  <c:v>31</c:v>
                </c:pt>
                <c:pt idx="1">
                  <c:v>31</c:v>
                </c:pt>
                <c:pt idx="2">
                  <c:v>31</c:v>
                </c:pt>
                <c:pt idx="3">
                  <c:v>31</c:v>
                </c:pt>
                <c:pt idx="4">
                  <c:v>29</c:v>
                </c:pt>
                <c:pt idx="5">
                  <c:v>36</c:v>
                </c:pt>
                <c:pt idx="6">
                  <c:v>31</c:v>
                </c:pt>
                <c:pt idx="7">
                  <c:v>31</c:v>
                </c:pt>
                <c:pt idx="8">
                  <c:v>31</c:v>
                </c:pt>
                <c:pt idx="9">
                  <c:v>30</c:v>
                </c:pt>
              </c:numCache>
            </c:numRef>
          </c:val>
          <c:extLst>
            <c:ext xmlns:c16="http://schemas.microsoft.com/office/drawing/2014/chart" uri="{C3380CC4-5D6E-409C-BE32-E72D297353CC}">
              <c16:uniqueId val="{00000001-C988-1B41-92E5-AAFB66ACA120}"/>
            </c:ext>
          </c:extLst>
        </c:ser>
        <c:ser>
          <c:idx val="2"/>
          <c:order val="2"/>
          <c:tx>
            <c:strRef>
              <c:f>Sheet1!$D$1</c:f>
              <c:strCache>
                <c:ptCount val="1"/>
                <c:pt idx="0">
                  <c:v>Series 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6"/>
                <c:pt idx="0">
                  <c:v>Category 1</c:v>
                </c:pt>
                <c:pt idx="1">
                  <c:v>Category 2</c:v>
                </c:pt>
                <c:pt idx="2">
                  <c:v>Category 3</c:v>
                </c:pt>
                <c:pt idx="3">
                  <c:v>Category 4</c:v>
                </c:pt>
                <c:pt idx="4">
                  <c:v>Category 5</c:v>
                </c:pt>
                <c:pt idx="5">
                  <c:v>Category 6</c:v>
                </c:pt>
              </c:strCache>
            </c:strRef>
          </c:cat>
          <c:val>
            <c:numRef>
              <c:f>Sheet1!$D$2:$D$11</c:f>
              <c:numCache>
                <c:formatCode>0\%</c:formatCode>
                <c:ptCount val="10"/>
                <c:pt idx="0">
                  <c:v>52</c:v>
                </c:pt>
                <c:pt idx="1">
                  <c:v>50</c:v>
                </c:pt>
                <c:pt idx="2">
                  <c:v>55</c:v>
                </c:pt>
                <c:pt idx="3">
                  <c:v>52</c:v>
                </c:pt>
                <c:pt idx="4">
                  <c:v>54</c:v>
                </c:pt>
                <c:pt idx="5">
                  <c:v>48</c:v>
                </c:pt>
                <c:pt idx="6">
                  <c:v>59</c:v>
                </c:pt>
                <c:pt idx="7">
                  <c:v>56</c:v>
                </c:pt>
                <c:pt idx="8">
                  <c:v>52</c:v>
                </c:pt>
                <c:pt idx="9">
                  <c:v>48</c:v>
                </c:pt>
              </c:numCache>
            </c:numRef>
          </c:val>
          <c:extLst>
            <c:ext xmlns:c16="http://schemas.microsoft.com/office/drawing/2014/chart" uri="{C3380CC4-5D6E-409C-BE32-E72D297353CC}">
              <c16:uniqueId val="{00000002-C988-1B41-92E5-AAFB66ACA120}"/>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10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01363219867641"/>
          <c:y val="1.9582747752050104E-2"/>
          <c:w val="0.63604356680549423"/>
          <c:h val="0.9501386444229162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B41B-E24C-A211-65EA701CC2D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B41B-E24C-A211-65EA701CC2D7}"/>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4-B41B-E24C-A211-65EA701CC2D7}"/>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B41B-E24C-A211-65EA701CC2D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6-B41B-E24C-A211-65EA701CC2D7}"/>
              </c:ext>
            </c:extLst>
          </c:dPt>
          <c:dPt>
            <c:idx val="8"/>
            <c:invertIfNegative val="0"/>
            <c:bubble3D val="0"/>
            <c:spPr>
              <a:solidFill>
                <a:schemeClr val="bg2">
                  <a:lumMod val="90000"/>
                </a:schemeClr>
              </a:solidFill>
              <a:ln>
                <a:noFill/>
              </a:ln>
              <a:effectLst/>
            </c:spPr>
            <c:extLst>
              <c:ext xmlns:c16="http://schemas.microsoft.com/office/drawing/2014/chart" uri="{C3380CC4-5D6E-409C-BE32-E72D297353CC}">
                <c16:uniqueId val="{00000007-B41B-E24C-A211-65EA701CC2D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Disgusted</c:v>
                </c:pt>
                <c:pt idx="1">
                  <c:v>Anxious</c:v>
                </c:pt>
                <c:pt idx="2">
                  <c:v>Sad</c:v>
                </c:pt>
                <c:pt idx="3">
                  <c:v>Angry</c:v>
                </c:pt>
                <c:pt idx="4">
                  <c:v>Scared</c:v>
                </c:pt>
                <c:pt idx="5">
                  <c:v>Hopeful</c:v>
                </c:pt>
                <c:pt idx="6">
                  <c:v>Confident</c:v>
                </c:pt>
                <c:pt idx="7">
                  <c:v>Proud</c:v>
                </c:pt>
                <c:pt idx="8">
                  <c:v>Indifferent</c:v>
                </c:pt>
                <c:pt idx="9">
                  <c:v>Excited</c:v>
                </c:pt>
                <c:pt idx="10">
                  <c:v>Calm</c:v>
                </c:pt>
              </c:strCache>
            </c:strRef>
          </c:cat>
          <c:val>
            <c:numRef>
              <c:f>Sheet1!$B$2:$B$12</c:f>
              <c:numCache>
                <c:formatCode>0\%</c:formatCode>
                <c:ptCount val="11"/>
                <c:pt idx="0">
                  <c:v>40</c:v>
                </c:pt>
                <c:pt idx="1">
                  <c:v>35</c:v>
                </c:pt>
                <c:pt idx="2">
                  <c:v>30</c:v>
                </c:pt>
                <c:pt idx="3">
                  <c:v>28</c:v>
                </c:pt>
                <c:pt idx="4">
                  <c:v>27</c:v>
                </c:pt>
                <c:pt idx="5">
                  <c:v>27</c:v>
                </c:pt>
                <c:pt idx="6">
                  <c:v>14</c:v>
                </c:pt>
                <c:pt idx="7">
                  <c:v>11</c:v>
                </c:pt>
                <c:pt idx="8">
                  <c:v>9</c:v>
                </c:pt>
                <c:pt idx="9">
                  <c:v>7</c:v>
                </c:pt>
                <c:pt idx="10">
                  <c:v>5</c:v>
                </c:pt>
              </c:numCache>
            </c:numRef>
          </c:val>
          <c:extLst>
            <c:ext xmlns:c16="http://schemas.microsoft.com/office/drawing/2014/chart" uri="{C3380CC4-5D6E-409C-BE32-E72D297353CC}">
              <c16:uniqueId val="{00000002-B41B-E24C-A211-65EA701CC2D7}"/>
            </c:ext>
          </c:extLst>
        </c:ser>
        <c:dLbls>
          <c:dLblPos val="outEnd"/>
          <c:showLegendKey val="0"/>
          <c:showVal val="1"/>
          <c:showCatName val="0"/>
          <c:showSerName val="0"/>
          <c:showPercent val="0"/>
          <c:showBubbleSize val="0"/>
        </c:dLbls>
        <c:gapWidth val="74"/>
        <c:axId val="283565360"/>
        <c:axId val="283761200"/>
      </c:barChart>
      <c:catAx>
        <c:axId val="2835653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3761200"/>
        <c:crosses val="autoZero"/>
        <c:auto val="1"/>
        <c:lblAlgn val="ctr"/>
        <c:lblOffset val="100"/>
        <c:noMultiLvlLbl val="0"/>
      </c:catAx>
      <c:valAx>
        <c:axId val="283761200"/>
        <c:scaling>
          <c:orientation val="minMax"/>
          <c:max val="65"/>
          <c:min val="0"/>
        </c:scaling>
        <c:delete val="1"/>
        <c:axPos val="t"/>
        <c:numFmt formatCode="0\%" sourceLinked="1"/>
        <c:majorTickMark val="out"/>
        <c:minorTickMark val="none"/>
        <c:tickLblPos val="nextTo"/>
        <c:crossAx val="283565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80319432982"/>
          <c:y val="1.9582747752050104E-2"/>
          <c:w val="0.72253954075440552"/>
          <c:h val="0.9501386444229162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41B-E24C-A211-65EA701CC2D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B41B-E24C-A211-65EA701CC2D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B41B-E24C-A211-65EA701CC2D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B41B-E24C-A211-65EA701CC2D7}"/>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6-B41B-E24C-A211-65EA701CC2D7}"/>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F-8699-5A44-9478-7F135021E927}"/>
              </c:ext>
            </c:extLst>
          </c:dPt>
          <c:dPt>
            <c:idx val="7"/>
            <c:invertIfNegative val="0"/>
            <c:bubble3D val="0"/>
            <c:spPr>
              <a:solidFill>
                <a:schemeClr val="accent5"/>
              </a:solidFill>
              <a:ln>
                <a:noFill/>
              </a:ln>
              <a:effectLst/>
            </c:spPr>
            <c:extLst>
              <c:ext xmlns:c16="http://schemas.microsoft.com/office/drawing/2014/chart" uri="{C3380CC4-5D6E-409C-BE32-E72D297353CC}">
                <c16:uniqueId val="{00000010-8699-5A44-9478-7F135021E927}"/>
              </c:ext>
            </c:extLst>
          </c:dPt>
          <c:dPt>
            <c:idx val="8"/>
            <c:invertIfNegative val="0"/>
            <c:bubble3D val="0"/>
            <c:spPr>
              <a:solidFill>
                <a:schemeClr val="bg2">
                  <a:lumMod val="90000"/>
                </a:schemeClr>
              </a:solidFill>
              <a:ln>
                <a:noFill/>
              </a:ln>
              <a:effectLst/>
            </c:spPr>
            <c:extLst>
              <c:ext xmlns:c16="http://schemas.microsoft.com/office/drawing/2014/chart" uri="{C3380CC4-5D6E-409C-BE32-E72D297353CC}">
                <c16:uniqueId val="{00000007-B41B-E24C-A211-65EA701CC2D7}"/>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E-8699-5A44-9478-7F135021E927}"/>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12-0736-42DF-8986-CC9864EBB74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Hopeful</c:v>
                </c:pt>
                <c:pt idx="1">
                  <c:v>Anxious</c:v>
                </c:pt>
                <c:pt idx="2">
                  <c:v>Confident</c:v>
                </c:pt>
                <c:pt idx="3">
                  <c:v>Calm</c:v>
                </c:pt>
                <c:pt idx="4">
                  <c:v>Excited</c:v>
                </c:pt>
                <c:pt idx="5">
                  <c:v>Scared</c:v>
                </c:pt>
                <c:pt idx="6">
                  <c:v>Proud</c:v>
                </c:pt>
                <c:pt idx="7">
                  <c:v>Sad</c:v>
                </c:pt>
                <c:pt idx="8">
                  <c:v>Indifferent</c:v>
                </c:pt>
                <c:pt idx="9">
                  <c:v>Angry</c:v>
                </c:pt>
                <c:pt idx="10">
                  <c:v>Disgusted</c:v>
                </c:pt>
              </c:strCache>
            </c:strRef>
          </c:cat>
          <c:val>
            <c:numRef>
              <c:f>Sheet1!$B$2:$B$12</c:f>
              <c:numCache>
                <c:formatCode>0\%</c:formatCode>
                <c:ptCount val="11"/>
                <c:pt idx="0">
                  <c:v>49</c:v>
                </c:pt>
                <c:pt idx="1">
                  <c:v>33</c:v>
                </c:pt>
                <c:pt idx="2">
                  <c:v>30</c:v>
                </c:pt>
                <c:pt idx="3">
                  <c:v>26</c:v>
                </c:pt>
                <c:pt idx="4">
                  <c:v>16</c:v>
                </c:pt>
                <c:pt idx="5">
                  <c:v>15</c:v>
                </c:pt>
                <c:pt idx="6">
                  <c:v>14</c:v>
                </c:pt>
                <c:pt idx="7">
                  <c:v>14</c:v>
                </c:pt>
                <c:pt idx="8">
                  <c:v>10</c:v>
                </c:pt>
                <c:pt idx="9">
                  <c:v>8</c:v>
                </c:pt>
                <c:pt idx="10">
                  <c:v>7</c:v>
                </c:pt>
              </c:numCache>
            </c:numRef>
          </c:val>
          <c:extLst>
            <c:ext xmlns:c16="http://schemas.microsoft.com/office/drawing/2014/chart" uri="{C3380CC4-5D6E-409C-BE32-E72D297353CC}">
              <c16:uniqueId val="{00000002-B41B-E24C-A211-65EA701CC2D7}"/>
            </c:ext>
          </c:extLst>
        </c:ser>
        <c:dLbls>
          <c:dLblPos val="outEnd"/>
          <c:showLegendKey val="0"/>
          <c:showVal val="1"/>
          <c:showCatName val="0"/>
          <c:showSerName val="0"/>
          <c:showPercent val="0"/>
          <c:showBubbleSize val="0"/>
        </c:dLbls>
        <c:gapWidth val="74"/>
        <c:axId val="283565360"/>
        <c:axId val="283761200"/>
      </c:barChart>
      <c:catAx>
        <c:axId val="2835653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3761200"/>
        <c:crosses val="autoZero"/>
        <c:auto val="1"/>
        <c:lblAlgn val="ctr"/>
        <c:lblOffset val="100"/>
        <c:noMultiLvlLbl val="0"/>
      </c:catAx>
      <c:valAx>
        <c:axId val="283761200"/>
        <c:scaling>
          <c:orientation val="minMax"/>
          <c:max val="65"/>
          <c:min val="0"/>
        </c:scaling>
        <c:delete val="1"/>
        <c:axPos val="t"/>
        <c:numFmt formatCode="0\%" sourceLinked="1"/>
        <c:majorTickMark val="out"/>
        <c:minorTickMark val="none"/>
        <c:tickLblPos val="nextTo"/>
        <c:crossAx val="283565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Democracy</c:v>
                </c:pt>
                <c:pt idx="1">
                  <c:v>Human Rights</c:v>
                </c:pt>
                <c:pt idx="2">
                  <c:v>Freedom</c:v>
                </c:pt>
                <c:pt idx="3">
                  <c:v>Integrity</c:v>
                </c:pt>
                <c:pt idx="4">
                  <c:v>Fairness</c:v>
                </c:pt>
                <c:pt idx="5">
                  <c:v>Diversity</c:v>
                </c:pt>
                <c:pt idx="6">
                  <c:v>Tolerance (being accepting of difference)</c:v>
                </c:pt>
                <c:pt idx="7">
                  <c:v>Rule of law</c:v>
                </c:pt>
                <c:pt idx="8">
                  <c:v>Family</c:v>
                </c:pt>
                <c:pt idx="9">
                  <c:v>Inclusion</c:v>
                </c:pt>
                <c:pt idx="10">
                  <c:v>Strength</c:v>
                </c:pt>
                <c:pt idx="11">
                  <c:v>Christianity</c:v>
                </c:pt>
                <c:pt idx="12">
                  <c:v>Self-reliance</c:v>
                </c:pt>
                <c:pt idx="13">
                  <c:v>Patriotism</c:v>
                </c:pt>
              </c:strCache>
            </c:strRef>
          </c:cat>
          <c:val>
            <c:numRef>
              <c:f>Sheet1!$B$2:$B$15</c:f>
              <c:numCache>
                <c:formatCode>0\%</c:formatCode>
                <c:ptCount val="14"/>
                <c:pt idx="0">
                  <c:v>64</c:v>
                </c:pt>
                <c:pt idx="1">
                  <c:v>62</c:v>
                </c:pt>
                <c:pt idx="2">
                  <c:v>50</c:v>
                </c:pt>
                <c:pt idx="3">
                  <c:v>34</c:v>
                </c:pt>
                <c:pt idx="4">
                  <c:v>31</c:v>
                </c:pt>
                <c:pt idx="5">
                  <c:v>31</c:v>
                </c:pt>
                <c:pt idx="6">
                  <c:v>27</c:v>
                </c:pt>
                <c:pt idx="7">
                  <c:v>25</c:v>
                </c:pt>
                <c:pt idx="8">
                  <c:v>22</c:v>
                </c:pt>
                <c:pt idx="9">
                  <c:v>18</c:v>
                </c:pt>
                <c:pt idx="10">
                  <c:v>10</c:v>
                </c:pt>
                <c:pt idx="11">
                  <c:v>9</c:v>
                </c:pt>
                <c:pt idx="12">
                  <c:v>6</c:v>
                </c:pt>
                <c:pt idx="13">
                  <c:v>4</c:v>
                </c:pt>
              </c:numCache>
            </c:numRef>
          </c:val>
          <c:extLst>
            <c:ext xmlns:c16="http://schemas.microsoft.com/office/drawing/2014/chart" uri="{C3380CC4-5D6E-409C-BE32-E72D297353CC}">
              <c16:uniqueId val="{00000000-0FBE-6344-A720-A64DAAAF8F5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Democracy</c:v>
                </c:pt>
                <c:pt idx="1">
                  <c:v>Human Rights</c:v>
                </c:pt>
                <c:pt idx="2">
                  <c:v>Freedom</c:v>
                </c:pt>
                <c:pt idx="3">
                  <c:v>Integrity</c:v>
                </c:pt>
                <c:pt idx="4">
                  <c:v>Fairness</c:v>
                </c:pt>
                <c:pt idx="5">
                  <c:v>Diversity</c:v>
                </c:pt>
                <c:pt idx="6">
                  <c:v>Tolerance (being accepting of difference)</c:v>
                </c:pt>
                <c:pt idx="7">
                  <c:v>Rule of law</c:v>
                </c:pt>
                <c:pt idx="8">
                  <c:v>Family</c:v>
                </c:pt>
                <c:pt idx="9">
                  <c:v>Inclusion</c:v>
                </c:pt>
                <c:pt idx="10">
                  <c:v>Strength</c:v>
                </c:pt>
                <c:pt idx="11">
                  <c:v>Christianity</c:v>
                </c:pt>
                <c:pt idx="12">
                  <c:v>Self-reliance</c:v>
                </c:pt>
                <c:pt idx="13">
                  <c:v>Patriotism</c:v>
                </c:pt>
              </c:strCache>
            </c:strRef>
          </c:cat>
          <c:val>
            <c:numRef>
              <c:f>Sheet1!$B$2:$B$15</c:f>
              <c:numCache>
                <c:formatCode>0\%</c:formatCode>
                <c:ptCount val="14"/>
                <c:pt idx="0">
                  <c:v>33</c:v>
                </c:pt>
                <c:pt idx="1">
                  <c:v>25</c:v>
                </c:pt>
                <c:pt idx="2">
                  <c:v>70</c:v>
                </c:pt>
                <c:pt idx="3">
                  <c:v>30</c:v>
                </c:pt>
                <c:pt idx="4">
                  <c:v>20</c:v>
                </c:pt>
                <c:pt idx="5">
                  <c:v>7</c:v>
                </c:pt>
                <c:pt idx="6">
                  <c:v>8</c:v>
                </c:pt>
                <c:pt idx="7">
                  <c:v>28</c:v>
                </c:pt>
                <c:pt idx="8">
                  <c:v>52</c:v>
                </c:pt>
                <c:pt idx="9">
                  <c:v>3</c:v>
                </c:pt>
                <c:pt idx="10">
                  <c:v>24</c:v>
                </c:pt>
                <c:pt idx="11">
                  <c:v>37</c:v>
                </c:pt>
                <c:pt idx="12">
                  <c:v>19</c:v>
                </c:pt>
                <c:pt idx="13">
                  <c:v>35</c:v>
                </c:pt>
              </c:numCache>
            </c:numRef>
          </c:val>
          <c:extLst>
            <c:ext xmlns:c16="http://schemas.microsoft.com/office/drawing/2014/chart" uri="{C3380CC4-5D6E-409C-BE32-E72D297353CC}">
              <c16:uniqueId val="{00000000-8E46-46BE-AB66-B5E838B74DBB}"/>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Democracy</c:v>
                </c:pt>
                <c:pt idx="1">
                  <c:v>Human Rights</c:v>
                </c:pt>
                <c:pt idx="2">
                  <c:v>Freedom</c:v>
                </c:pt>
                <c:pt idx="3">
                  <c:v>Integrity</c:v>
                </c:pt>
                <c:pt idx="4">
                  <c:v>Fairness</c:v>
                </c:pt>
                <c:pt idx="5">
                  <c:v>Diversity</c:v>
                </c:pt>
                <c:pt idx="6">
                  <c:v>Tolerance (being accepting of difference)</c:v>
                </c:pt>
                <c:pt idx="7">
                  <c:v>Rule of law</c:v>
                </c:pt>
                <c:pt idx="8">
                  <c:v>Family</c:v>
                </c:pt>
                <c:pt idx="9">
                  <c:v>Inclusion</c:v>
                </c:pt>
                <c:pt idx="10">
                  <c:v>Strength</c:v>
                </c:pt>
                <c:pt idx="11">
                  <c:v>Christianity</c:v>
                </c:pt>
                <c:pt idx="12">
                  <c:v>Self-reliance</c:v>
                </c:pt>
                <c:pt idx="13">
                  <c:v>Patriotism</c:v>
                </c:pt>
              </c:strCache>
            </c:strRef>
          </c:cat>
          <c:val>
            <c:numRef>
              <c:f>Sheet1!$B$2:$B$15</c:f>
              <c:numCache>
                <c:formatCode>0\%</c:formatCode>
                <c:ptCount val="14"/>
                <c:pt idx="0">
                  <c:v>44</c:v>
                </c:pt>
                <c:pt idx="1">
                  <c:v>47</c:v>
                </c:pt>
                <c:pt idx="2">
                  <c:v>60</c:v>
                </c:pt>
                <c:pt idx="3">
                  <c:v>33</c:v>
                </c:pt>
                <c:pt idx="4">
                  <c:v>29</c:v>
                </c:pt>
                <c:pt idx="5">
                  <c:v>18</c:v>
                </c:pt>
                <c:pt idx="6">
                  <c:v>20</c:v>
                </c:pt>
                <c:pt idx="7">
                  <c:v>26</c:v>
                </c:pt>
                <c:pt idx="8">
                  <c:v>40</c:v>
                </c:pt>
                <c:pt idx="9">
                  <c:v>10</c:v>
                </c:pt>
                <c:pt idx="10">
                  <c:v>17</c:v>
                </c:pt>
                <c:pt idx="11">
                  <c:v>20</c:v>
                </c:pt>
                <c:pt idx="12">
                  <c:v>13</c:v>
                </c:pt>
                <c:pt idx="13">
                  <c:v>14</c:v>
                </c:pt>
              </c:numCache>
            </c:numRef>
          </c:val>
          <c:extLst>
            <c:ext xmlns:c16="http://schemas.microsoft.com/office/drawing/2014/chart" uri="{C3380CC4-5D6E-409C-BE32-E72D297353CC}">
              <c16:uniqueId val="{00000000-5896-4846-A4A2-4611AAB19B9A}"/>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8-60B2-6140-8AA6-DBF029440F98}"/>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1-60B2-6140-8AA6-DBF029440F98}"/>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3-60B2-6140-8AA6-DBF029440F98}"/>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B2-6140-8AA6-DBF029440F98}"/>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B2-6140-8AA6-DBF029440F98}"/>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0B2-6140-8AA6-DBF029440F98}"/>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B2-6140-8AA6-DBF029440F98}"/>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0B2-6140-8AA6-DBF029440F98}"/>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B2-6140-8AA6-DBF029440F98}"/>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0B2-6140-8AA6-DBF029440F98}"/>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0B2-6140-8AA6-DBF029440F98}"/>
                </c:ext>
              </c:extLst>
            </c:dLbl>
            <c:dLbl>
              <c:idx val="8"/>
              <c:tx>
                <c:rich>
                  <a:bodyPr/>
                  <a:lstStyle/>
                  <a:p>
                    <a:r>
                      <a:rPr lang="en-US"/>
                      <a:t>+</a:t>
                    </a:r>
                    <a:fld id="{C0555064-A26B-7E40-83FC-956AA5E650D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B2-6140-8AA6-DBF029440F98}"/>
                </c:ext>
              </c:extLst>
            </c:dLbl>
            <c:dLbl>
              <c:idx val="9"/>
              <c:tx>
                <c:rich>
                  <a:bodyPr/>
                  <a:lstStyle/>
                  <a:p>
                    <a:r>
                      <a:rPr lang="en-US"/>
                      <a:t>+</a:t>
                    </a:r>
                    <a:fld id="{ED1A53FE-DBF1-9B49-A449-928738DBAA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B2-6140-8AA6-DBF029440F98}"/>
                </c:ext>
              </c:extLst>
            </c:dLbl>
            <c:dLbl>
              <c:idx val="10"/>
              <c:tx>
                <c:rich>
                  <a:bodyPr/>
                  <a:lstStyle/>
                  <a:p>
                    <a:r>
                      <a:rPr lang="en-US"/>
                      <a:t>+</a:t>
                    </a:r>
                    <a:fld id="{BCB432AB-3467-0749-87F7-4DA89205354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0B2-6140-8AA6-DBF029440F9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c:v>
                </c:pt>
                <c:pt idx="1">
                  <c:v>Men</c:v>
                </c:pt>
                <c:pt idx="2">
                  <c:v>Women</c:v>
                </c:pt>
                <c:pt idx="3">
                  <c:v>White noncollege </c:v>
                </c:pt>
                <c:pt idx="4">
                  <c:v>White college </c:v>
                </c:pt>
                <c:pt idx="5">
                  <c:v>Black voters </c:v>
                </c:pt>
                <c:pt idx="6">
                  <c:v>Latino voters </c:v>
                </c:pt>
                <c:pt idx="7">
                  <c:v>Unmarried</c:v>
                </c:pt>
                <c:pt idx="8">
                  <c:v>Less than $50k</c:v>
                </c:pt>
                <c:pt idx="9">
                  <c:v>$50k-$100k</c:v>
                </c:pt>
                <c:pt idx="10">
                  <c:v>$100k+</c:v>
                </c:pt>
              </c:strCache>
            </c:strRef>
          </c:cat>
          <c:val>
            <c:numRef>
              <c:f>Sheet1!$B$2:$B$12</c:f>
              <c:numCache>
                <c:formatCode>General</c:formatCode>
                <c:ptCount val="11"/>
                <c:pt idx="0">
                  <c:v>5</c:v>
                </c:pt>
                <c:pt idx="1">
                  <c:v>7</c:v>
                </c:pt>
                <c:pt idx="2">
                  <c:v>5</c:v>
                </c:pt>
                <c:pt idx="3">
                  <c:v>2</c:v>
                </c:pt>
                <c:pt idx="4">
                  <c:v>7</c:v>
                </c:pt>
                <c:pt idx="5">
                  <c:v>3</c:v>
                </c:pt>
                <c:pt idx="6">
                  <c:v>19</c:v>
                </c:pt>
                <c:pt idx="7">
                  <c:v>1</c:v>
                </c:pt>
                <c:pt idx="8">
                  <c:v>5</c:v>
                </c:pt>
                <c:pt idx="9">
                  <c:v>4</c:v>
                </c:pt>
                <c:pt idx="10">
                  <c:v>9</c:v>
                </c:pt>
              </c:numCache>
            </c:numRef>
          </c:val>
          <c:extLst>
            <c:ext xmlns:c16="http://schemas.microsoft.com/office/drawing/2014/chart" uri="{C3380CC4-5D6E-409C-BE32-E72D297353CC}">
              <c16:uniqueId val="{0000000C-60B2-6140-8AA6-DBF029440F98}"/>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8-60B2-6140-8AA6-DBF029440F98}"/>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1-60B2-6140-8AA6-DBF029440F98}"/>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3-60B2-6140-8AA6-DBF029440F98}"/>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B2-6140-8AA6-DBF029440F98}"/>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B2-6140-8AA6-DBF029440F98}"/>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0B2-6140-8AA6-DBF029440F98}"/>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B2-6140-8AA6-DBF029440F98}"/>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0B2-6140-8AA6-DBF029440F98}"/>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B2-6140-8AA6-DBF029440F98}"/>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0B2-6140-8AA6-DBF029440F98}"/>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0B2-6140-8AA6-DBF029440F98}"/>
                </c:ext>
              </c:extLst>
            </c:dLbl>
            <c:dLbl>
              <c:idx val="8"/>
              <c:tx>
                <c:rich>
                  <a:bodyPr/>
                  <a:lstStyle/>
                  <a:p>
                    <a:r>
                      <a:rPr lang="en-US"/>
                      <a:t>+</a:t>
                    </a:r>
                    <a:fld id="{C0555064-A26B-7E40-83FC-956AA5E650D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B2-6140-8AA6-DBF029440F98}"/>
                </c:ext>
              </c:extLst>
            </c:dLbl>
            <c:dLbl>
              <c:idx val="9"/>
              <c:tx>
                <c:rich>
                  <a:bodyPr/>
                  <a:lstStyle/>
                  <a:p>
                    <a:r>
                      <a:rPr lang="en-US"/>
                      <a:t>+</a:t>
                    </a:r>
                    <a:fld id="{ED1A53FE-DBF1-9B49-A449-928738DBAA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B2-6140-8AA6-DBF029440F98}"/>
                </c:ext>
              </c:extLst>
            </c:dLbl>
            <c:dLbl>
              <c:idx val="10"/>
              <c:tx>
                <c:rich>
                  <a:bodyPr/>
                  <a:lstStyle/>
                  <a:p>
                    <a:r>
                      <a:rPr lang="en-US"/>
                      <a:t>+</a:t>
                    </a:r>
                    <a:fld id="{BCB432AB-3467-0749-87F7-4DA89205354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0B2-6140-8AA6-DBF029440F9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c:v>
                </c:pt>
                <c:pt idx="1">
                  <c:v>Men</c:v>
                </c:pt>
                <c:pt idx="2">
                  <c:v>Women</c:v>
                </c:pt>
                <c:pt idx="3">
                  <c:v>White noncollege </c:v>
                </c:pt>
                <c:pt idx="4">
                  <c:v>White college </c:v>
                </c:pt>
                <c:pt idx="5">
                  <c:v>Black voters </c:v>
                </c:pt>
                <c:pt idx="6">
                  <c:v>Latino voters </c:v>
                </c:pt>
                <c:pt idx="7">
                  <c:v>Unmarried</c:v>
                </c:pt>
                <c:pt idx="8">
                  <c:v>Less than $50k</c:v>
                </c:pt>
                <c:pt idx="9">
                  <c:v>$50k-$100k</c:v>
                </c:pt>
                <c:pt idx="10">
                  <c:v>$100k+</c:v>
                </c:pt>
              </c:strCache>
            </c:strRef>
          </c:cat>
          <c:val>
            <c:numRef>
              <c:f>Sheet1!$B$2:$B$12</c:f>
              <c:numCache>
                <c:formatCode>General</c:formatCode>
                <c:ptCount val="11"/>
                <c:pt idx="0">
                  <c:v>7</c:v>
                </c:pt>
                <c:pt idx="1">
                  <c:v>10</c:v>
                </c:pt>
                <c:pt idx="2">
                  <c:v>5</c:v>
                </c:pt>
                <c:pt idx="3">
                  <c:v>3</c:v>
                </c:pt>
                <c:pt idx="4">
                  <c:v>6</c:v>
                </c:pt>
                <c:pt idx="5">
                  <c:v>9</c:v>
                </c:pt>
                <c:pt idx="6">
                  <c:v>23</c:v>
                </c:pt>
                <c:pt idx="7">
                  <c:v>1</c:v>
                </c:pt>
                <c:pt idx="8">
                  <c:v>8</c:v>
                </c:pt>
                <c:pt idx="9">
                  <c:v>4</c:v>
                </c:pt>
                <c:pt idx="10">
                  <c:v>11</c:v>
                </c:pt>
              </c:numCache>
            </c:numRef>
          </c:val>
          <c:extLst>
            <c:ext xmlns:c16="http://schemas.microsoft.com/office/drawing/2014/chart" uri="{C3380CC4-5D6E-409C-BE32-E72D297353CC}">
              <c16:uniqueId val="{0000000C-60B2-6140-8AA6-DBF029440F98}"/>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7"/>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8-F373-2641-ADB4-490E14994DD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F373-2641-ADB4-490E14994DD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2-F373-2641-ADB4-490E14994DD9}"/>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1-F373-2641-ADB4-490E14994DD9}"/>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73-2641-ADB4-490E14994DD9}"/>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73-2641-ADB4-490E14994DD9}"/>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73-2641-ADB4-490E14994DD9}"/>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73-2641-ADB4-490E14994DD9}"/>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73-2641-ADB4-490E14994DD9}"/>
                </c:ext>
              </c:extLst>
            </c:dLbl>
            <c:dLbl>
              <c:idx val="5"/>
              <c:tx>
                <c:rich>
                  <a:bodyPr/>
                  <a:lstStyle/>
                  <a:p>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373-2641-ADB4-490E14994DD9}"/>
                </c:ext>
              </c:extLst>
            </c:dLbl>
            <c:dLbl>
              <c:idx val="6"/>
              <c:tx>
                <c:rich>
                  <a:bodyPr/>
                  <a:lstStyle/>
                  <a:p>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73-2641-ADB4-490E14994DD9}"/>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373-2641-ADB4-490E14994DD9}"/>
                </c:ext>
              </c:extLst>
            </c:dLbl>
            <c:dLbl>
              <c:idx val="8"/>
              <c:tx>
                <c:rich>
                  <a:bodyPr/>
                  <a:lstStyle/>
                  <a:p>
                    <a:r>
                      <a:rPr lang="en-US"/>
                      <a:t>+</a:t>
                    </a:r>
                    <a:fld id="{87E1C9BB-41F3-4738-9E64-8769A02B4A8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73-2641-ADB4-490E14994DD9}"/>
                </c:ext>
              </c:extLst>
            </c:dLbl>
            <c:dLbl>
              <c:idx val="9"/>
              <c:tx>
                <c:rich>
                  <a:bodyPr/>
                  <a:lstStyle/>
                  <a:p>
                    <a:r>
                      <a:rPr lang="en-US"/>
                      <a:t>+</a:t>
                    </a:r>
                    <a:fld id="{83DE452A-B2D5-46FE-B5B2-4B9A7E6D99C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73-2641-ADB4-490E14994DD9}"/>
                </c:ext>
              </c:extLst>
            </c:dLbl>
            <c:dLbl>
              <c:idx val="10"/>
              <c:tx>
                <c:rich>
                  <a:bodyPr/>
                  <a:lstStyle/>
                  <a:p>
                    <a:r>
                      <a:rPr lang="en-US"/>
                      <a:t>+</a:t>
                    </a:r>
                    <a:fld id="{809C6AF7-14B0-4364-97A3-A8F4ACB73B7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3D-4CA4-AC77-DF7DAA7B9E1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c:v>
                </c:pt>
                <c:pt idx="1">
                  <c:v>Men</c:v>
                </c:pt>
                <c:pt idx="2">
                  <c:v>Women</c:v>
                </c:pt>
                <c:pt idx="3">
                  <c:v>White noncollege </c:v>
                </c:pt>
                <c:pt idx="4">
                  <c:v>White college </c:v>
                </c:pt>
                <c:pt idx="5">
                  <c:v>Black voters </c:v>
                </c:pt>
                <c:pt idx="6">
                  <c:v>Latino voters </c:v>
                </c:pt>
                <c:pt idx="7">
                  <c:v>Unmarried</c:v>
                </c:pt>
                <c:pt idx="8">
                  <c:v>Less than $50k</c:v>
                </c:pt>
                <c:pt idx="9">
                  <c:v>$50k-$100k</c:v>
                </c:pt>
                <c:pt idx="10">
                  <c:v>$100k+</c:v>
                </c:pt>
              </c:strCache>
            </c:strRef>
          </c:cat>
          <c:val>
            <c:numRef>
              <c:f>Sheet1!$B$2:$B$12</c:f>
              <c:numCache>
                <c:formatCode>General</c:formatCode>
                <c:ptCount val="11"/>
                <c:pt idx="0">
                  <c:v>8</c:v>
                </c:pt>
                <c:pt idx="1">
                  <c:v>5</c:v>
                </c:pt>
                <c:pt idx="2">
                  <c:v>11</c:v>
                </c:pt>
                <c:pt idx="3">
                  <c:v>18</c:v>
                </c:pt>
                <c:pt idx="4">
                  <c:v>10</c:v>
                </c:pt>
                <c:pt idx="5">
                  <c:v>-8</c:v>
                </c:pt>
                <c:pt idx="6">
                  <c:v>-8</c:v>
                </c:pt>
                <c:pt idx="7">
                  <c:v>17</c:v>
                </c:pt>
                <c:pt idx="8">
                  <c:v>10</c:v>
                </c:pt>
                <c:pt idx="9">
                  <c:v>4</c:v>
                </c:pt>
                <c:pt idx="10">
                  <c:v>13</c:v>
                </c:pt>
              </c:numCache>
            </c:numRef>
          </c:val>
          <c:extLst>
            <c:ext xmlns:c16="http://schemas.microsoft.com/office/drawing/2014/chart" uri="{C3380CC4-5D6E-409C-BE32-E72D297353CC}">
              <c16:uniqueId val="{00000000-F373-2641-ADB4-490E14994DD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78</c:v>
                </c:pt>
                <c:pt idx="1">
                  <c:v>70</c:v>
                </c:pt>
                <c:pt idx="2">
                  <c:v>64</c:v>
                </c:pt>
                <c:pt idx="3">
                  <c:v>48</c:v>
                </c:pt>
                <c:pt idx="4">
                  <c:v>22</c:v>
                </c:pt>
                <c:pt idx="5">
                  <c:v>20</c:v>
                </c:pt>
              </c:numCache>
            </c:numRef>
          </c:val>
          <c:extLst>
            <c:ext xmlns:c16="http://schemas.microsoft.com/office/drawing/2014/chart" uri="{C3380CC4-5D6E-409C-BE32-E72D297353CC}">
              <c16:uniqueId val="{00000000-9800-E340-9434-41A0E847BE1E}"/>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8-F373-2641-ADB4-490E14994DD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F373-2641-ADB4-490E14994DD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2-F373-2641-ADB4-490E14994DD9}"/>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1-F373-2641-ADB4-490E14994DD9}"/>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73-2641-ADB4-490E14994DD9}"/>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73-2641-ADB4-490E14994DD9}"/>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73-2641-ADB4-490E14994DD9}"/>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73-2641-ADB4-490E14994DD9}"/>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73-2641-ADB4-490E14994DD9}"/>
                </c:ext>
              </c:extLst>
            </c:dLbl>
            <c:dLbl>
              <c:idx val="5"/>
              <c:tx>
                <c:rich>
                  <a:bodyPr/>
                  <a:lstStyle/>
                  <a:p>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373-2641-ADB4-490E14994DD9}"/>
                </c:ext>
              </c:extLst>
            </c:dLbl>
            <c:dLbl>
              <c:idx val="6"/>
              <c:tx>
                <c:rich>
                  <a:bodyPr/>
                  <a:lstStyle/>
                  <a:p>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73-2641-ADB4-490E14994DD9}"/>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373-2641-ADB4-490E14994DD9}"/>
                </c:ext>
              </c:extLst>
            </c:dLbl>
            <c:dLbl>
              <c:idx val="8"/>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373-2641-ADB4-490E14994DD9}"/>
                </c:ext>
              </c:extLst>
            </c:dLbl>
            <c:dLbl>
              <c:idx val="9"/>
              <c:tx>
                <c:rich>
                  <a:bodyPr/>
                  <a:lstStyle/>
                  <a:p>
                    <a:r>
                      <a:rPr lang="en-US"/>
                      <a:t>+</a:t>
                    </a:r>
                    <a:fld id="{EA743CEF-BB57-42F1-B519-75FB7A2998F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73-2641-ADB4-490E14994DD9}"/>
                </c:ext>
              </c:extLst>
            </c:dLbl>
            <c:dLbl>
              <c:idx val="10"/>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949-449D-B0E2-2F0937B3CA2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c:v>
                </c:pt>
                <c:pt idx="1">
                  <c:v>Men</c:v>
                </c:pt>
                <c:pt idx="2">
                  <c:v>Women</c:v>
                </c:pt>
                <c:pt idx="3">
                  <c:v>White noncollege </c:v>
                </c:pt>
                <c:pt idx="4">
                  <c:v>White college </c:v>
                </c:pt>
                <c:pt idx="5">
                  <c:v>Black voters </c:v>
                </c:pt>
                <c:pt idx="6">
                  <c:v>Latino voters </c:v>
                </c:pt>
                <c:pt idx="7">
                  <c:v>Unmarried</c:v>
                </c:pt>
                <c:pt idx="8">
                  <c:v>Less than $50k</c:v>
                </c:pt>
                <c:pt idx="9">
                  <c:v>$50k-$100k</c:v>
                </c:pt>
                <c:pt idx="10">
                  <c:v>$100k+</c:v>
                </c:pt>
              </c:strCache>
            </c:strRef>
          </c:cat>
          <c:val>
            <c:numRef>
              <c:f>Sheet1!$B$2:$B$12</c:f>
              <c:numCache>
                <c:formatCode>General</c:formatCode>
                <c:ptCount val="11"/>
                <c:pt idx="0">
                  <c:v>5</c:v>
                </c:pt>
                <c:pt idx="1">
                  <c:v>2</c:v>
                </c:pt>
                <c:pt idx="2">
                  <c:v>8</c:v>
                </c:pt>
                <c:pt idx="3">
                  <c:v>11</c:v>
                </c:pt>
                <c:pt idx="4">
                  <c:v>6</c:v>
                </c:pt>
                <c:pt idx="5">
                  <c:v>-1</c:v>
                </c:pt>
                <c:pt idx="6">
                  <c:v>-8</c:v>
                </c:pt>
                <c:pt idx="7">
                  <c:v>6</c:v>
                </c:pt>
                <c:pt idx="8">
                  <c:v>5</c:v>
                </c:pt>
                <c:pt idx="9">
                  <c:v>6</c:v>
                </c:pt>
                <c:pt idx="10">
                  <c:v>6</c:v>
                </c:pt>
              </c:numCache>
            </c:numRef>
          </c:val>
          <c:extLst>
            <c:ext xmlns:c16="http://schemas.microsoft.com/office/drawing/2014/chart" uri="{C3380CC4-5D6E-409C-BE32-E72D297353CC}">
              <c16:uniqueId val="{00000000-F373-2641-ADB4-490E14994DD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43210497280009E-2"/>
          <c:y val="0"/>
          <c:w val="0.96951357900544"/>
          <c:h val="1"/>
        </c:manualLayout>
      </c:layout>
      <c:scatterChart>
        <c:scatterStyle val="smoothMarker"/>
        <c:varyColors val="0"/>
        <c:ser>
          <c:idx val="0"/>
          <c:order val="0"/>
          <c:tx>
            <c:strRef>
              <c:f>Sheet1!$A$2</c:f>
              <c:strCache>
                <c:ptCount val="1"/>
                <c:pt idx="0">
                  <c:v>All voters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0-987D-624A-8579-B03B315108D5}"/>
              </c:ext>
            </c:extLst>
          </c:dPt>
          <c:dPt>
            <c:idx val="1"/>
            <c:marker>
              <c:symbol val="none"/>
            </c:marker>
            <c:bubble3D val="0"/>
            <c:extLst>
              <c:ext xmlns:c16="http://schemas.microsoft.com/office/drawing/2014/chart" uri="{C3380CC4-5D6E-409C-BE32-E72D297353CC}">
                <c16:uniqueId val="{00000001-987D-624A-8579-B03B315108D5}"/>
              </c:ext>
            </c:extLst>
          </c:dPt>
          <c:dLbls>
            <c:dLbl>
              <c:idx val="0"/>
              <c:layout>
                <c:manualLayout>
                  <c:x val="-6.2074347897924778E-2"/>
                  <c:y val="0"/>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7D-624A-8579-B03B315108D5}"/>
                </c:ext>
              </c:extLst>
            </c:dLbl>
            <c:dLbl>
              <c:idx val="1"/>
              <c:layout>
                <c:manualLayout>
                  <c:x val="-8.1236429205545045E-3"/>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Sheet1!$B$2:$C$2</c:f>
              <c:numCache>
                <c:formatCode>0\%</c:formatCode>
                <c:ptCount val="2"/>
                <c:pt idx="0">
                  <c:v>71</c:v>
                </c:pt>
                <c:pt idx="1">
                  <c:v>79</c:v>
                </c:pt>
              </c:numCache>
            </c:numRef>
          </c:xVal>
          <c:yVal>
            <c:numRef>
              <c:f>Sheet1!$D$2:$E$2</c:f>
              <c:numCache>
                <c:formatCode>General</c:formatCode>
                <c:ptCount val="2"/>
                <c:pt idx="0">
                  <c:v>8</c:v>
                </c:pt>
                <c:pt idx="1">
                  <c:v>8</c:v>
                </c:pt>
              </c:numCache>
            </c:numRef>
          </c:yVal>
          <c:smooth val="1"/>
          <c:extLst>
            <c:ext xmlns:c16="http://schemas.microsoft.com/office/drawing/2014/chart" uri="{C3380CC4-5D6E-409C-BE32-E72D297353CC}">
              <c16:uniqueId val="{00000002-987D-624A-8579-B03B315108D5}"/>
            </c:ext>
          </c:extLst>
        </c:ser>
        <c:ser>
          <c:idx val="1"/>
          <c:order val="1"/>
          <c:tx>
            <c:strRef>
              <c:f>Sheet1!$A$3</c:f>
              <c:strCache>
                <c:ptCount val="1"/>
                <c:pt idx="0">
                  <c:v>Swing voters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3-987D-624A-8579-B03B315108D5}"/>
              </c:ext>
            </c:extLst>
          </c:dPt>
          <c:dPt>
            <c:idx val="1"/>
            <c:marker>
              <c:symbol val="none"/>
            </c:marker>
            <c:bubble3D val="0"/>
            <c:extLst>
              <c:ext xmlns:c16="http://schemas.microsoft.com/office/drawing/2014/chart" uri="{C3380CC4-5D6E-409C-BE32-E72D297353CC}">
                <c16:uniqueId val="{00000004-987D-624A-8579-B03B315108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7D-624A-8579-B03B315108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Sheet1!$B$3:$C$3</c:f>
              <c:numCache>
                <c:formatCode>0\%</c:formatCode>
                <c:ptCount val="2"/>
                <c:pt idx="0">
                  <c:v>58</c:v>
                </c:pt>
                <c:pt idx="1">
                  <c:v>70</c:v>
                </c:pt>
              </c:numCache>
            </c:numRef>
          </c:xVal>
          <c:yVal>
            <c:numRef>
              <c:f>Sheet1!$D$3:$E$3</c:f>
              <c:numCache>
                <c:formatCode>General</c:formatCode>
                <c:ptCount val="2"/>
                <c:pt idx="0">
                  <c:v>7</c:v>
                </c:pt>
                <c:pt idx="1">
                  <c:v>7</c:v>
                </c:pt>
              </c:numCache>
            </c:numRef>
          </c:yVal>
          <c:smooth val="1"/>
          <c:extLst>
            <c:ext xmlns:c16="http://schemas.microsoft.com/office/drawing/2014/chart" uri="{C3380CC4-5D6E-409C-BE32-E72D297353CC}">
              <c16:uniqueId val="{00000005-987D-624A-8579-B03B315108D5}"/>
            </c:ext>
          </c:extLst>
        </c:ser>
        <c:ser>
          <c:idx val="2"/>
          <c:order val="2"/>
          <c:tx>
            <c:strRef>
              <c:f>Sheet1!$A$4</c:f>
              <c:strCache>
                <c:ptCount val="1"/>
                <c:pt idx="0">
                  <c:v>Liberal Democrats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6-987D-624A-8579-B03B315108D5}"/>
              </c:ext>
            </c:extLst>
          </c:dPt>
          <c:dPt>
            <c:idx val="1"/>
            <c:marker>
              <c:symbol val="none"/>
            </c:marker>
            <c:bubble3D val="0"/>
            <c:extLst>
              <c:ext xmlns:c16="http://schemas.microsoft.com/office/drawing/2014/chart" uri="{C3380CC4-5D6E-409C-BE32-E72D297353CC}">
                <c16:uniqueId val="{00000007-987D-624A-8579-B03B315108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7D-624A-8579-B03B315108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Sheet1!$B$4:$C$4</c:f>
              <c:numCache>
                <c:formatCode>0\%</c:formatCode>
                <c:ptCount val="2"/>
                <c:pt idx="0">
                  <c:v>83</c:v>
                </c:pt>
                <c:pt idx="1">
                  <c:v>91</c:v>
                </c:pt>
              </c:numCache>
            </c:numRef>
          </c:xVal>
          <c:yVal>
            <c:numRef>
              <c:f>Sheet1!$D$4:$E$4</c:f>
              <c:numCache>
                <c:formatCode>General</c:formatCode>
                <c:ptCount val="2"/>
                <c:pt idx="0">
                  <c:v>6</c:v>
                </c:pt>
                <c:pt idx="1">
                  <c:v>6</c:v>
                </c:pt>
              </c:numCache>
            </c:numRef>
          </c:yVal>
          <c:smooth val="1"/>
          <c:extLst>
            <c:ext xmlns:c16="http://schemas.microsoft.com/office/drawing/2014/chart" uri="{C3380CC4-5D6E-409C-BE32-E72D297353CC}">
              <c16:uniqueId val="{00000008-987D-624A-8579-B03B315108D5}"/>
            </c:ext>
          </c:extLst>
        </c:ser>
        <c:ser>
          <c:idx val="3"/>
          <c:order val="3"/>
          <c:tx>
            <c:strRef>
              <c:f>Sheet1!$A$5</c:f>
              <c:strCache>
                <c:ptCount val="1"/>
                <c:pt idx="0">
                  <c:v>Other Democrats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9-987D-624A-8579-B03B315108D5}"/>
              </c:ext>
            </c:extLst>
          </c:dPt>
          <c:dPt>
            <c:idx val="1"/>
            <c:marker>
              <c:symbol val="none"/>
            </c:marker>
            <c:bubble3D val="0"/>
            <c:extLst>
              <c:ext xmlns:c16="http://schemas.microsoft.com/office/drawing/2014/chart" uri="{C3380CC4-5D6E-409C-BE32-E72D297353CC}">
                <c16:uniqueId val="{0000000A-987D-624A-8579-B03B315108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7D-624A-8579-B03B315108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Sheet1!$B$5:$C$5</c:f>
              <c:numCache>
                <c:formatCode>0\%</c:formatCode>
                <c:ptCount val="2"/>
                <c:pt idx="0">
                  <c:v>65</c:v>
                </c:pt>
                <c:pt idx="1">
                  <c:v>79</c:v>
                </c:pt>
              </c:numCache>
            </c:numRef>
          </c:xVal>
          <c:yVal>
            <c:numRef>
              <c:f>Sheet1!$D$5:$E$5</c:f>
              <c:numCache>
                <c:formatCode>General</c:formatCode>
                <c:ptCount val="2"/>
                <c:pt idx="0">
                  <c:v>5</c:v>
                </c:pt>
                <c:pt idx="1">
                  <c:v>5</c:v>
                </c:pt>
              </c:numCache>
            </c:numRef>
          </c:yVal>
          <c:smooth val="1"/>
          <c:extLst>
            <c:ext xmlns:c16="http://schemas.microsoft.com/office/drawing/2014/chart" uri="{C3380CC4-5D6E-409C-BE32-E72D297353CC}">
              <c16:uniqueId val="{0000000B-987D-624A-8579-B03B315108D5}"/>
            </c:ext>
          </c:extLst>
        </c:ser>
        <c:ser>
          <c:idx val="4"/>
          <c:order val="4"/>
          <c:tx>
            <c:strRef>
              <c:f>Sheet1!$A$6</c:f>
              <c:strCache>
                <c:ptCount val="1"/>
                <c:pt idx="0">
                  <c:v>Independents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C-987D-624A-8579-B03B315108D5}"/>
              </c:ext>
            </c:extLst>
          </c:dPt>
          <c:dPt>
            <c:idx val="1"/>
            <c:marker>
              <c:symbol val="none"/>
            </c:marker>
            <c:bubble3D val="0"/>
            <c:extLst>
              <c:ext xmlns:c16="http://schemas.microsoft.com/office/drawing/2014/chart" uri="{C3380CC4-5D6E-409C-BE32-E72D297353CC}">
                <c16:uniqueId val="{0000000D-987D-624A-8579-B03B315108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87D-624A-8579-B03B315108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Sheet1!$B$6:$C$6</c:f>
              <c:numCache>
                <c:formatCode>0\%</c:formatCode>
                <c:ptCount val="2"/>
                <c:pt idx="0">
                  <c:v>35</c:v>
                </c:pt>
                <c:pt idx="1">
                  <c:v>50</c:v>
                </c:pt>
              </c:numCache>
            </c:numRef>
          </c:xVal>
          <c:yVal>
            <c:numRef>
              <c:f>Sheet1!$D$6:$E$6</c:f>
              <c:numCache>
                <c:formatCode>General</c:formatCode>
                <c:ptCount val="2"/>
                <c:pt idx="0">
                  <c:v>4</c:v>
                </c:pt>
                <c:pt idx="1">
                  <c:v>4</c:v>
                </c:pt>
              </c:numCache>
            </c:numRef>
          </c:yVal>
          <c:smooth val="1"/>
          <c:extLst>
            <c:ext xmlns:c16="http://schemas.microsoft.com/office/drawing/2014/chart" uri="{C3380CC4-5D6E-409C-BE32-E72D297353CC}">
              <c16:uniqueId val="{0000000E-987D-624A-8579-B03B315108D5}"/>
            </c:ext>
          </c:extLst>
        </c:ser>
        <c:ser>
          <c:idx val="5"/>
          <c:order val="5"/>
          <c:tx>
            <c:strRef>
              <c:f>Sheet1!$A$7</c:f>
              <c:strCache>
                <c:ptCount val="1"/>
                <c:pt idx="0">
                  <c:v>Non-MAGA Republicans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F-987D-624A-8579-B03B315108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87D-624A-8579-B03B315108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Sheet1!$B$7:$C$7</c:f>
              <c:numCache>
                <c:formatCode>0\%</c:formatCode>
                <c:ptCount val="2"/>
                <c:pt idx="0">
                  <c:v>64</c:v>
                </c:pt>
                <c:pt idx="1">
                  <c:v>70</c:v>
                </c:pt>
              </c:numCache>
            </c:numRef>
          </c:xVal>
          <c:yVal>
            <c:numRef>
              <c:f>Sheet1!$D$7:$E$7</c:f>
              <c:numCache>
                <c:formatCode>General</c:formatCode>
                <c:ptCount val="2"/>
                <c:pt idx="0">
                  <c:v>3</c:v>
                </c:pt>
                <c:pt idx="1">
                  <c:v>3</c:v>
                </c:pt>
              </c:numCache>
            </c:numRef>
          </c:yVal>
          <c:smooth val="1"/>
          <c:extLst>
            <c:ext xmlns:c16="http://schemas.microsoft.com/office/drawing/2014/chart" uri="{C3380CC4-5D6E-409C-BE32-E72D297353CC}">
              <c16:uniqueId val="{00000011-987D-624A-8579-B03B315108D5}"/>
            </c:ext>
          </c:extLst>
        </c:ser>
        <c:ser>
          <c:idx val="6"/>
          <c:order val="6"/>
          <c:tx>
            <c:strRef>
              <c:f>Sheet1!$A$8</c:f>
              <c:strCache>
                <c:ptCount val="1"/>
                <c:pt idx="0">
                  <c:v>MAGA Republicans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B-A2C1-473F-8B1E-AED2E651DFDD}"/>
              </c:ext>
            </c:extLst>
          </c:dPt>
          <c:dPt>
            <c:idx val="1"/>
            <c:marker>
              <c:symbol val="none"/>
            </c:marker>
            <c:bubble3D val="0"/>
            <c:extLst>
              <c:ext xmlns:c16="http://schemas.microsoft.com/office/drawing/2014/chart" uri="{C3380CC4-5D6E-409C-BE32-E72D297353CC}">
                <c16:uniqueId val="{0000000C-A2C1-473F-8B1E-AED2E651DFDD}"/>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C1-473F-8B1E-AED2E651DFD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Sheet1!$B$8:$C$8</c:f>
              <c:numCache>
                <c:formatCode>0\%</c:formatCode>
                <c:ptCount val="2"/>
                <c:pt idx="0">
                  <c:v>77</c:v>
                </c:pt>
                <c:pt idx="1">
                  <c:v>82</c:v>
                </c:pt>
              </c:numCache>
            </c:numRef>
          </c:xVal>
          <c:yVal>
            <c:numRef>
              <c:f>Sheet1!$D$8:$E$8</c:f>
              <c:numCache>
                <c:formatCode>General</c:formatCode>
                <c:ptCount val="2"/>
                <c:pt idx="0">
                  <c:v>2</c:v>
                </c:pt>
                <c:pt idx="1">
                  <c:v>2</c:v>
                </c:pt>
              </c:numCache>
            </c:numRef>
          </c:yVal>
          <c:smooth val="1"/>
          <c:extLst>
            <c:ext xmlns:c16="http://schemas.microsoft.com/office/drawing/2014/chart" uri="{C3380CC4-5D6E-409C-BE32-E72D297353CC}">
              <c16:uniqueId val="{00000001-6446-437A-A181-B6A67B9E2C28}"/>
            </c:ext>
          </c:extLst>
        </c:ser>
        <c:dLbls>
          <c:showLegendKey val="0"/>
          <c:showVal val="0"/>
          <c:showCatName val="0"/>
          <c:showSerName val="0"/>
          <c:showPercent val="0"/>
          <c:showBubbleSize val="0"/>
        </c:dLbls>
        <c:axId val="287444592"/>
        <c:axId val="2077946175"/>
      </c:scatterChart>
      <c:valAx>
        <c:axId val="287444592"/>
        <c:scaling>
          <c:orientation val="minMax"/>
        </c:scaling>
        <c:delete val="1"/>
        <c:axPos val="b"/>
        <c:numFmt formatCode="0\%" sourceLinked="1"/>
        <c:majorTickMark val="none"/>
        <c:minorTickMark val="none"/>
        <c:tickLblPos val="nextTo"/>
        <c:crossAx val="2077946175"/>
        <c:crosses val="autoZero"/>
        <c:crossBetween val="midCat"/>
      </c:valAx>
      <c:valAx>
        <c:axId val="2077946175"/>
        <c:scaling>
          <c:orientation val="minMax"/>
          <c:max val="8.5"/>
          <c:min val="1.5"/>
        </c:scaling>
        <c:delete val="1"/>
        <c:axPos val="l"/>
        <c:numFmt formatCode="General" sourceLinked="1"/>
        <c:majorTickMark val="out"/>
        <c:minorTickMark val="none"/>
        <c:tickLblPos val="nextTo"/>
        <c:crossAx val="28744459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43210497280009E-2"/>
          <c:y val="0"/>
          <c:w val="0.96951357900544"/>
          <c:h val="1"/>
        </c:manualLayout>
      </c:layout>
      <c:scatterChart>
        <c:scatterStyle val="smoothMarker"/>
        <c:varyColors val="0"/>
        <c:ser>
          <c:idx val="0"/>
          <c:order val="0"/>
          <c:tx>
            <c:strRef>
              <c:f>Sheet1!$A$2</c:f>
              <c:strCache>
                <c:ptCount val="1"/>
                <c:pt idx="0">
                  <c:v>All voters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0-AD28-48AD-84DB-A4EAAE7542D5}"/>
              </c:ext>
            </c:extLst>
          </c:dPt>
          <c:dPt>
            <c:idx val="1"/>
            <c:marker>
              <c:symbol val="none"/>
            </c:marker>
            <c:bubble3D val="0"/>
            <c:extLst>
              <c:ext xmlns:c16="http://schemas.microsoft.com/office/drawing/2014/chart" uri="{C3380CC4-5D6E-409C-BE32-E72D297353CC}">
                <c16:uniqueId val="{00000001-AD28-48AD-84DB-A4EAAE7542D5}"/>
              </c:ext>
            </c:extLst>
          </c:dPt>
          <c:dLbls>
            <c:dLbl>
              <c:idx val="0"/>
              <c:layout>
                <c:manualLayout>
                  <c:x val="-5.8026020861103603E-2"/>
                  <c:y val="-2.3834624265673834E-18"/>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28-48AD-84DB-A4EAAE7542D5}"/>
                </c:ext>
              </c:extLst>
            </c:dLbl>
            <c:dLbl>
              <c:idx val="1"/>
              <c:layout>
                <c:manualLayout>
                  <c:x val="-6.7742005749473443E-3"/>
                  <c:y val="-2.3834624265673834E-18"/>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Sheet1!$B$2:$C$2</c:f>
              <c:numCache>
                <c:formatCode>0\%</c:formatCode>
                <c:ptCount val="2"/>
                <c:pt idx="0">
                  <c:v>71</c:v>
                </c:pt>
                <c:pt idx="1">
                  <c:v>79</c:v>
                </c:pt>
              </c:numCache>
            </c:numRef>
          </c:xVal>
          <c:yVal>
            <c:numRef>
              <c:f>Sheet1!$D$2:$E$2</c:f>
              <c:numCache>
                <c:formatCode>General</c:formatCode>
                <c:ptCount val="2"/>
                <c:pt idx="0">
                  <c:v>8</c:v>
                </c:pt>
                <c:pt idx="1">
                  <c:v>8</c:v>
                </c:pt>
              </c:numCache>
            </c:numRef>
          </c:yVal>
          <c:smooth val="1"/>
          <c:extLst>
            <c:ext xmlns:c16="http://schemas.microsoft.com/office/drawing/2014/chart" uri="{C3380CC4-5D6E-409C-BE32-E72D297353CC}">
              <c16:uniqueId val="{00000002-AD28-48AD-84DB-A4EAAE7542D5}"/>
            </c:ext>
          </c:extLst>
        </c:ser>
        <c:ser>
          <c:idx val="1"/>
          <c:order val="1"/>
          <c:tx>
            <c:strRef>
              <c:f>Sheet1!$A$3</c:f>
              <c:strCache>
                <c:ptCount val="1"/>
                <c:pt idx="0">
                  <c:v>18-34</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3-AD28-48AD-84DB-A4EAAE7542D5}"/>
              </c:ext>
            </c:extLst>
          </c:dPt>
          <c:dPt>
            <c:idx val="1"/>
            <c:marker>
              <c:symbol val="none"/>
            </c:marker>
            <c:bubble3D val="0"/>
            <c:extLst>
              <c:ext xmlns:c16="http://schemas.microsoft.com/office/drawing/2014/chart" uri="{C3380CC4-5D6E-409C-BE32-E72D297353CC}">
                <c16:uniqueId val="{00000004-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Sheet1!$B$3:$C$3</c:f>
              <c:numCache>
                <c:formatCode>0\%</c:formatCode>
                <c:ptCount val="2"/>
                <c:pt idx="0">
                  <c:v>56</c:v>
                </c:pt>
                <c:pt idx="1">
                  <c:v>68</c:v>
                </c:pt>
              </c:numCache>
            </c:numRef>
          </c:xVal>
          <c:yVal>
            <c:numRef>
              <c:f>Sheet1!$D$3:$E$3</c:f>
              <c:numCache>
                <c:formatCode>General</c:formatCode>
                <c:ptCount val="2"/>
                <c:pt idx="0">
                  <c:v>7</c:v>
                </c:pt>
                <c:pt idx="1">
                  <c:v>7</c:v>
                </c:pt>
              </c:numCache>
            </c:numRef>
          </c:yVal>
          <c:smooth val="1"/>
          <c:extLst>
            <c:ext xmlns:c16="http://schemas.microsoft.com/office/drawing/2014/chart" uri="{C3380CC4-5D6E-409C-BE32-E72D297353CC}">
              <c16:uniqueId val="{00000005-AD28-48AD-84DB-A4EAAE7542D5}"/>
            </c:ext>
          </c:extLst>
        </c:ser>
        <c:ser>
          <c:idx val="2"/>
          <c:order val="2"/>
          <c:tx>
            <c:strRef>
              <c:f>Sheet1!$A$4</c:f>
              <c:strCache>
                <c:ptCount val="1"/>
                <c:pt idx="0">
                  <c:v>35-49</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6-AD28-48AD-84DB-A4EAAE7542D5}"/>
              </c:ext>
            </c:extLst>
          </c:dPt>
          <c:dPt>
            <c:idx val="1"/>
            <c:marker>
              <c:symbol val="none"/>
            </c:marker>
            <c:bubble3D val="0"/>
            <c:extLst>
              <c:ext xmlns:c16="http://schemas.microsoft.com/office/drawing/2014/chart" uri="{C3380CC4-5D6E-409C-BE32-E72D297353CC}">
                <c16:uniqueId val="{00000007-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Sheet1!$B$4:$C$4</c:f>
              <c:numCache>
                <c:formatCode>0\%</c:formatCode>
                <c:ptCount val="2"/>
                <c:pt idx="0">
                  <c:v>64</c:v>
                </c:pt>
                <c:pt idx="1">
                  <c:v>75</c:v>
                </c:pt>
              </c:numCache>
            </c:numRef>
          </c:xVal>
          <c:yVal>
            <c:numRef>
              <c:f>Sheet1!$D$4:$E$4</c:f>
              <c:numCache>
                <c:formatCode>General</c:formatCode>
                <c:ptCount val="2"/>
                <c:pt idx="0">
                  <c:v>6</c:v>
                </c:pt>
                <c:pt idx="1">
                  <c:v>6</c:v>
                </c:pt>
              </c:numCache>
            </c:numRef>
          </c:yVal>
          <c:smooth val="1"/>
          <c:extLst>
            <c:ext xmlns:c16="http://schemas.microsoft.com/office/drawing/2014/chart" uri="{C3380CC4-5D6E-409C-BE32-E72D297353CC}">
              <c16:uniqueId val="{00000008-AD28-48AD-84DB-A4EAAE7542D5}"/>
            </c:ext>
          </c:extLst>
        </c:ser>
        <c:ser>
          <c:idx val="3"/>
          <c:order val="3"/>
          <c:tx>
            <c:strRef>
              <c:f>Sheet1!$A$5</c:f>
              <c:strCache>
                <c:ptCount val="1"/>
                <c:pt idx="0">
                  <c:v>50-64</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9-AD28-48AD-84DB-A4EAAE7542D5}"/>
              </c:ext>
            </c:extLst>
          </c:dPt>
          <c:dPt>
            <c:idx val="1"/>
            <c:marker>
              <c:symbol val="none"/>
            </c:marker>
            <c:bubble3D val="0"/>
            <c:extLst>
              <c:ext xmlns:c16="http://schemas.microsoft.com/office/drawing/2014/chart" uri="{C3380CC4-5D6E-409C-BE32-E72D297353CC}">
                <c16:uniqueId val="{0000000A-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Sheet1!$B$5:$C$5</c:f>
              <c:numCache>
                <c:formatCode>0\%</c:formatCode>
                <c:ptCount val="2"/>
                <c:pt idx="0">
                  <c:v>75</c:v>
                </c:pt>
                <c:pt idx="1">
                  <c:v>82</c:v>
                </c:pt>
              </c:numCache>
            </c:numRef>
          </c:xVal>
          <c:yVal>
            <c:numRef>
              <c:f>Sheet1!$D$5:$E$5</c:f>
              <c:numCache>
                <c:formatCode>General</c:formatCode>
                <c:ptCount val="2"/>
                <c:pt idx="0">
                  <c:v>5</c:v>
                </c:pt>
                <c:pt idx="1">
                  <c:v>5</c:v>
                </c:pt>
              </c:numCache>
            </c:numRef>
          </c:yVal>
          <c:smooth val="1"/>
          <c:extLst>
            <c:ext xmlns:c16="http://schemas.microsoft.com/office/drawing/2014/chart" uri="{C3380CC4-5D6E-409C-BE32-E72D297353CC}">
              <c16:uniqueId val="{0000000B-AD28-48AD-84DB-A4EAAE7542D5}"/>
            </c:ext>
          </c:extLst>
        </c:ser>
        <c:ser>
          <c:idx val="4"/>
          <c:order val="4"/>
          <c:tx>
            <c:strRef>
              <c:f>Sheet1!$A$6</c:f>
              <c:strCache>
                <c:ptCount val="1"/>
                <c:pt idx="0">
                  <c:v>65+</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C-AD28-48AD-84DB-A4EAAE7542D5}"/>
              </c:ext>
            </c:extLst>
          </c:dPt>
          <c:dPt>
            <c:idx val="1"/>
            <c:marker>
              <c:symbol val="none"/>
            </c:marker>
            <c:bubble3D val="0"/>
            <c:extLst>
              <c:ext xmlns:c16="http://schemas.microsoft.com/office/drawing/2014/chart" uri="{C3380CC4-5D6E-409C-BE32-E72D297353CC}">
                <c16:uniqueId val="{0000000D-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Sheet1!$B$6:$C$6</c:f>
              <c:numCache>
                <c:formatCode>0\%</c:formatCode>
                <c:ptCount val="2"/>
                <c:pt idx="0">
                  <c:v>86</c:v>
                </c:pt>
                <c:pt idx="1">
                  <c:v>90</c:v>
                </c:pt>
              </c:numCache>
            </c:numRef>
          </c:xVal>
          <c:yVal>
            <c:numRef>
              <c:f>Sheet1!$D$6:$E$6</c:f>
              <c:numCache>
                <c:formatCode>General</c:formatCode>
                <c:ptCount val="2"/>
                <c:pt idx="0">
                  <c:v>4</c:v>
                </c:pt>
                <c:pt idx="1">
                  <c:v>4</c:v>
                </c:pt>
              </c:numCache>
            </c:numRef>
          </c:yVal>
          <c:smooth val="1"/>
          <c:extLst>
            <c:ext xmlns:c16="http://schemas.microsoft.com/office/drawing/2014/chart" uri="{C3380CC4-5D6E-409C-BE32-E72D297353CC}">
              <c16:uniqueId val="{0000000E-AD28-48AD-84DB-A4EAAE7542D5}"/>
            </c:ext>
          </c:extLst>
        </c:ser>
        <c:ser>
          <c:idx val="5"/>
          <c:order val="5"/>
          <c:tx>
            <c:strRef>
              <c:f>Sheet1!$A$7</c:f>
              <c:strCache>
                <c:ptCount val="1"/>
                <c:pt idx="0">
                  <c:v>White noncollege</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F-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Sheet1!$B$7:$C$7</c:f>
              <c:numCache>
                <c:formatCode>0\%</c:formatCode>
                <c:ptCount val="2"/>
                <c:pt idx="0">
                  <c:v>65</c:v>
                </c:pt>
                <c:pt idx="1">
                  <c:v>74</c:v>
                </c:pt>
              </c:numCache>
            </c:numRef>
          </c:xVal>
          <c:yVal>
            <c:numRef>
              <c:f>Sheet1!$D$7:$E$7</c:f>
              <c:numCache>
                <c:formatCode>General</c:formatCode>
                <c:ptCount val="2"/>
                <c:pt idx="0">
                  <c:v>3</c:v>
                </c:pt>
                <c:pt idx="1">
                  <c:v>3</c:v>
                </c:pt>
              </c:numCache>
            </c:numRef>
          </c:yVal>
          <c:smooth val="1"/>
          <c:extLst>
            <c:ext xmlns:c16="http://schemas.microsoft.com/office/drawing/2014/chart" uri="{C3380CC4-5D6E-409C-BE32-E72D297353CC}">
              <c16:uniqueId val="{00000011-AD28-48AD-84DB-A4EAAE7542D5}"/>
            </c:ext>
          </c:extLst>
        </c:ser>
        <c:ser>
          <c:idx val="6"/>
          <c:order val="6"/>
          <c:tx>
            <c:strRef>
              <c:f>Sheet1!$A$8</c:f>
              <c:strCache>
                <c:ptCount val="1"/>
                <c:pt idx="0">
                  <c:v>White college grads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12-AD28-48AD-84DB-A4EAAE7542D5}"/>
              </c:ext>
            </c:extLst>
          </c:dPt>
          <c:dPt>
            <c:idx val="1"/>
            <c:marker>
              <c:symbol val="none"/>
            </c:marker>
            <c:bubble3D val="0"/>
            <c:extLst>
              <c:ext xmlns:c16="http://schemas.microsoft.com/office/drawing/2014/chart" uri="{C3380CC4-5D6E-409C-BE32-E72D297353CC}">
                <c16:uniqueId val="{00000013-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Sheet1!$B$8:$C$8</c:f>
              <c:numCache>
                <c:formatCode>0\%</c:formatCode>
                <c:ptCount val="2"/>
                <c:pt idx="0">
                  <c:v>82</c:v>
                </c:pt>
                <c:pt idx="1">
                  <c:v>87</c:v>
                </c:pt>
              </c:numCache>
            </c:numRef>
          </c:xVal>
          <c:yVal>
            <c:numRef>
              <c:f>Sheet1!$D$8:$E$8</c:f>
              <c:numCache>
                <c:formatCode>General</c:formatCode>
                <c:ptCount val="2"/>
                <c:pt idx="0">
                  <c:v>2</c:v>
                </c:pt>
                <c:pt idx="1">
                  <c:v>2</c:v>
                </c:pt>
              </c:numCache>
            </c:numRef>
          </c:yVal>
          <c:smooth val="1"/>
          <c:extLst>
            <c:ext xmlns:c16="http://schemas.microsoft.com/office/drawing/2014/chart" uri="{C3380CC4-5D6E-409C-BE32-E72D297353CC}">
              <c16:uniqueId val="{00000014-AD28-48AD-84DB-A4EAAE7542D5}"/>
            </c:ext>
          </c:extLst>
        </c:ser>
        <c:ser>
          <c:idx val="7"/>
          <c:order val="7"/>
          <c:tx>
            <c:strRef>
              <c:f>Sheet1!$A$9</c:f>
              <c:strCache>
                <c:ptCount val="1"/>
                <c:pt idx="0">
                  <c:v>Black voters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15-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Sheet1!$B$9:$C$9</c:f>
              <c:numCache>
                <c:formatCode>0\%</c:formatCode>
                <c:ptCount val="2"/>
                <c:pt idx="0">
                  <c:v>64</c:v>
                </c:pt>
                <c:pt idx="1">
                  <c:v>75</c:v>
                </c:pt>
              </c:numCache>
            </c:numRef>
          </c:xVal>
          <c:yVal>
            <c:numRef>
              <c:f>Sheet1!$D$9:$E$9</c:f>
              <c:numCache>
                <c:formatCode>General</c:formatCode>
                <c:ptCount val="2"/>
                <c:pt idx="0">
                  <c:v>1</c:v>
                </c:pt>
                <c:pt idx="1">
                  <c:v>1</c:v>
                </c:pt>
              </c:numCache>
            </c:numRef>
          </c:yVal>
          <c:smooth val="1"/>
          <c:extLst>
            <c:ext xmlns:c16="http://schemas.microsoft.com/office/drawing/2014/chart" uri="{C3380CC4-5D6E-409C-BE32-E72D297353CC}">
              <c16:uniqueId val="{00000017-AD28-48AD-84DB-A4EAAE7542D5}"/>
            </c:ext>
          </c:extLst>
        </c:ser>
        <c:ser>
          <c:idx val="8"/>
          <c:order val="8"/>
          <c:tx>
            <c:strRef>
              <c:f>Sheet1!$A$10</c:f>
              <c:strCache>
                <c:ptCount val="1"/>
                <c:pt idx="0">
                  <c:v>Latino 18-49</c:v>
                </c:pt>
              </c:strCache>
            </c:strRef>
          </c:tx>
          <c:spPr>
            <a:ln w="50800" cap="rnd">
              <a:solidFill>
                <a:schemeClr val="accent1"/>
              </a:solidFill>
              <a:round/>
              <a:tailEnd type="triangle"/>
            </a:ln>
            <a:effectLst/>
          </c:spPr>
          <c:marker>
            <c:symbol val="none"/>
          </c:marker>
          <c:dPt>
            <c:idx val="1"/>
            <c:marker>
              <c:symbol val="none"/>
            </c:marker>
            <c:bubble3D val="0"/>
            <c:extLst>
              <c:ext xmlns:c16="http://schemas.microsoft.com/office/drawing/2014/chart" uri="{C3380CC4-5D6E-409C-BE32-E72D297353CC}">
                <c16:uniqueId val="{00000018-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6="http://schemas.microsoft.com/office/drawing/2014/chart" uri="{C3380CC4-5D6E-409C-BE32-E72D297353CC}">
                  <c16:uniqueId val="{00000019-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Sheet1!$B$10:$C$10</c:f>
              <c:numCache>
                <c:formatCode>0\%</c:formatCode>
                <c:ptCount val="2"/>
                <c:pt idx="0">
                  <c:v>65</c:v>
                </c:pt>
                <c:pt idx="1">
                  <c:v>82</c:v>
                </c:pt>
              </c:numCache>
            </c:numRef>
          </c:xVal>
          <c:yVal>
            <c:numRef>
              <c:f>Sheet1!$D$10:$E$10</c:f>
              <c:numCache>
                <c:formatCode>General</c:formatCode>
                <c:ptCount val="2"/>
                <c:pt idx="0">
                  <c:v>0</c:v>
                </c:pt>
                <c:pt idx="1">
                  <c:v>0</c:v>
                </c:pt>
              </c:numCache>
            </c:numRef>
          </c:yVal>
          <c:smooth val="1"/>
          <c:extLst>
            <c:ext xmlns:c16="http://schemas.microsoft.com/office/drawing/2014/chart" uri="{C3380CC4-5D6E-409C-BE32-E72D297353CC}">
              <c16:uniqueId val="{0000001A-AD28-48AD-84DB-A4EAAE7542D5}"/>
            </c:ext>
          </c:extLst>
        </c:ser>
        <c:dLbls>
          <c:showLegendKey val="0"/>
          <c:showVal val="0"/>
          <c:showCatName val="0"/>
          <c:showSerName val="0"/>
          <c:showPercent val="0"/>
          <c:showBubbleSize val="0"/>
        </c:dLbls>
        <c:axId val="287444592"/>
        <c:axId val="2077946175"/>
      </c:scatterChart>
      <c:valAx>
        <c:axId val="287444592"/>
        <c:scaling>
          <c:orientation val="minMax"/>
        </c:scaling>
        <c:delete val="1"/>
        <c:axPos val="b"/>
        <c:numFmt formatCode="0\%" sourceLinked="1"/>
        <c:majorTickMark val="none"/>
        <c:minorTickMark val="none"/>
        <c:tickLblPos val="nextTo"/>
        <c:crossAx val="2077946175"/>
        <c:crosses val="autoZero"/>
        <c:crossBetween val="midCat"/>
      </c:valAx>
      <c:valAx>
        <c:axId val="2077946175"/>
        <c:scaling>
          <c:orientation val="minMax"/>
          <c:max val="8.5"/>
          <c:min val="-0.5"/>
        </c:scaling>
        <c:delete val="1"/>
        <c:axPos val="l"/>
        <c:numFmt formatCode="General" sourceLinked="1"/>
        <c:majorTickMark val="out"/>
        <c:minorTickMark val="none"/>
        <c:tickLblPos val="nextTo"/>
        <c:crossAx val="28744459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930742793632489E-4"/>
          <c:y val="0"/>
          <c:w val="0.96951357900544"/>
          <c:h val="1"/>
        </c:manualLayout>
      </c:layout>
      <c:scatterChart>
        <c:scatterStyle val="smoothMarker"/>
        <c:varyColors val="0"/>
        <c:ser>
          <c:idx val="0"/>
          <c:order val="0"/>
          <c:tx>
            <c:strRef>
              <c:f>Sheet1!$A$2</c:f>
              <c:strCache>
                <c:ptCount val="1"/>
                <c:pt idx="0">
                  <c:v>Democrats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0-5E03-4DD6-9F61-9F47BDAF9E14}"/>
              </c:ext>
            </c:extLst>
          </c:dPt>
          <c:dPt>
            <c:idx val="1"/>
            <c:marker>
              <c:symbol val="none"/>
            </c:marker>
            <c:bubble3D val="0"/>
            <c:extLst>
              <c:ext xmlns:c16="http://schemas.microsoft.com/office/drawing/2014/chart" uri="{C3380CC4-5D6E-409C-BE32-E72D297353CC}">
                <c16:uniqueId val="{00000001-5E03-4DD6-9F61-9F47BDAF9E14}"/>
              </c:ext>
            </c:extLst>
          </c:dPt>
          <c:dLbls>
            <c:dLbl>
              <c:idx val="0"/>
              <c:layout>
                <c:manualLayout>
                  <c:x val="-6.0724905552317819E-2"/>
                  <c:y val="-2.3834624265673834E-18"/>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03-4DD6-9F61-9F47BDAF9E14}"/>
                </c:ext>
              </c:extLst>
            </c:dLbl>
            <c:dLbl>
              <c:idx val="1"/>
              <c:layout>
                <c:manualLayout>
                  <c:x val="-4.0753158837334219E-3"/>
                  <c:y val="-2.3834624265673834E-18"/>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03-4DD6-9F61-9F47BDAF9E1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Sheet1!$B$2:$C$2</c:f>
              <c:numCache>
                <c:formatCode>0\%</c:formatCode>
                <c:ptCount val="2"/>
                <c:pt idx="0">
                  <c:v>77</c:v>
                </c:pt>
                <c:pt idx="1">
                  <c:v>81</c:v>
                </c:pt>
              </c:numCache>
            </c:numRef>
          </c:xVal>
          <c:yVal>
            <c:numRef>
              <c:f>Sheet1!$D$2:$E$2</c:f>
              <c:numCache>
                <c:formatCode>General</c:formatCode>
                <c:ptCount val="2"/>
                <c:pt idx="0">
                  <c:v>8</c:v>
                </c:pt>
                <c:pt idx="1">
                  <c:v>8</c:v>
                </c:pt>
              </c:numCache>
            </c:numRef>
          </c:yVal>
          <c:smooth val="1"/>
          <c:extLst>
            <c:ext xmlns:c16="http://schemas.microsoft.com/office/drawing/2014/chart" uri="{C3380CC4-5D6E-409C-BE32-E72D297353CC}">
              <c16:uniqueId val="{00000002-5E03-4DD6-9F61-9F47BDAF9E14}"/>
            </c:ext>
          </c:extLst>
        </c:ser>
        <c:ser>
          <c:idx val="1"/>
          <c:order val="1"/>
          <c:tx>
            <c:strRef>
              <c:f>Sheet1!$A$3</c:f>
              <c:strCache>
                <c:ptCount val="1"/>
                <c:pt idx="0">
                  <c:v>Independents</c:v>
                </c:pt>
              </c:strCache>
            </c:strRef>
          </c:tx>
          <c:spPr>
            <a:ln w="19050" cap="rnd">
              <a:solidFill>
                <a:schemeClr val="accent2"/>
              </a:solidFill>
              <a:round/>
              <a:tailEnd type="triangle"/>
            </a:ln>
            <a:effectLst/>
          </c:spPr>
          <c:marker>
            <c:symbol val="none"/>
          </c:marker>
          <c:dPt>
            <c:idx val="1"/>
            <c:marker>
              <c:symbol val="none"/>
            </c:marker>
            <c:bubble3D val="0"/>
            <c:spPr>
              <a:ln w="47625" cap="rnd">
                <a:solidFill>
                  <a:schemeClr val="accent1"/>
                </a:solidFill>
                <a:round/>
                <a:tailEnd type="triangle"/>
              </a:ln>
              <a:effectLst/>
            </c:spPr>
            <c:extLst>
              <c:ext xmlns:c16="http://schemas.microsoft.com/office/drawing/2014/chart" uri="{C3380CC4-5D6E-409C-BE32-E72D297353CC}">
                <c16:uniqueId val="{00000003-ED3C-4713-A407-0E58FBC5D37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6="http://schemas.microsoft.com/office/drawing/2014/chart" uri="{C3380CC4-5D6E-409C-BE32-E72D297353CC}">
                  <c16:uniqueId val="{00000004-ED3C-4713-A407-0E58FBC5D37A}"/>
                </c:ext>
              </c:extLst>
            </c:dLbl>
            <c:dLbl>
              <c:idx val="1"/>
              <c:layout>
                <c:manualLayout>
                  <c:x val="-8.1236429205546034E-3"/>
                  <c:y val="-1.9067699412539067E-17"/>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3C-4713-A407-0E58FBC5D3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Sheet1!$B$3:$C$3</c:f>
              <c:numCache>
                <c:formatCode>0\%</c:formatCode>
                <c:ptCount val="2"/>
                <c:pt idx="0">
                  <c:v>65</c:v>
                </c:pt>
                <c:pt idx="1">
                  <c:v>77</c:v>
                </c:pt>
              </c:numCache>
            </c:numRef>
          </c:xVal>
          <c:yVal>
            <c:numRef>
              <c:f>Sheet1!$D$3:$E$3</c:f>
              <c:numCache>
                <c:formatCode>General</c:formatCode>
                <c:ptCount val="2"/>
                <c:pt idx="0">
                  <c:v>7</c:v>
                </c:pt>
                <c:pt idx="1">
                  <c:v>7</c:v>
                </c:pt>
              </c:numCache>
            </c:numRef>
          </c:yVal>
          <c:smooth val="1"/>
          <c:extLst>
            <c:ext xmlns:c16="http://schemas.microsoft.com/office/drawing/2014/chart" uri="{C3380CC4-5D6E-409C-BE32-E72D297353CC}">
              <c16:uniqueId val="{00000002-ED3C-4713-A407-0E58FBC5D37A}"/>
            </c:ext>
          </c:extLst>
        </c:ser>
        <c:dLbls>
          <c:showLegendKey val="0"/>
          <c:showVal val="0"/>
          <c:showCatName val="0"/>
          <c:showSerName val="0"/>
          <c:showPercent val="0"/>
          <c:showBubbleSize val="0"/>
        </c:dLbls>
        <c:axId val="287444592"/>
        <c:axId val="2077946175"/>
      </c:scatterChart>
      <c:valAx>
        <c:axId val="287444592"/>
        <c:scaling>
          <c:orientation val="minMax"/>
          <c:max val="100"/>
          <c:min val="0"/>
        </c:scaling>
        <c:delete val="1"/>
        <c:axPos val="b"/>
        <c:numFmt formatCode="0\%" sourceLinked="1"/>
        <c:majorTickMark val="out"/>
        <c:minorTickMark val="none"/>
        <c:tickLblPos val="nextTo"/>
        <c:crossAx val="2077946175"/>
        <c:crosses val="autoZero"/>
        <c:crossBetween val="midCat"/>
      </c:valAx>
      <c:valAx>
        <c:axId val="2077946175"/>
        <c:scaling>
          <c:orientation val="minMax"/>
          <c:max val="8.5"/>
          <c:min val="-0.5"/>
        </c:scaling>
        <c:delete val="1"/>
        <c:axPos val="l"/>
        <c:numFmt formatCode="General" sourceLinked="1"/>
        <c:majorTickMark val="out"/>
        <c:minorTickMark val="none"/>
        <c:tickLblPos val="nextTo"/>
        <c:crossAx val="28744459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Very big</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CCA0-4C91-BABF-4666B611C7D4}"/>
            </c:ext>
          </c:extLst>
        </c:ser>
        <c:ser>
          <c:idx val="1"/>
          <c:order val="1"/>
          <c:tx>
            <c:strRef>
              <c:f>Sheet1!$C$1</c:f>
              <c:strCache>
                <c:ptCount val="1"/>
                <c:pt idx="0">
                  <c:v>Fairy big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CCA0-4C91-BABF-4666B611C7D4}"/>
            </c:ext>
          </c:extLst>
        </c:ser>
        <c:ser>
          <c:idx val="2"/>
          <c:order val="2"/>
          <c:tx>
            <c:strRef>
              <c:f>Sheet1!$D$1</c:f>
              <c:strCache>
                <c:ptCount val="1"/>
                <c:pt idx="0">
                  <c:v>Somewhat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CCA0-4C91-BABF-4666B611C7D4}"/>
            </c:ext>
          </c:extLst>
        </c:ser>
        <c:ser>
          <c:idx val="3"/>
          <c:order val="3"/>
          <c:tx>
            <c:strRef>
              <c:f>Sheet1!$E$1</c:f>
              <c:strCache>
                <c:ptCount val="1"/>
                <c:pt idx="0">
                  <c:v>Not too much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CCA0-4C91-BABF-4666B611C7D4}"/>
            </c:ext>
          </c:extLst>
        </c:ser>
        <c:ser>
          <c:idx val="4"/>
          <c:order val="4"/>
          <c:tx>
            <c:strRef>
              <c:f>Sheet1!$F$1</c:f>
              <c:strCache>
                <c:ptCount val="1"/>
                <c:pt idx="0">
                  <c:v>Not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CCA0-4C91-BABF-4666B611C7D4}"/>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ayout>
        <c:manualLayout>
          <c:xMode val="edge"/>
          <c:yMode val="edge"/>
          <c:x val="0"/>
          <c:y val="2.9649681616947914E-2"/>
          <c:w val="1"/>
          <c:h val="0.966284939663847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78275133424277E-2"/>
          <c:y val="5.0117706653923781E-2"/>
          <c:w val="0.97424344973315147"/>
          <c:h val="0.94076998304536286"/>
        </c:manualLayout>
      </c:layout>
      <c:barChart>
        <c:barDir val="col"/>
        <c:grouping val="stacked"/>
        <c:varyColors val="0"/>
        <c:ser>
          <c:idx val="0"/>
          <c:order val="0"/>
          <c:tx>
            <c:strRef>
              <c:f>Sheet1!$B$1</c:f>
              <c:strCache>
                <c:ptCount val="1"/>
                <c:pt idx="0">
                  <c:v>strong yes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(somewhat/strong)</c:v>
                </c:pt>
                <c:pt idx="1">
                  <c:v>Neutral</c:v>
                </c:pt>
                <c:pt idx="2">
                  <c:v>No 
(somewhat/strong)</c:v>
                </c:pt>
              </c:strCache>
            </c:strRef>
          </c:cat>
          <c:val>
            <c:numRef>
              <c:f>Sheet1!$B$2:$B$4</c:f>
              <c:numCache>
                <c:formatCode>General</c:formatCode>
                <c:ptCount val="3"/>
                <c:pt idx="0" formatCode="0\%">
                  <c:v>31</c:v>
                </c:pt>
              </c:numCache>
            </c:numRef>
          </c:val>
          <c:extLst>
            <c:ext xmlns:c16="http://schemas.microsoft.com/office/drawing/2014/chart" uri="{C3380CC4-5D6E-409C-BE32-E72D297353CC}">
              <c16:uniqueId val="{00000000-E09A-477E-B4BF-75A50A0A7F63}"/>
            </c:ext>
          </c:extLst>
        </c:ser>
        <c:ser>
          <c:idx val="1"/>
          <c:order val="1"/>
          <c:tx>
            <c:strRef>
              <c:f>Sheet1!$C$1</c:f>
              <c:strCache>
                <c:ptCount val="1"/>
                <c:pt idx="0">
                  <c:v>somewhat yes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(somewhat/strong)</c:v>
                </c:pt>
                <c:pt idx="1">
                  <c:v>Neutral</c:v>
                </c:pt>
                <c:pt idx="2">
                  <c:v>No 
(somewhat/strong)</c:v>
                </c:pt>
              </c:strCache>
            </c:strRef>
          </c:cat>
          <c:val>
            <c:numRef>
              <c:f>Sheet1!$C$2:$C$4</c:f>
              <c:numCache>
                <c:formatCode>General</c:formatCode>
                <c:ptCount val="3"/>
                <c:pt idx="0" formatCode="0\%">
                  <c:v>30</c:v>
                </c:pt>
              </c:numCache>
            </c:numRef>
          </c:val>
          <c:extLst>
            <c:ext xmlns:c16="http://schemas.microsoft.com/office/drawing/2014/chart" uri="{C3380CC4-5D6E-409C-BE32-E72D297353CC}">
              <c16:uniqueId val="{00000001-E09A-477E-B4BF-75A50A0A7F63}"/>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(somewhat/strong)</c:v>
                </c:pt>
                <c:pt idx="1">
                  <c:v>Neutral</c:v>
                </c:pt>
                <c:pt idx="2">
                  <c:v>No 
(somewhat/strong)</c:v>
                </c:pt>
              </c:strCache>
            </c:strRef>
          </c:cat>
          <c:val>
            <c:numRef>
              <c:f>Sheet1!$D$2:$D$4</c:f>
              <c:numCache>
                <c:formatCode>General</c:formatCode>
                <c:ptCount val="3"/>
                <c:pt idx="0" formatCode="0\%">
                  <c:v>61</c:v>
                </c:pt>
              </c:numCache>
            </c:numRef>
          </c:val>
          <c:extLst>
            <c:ext xmlns:c16="http://schemas.microsoft.com/office/drawing/2014/chart" uri="{C3380CC4-5D6E-409C-BE32-E72D297353CC}">
              <c16:uniqueId val="{00000002-E09A-477E-B4BF-75A50A0A7F63}"/>
            </c:ext>
          </c:extLst>
        </c:ser>
        <c:ser>
          <c:idx val="3"/>
          <c:order val="3"/>
          <c:tx>
            <c:strRef>
              <c:f>Sheet1!$E$1</c:f>
              <c:strCache>
                <c:ptCount val="1"/>
                <c:pt idx="0">
                  <c:v>neutrak</c:v>
                </c:pt>
              </c:strCache>
            </c:strRef>
          </c:tx>
          <c:spPr>
            <a:solidFill>
              <a:schemeClr val="accent4"/>
            </a:solidFill>
            <a:ln>
              <a:noFill/>
            </a:ln>
            <a:effectLst/>
          </c:spPr>
          <c:invertIfNegative val="0"/>
          <c:dLbls>
            <c:delete val="1"/>
          </c:dLbls>
          <c:cat>
            <c:strRef>
              <c:f>Sheet1!$A$2:$A$4</c:f>
              <c:strCache>
                <c:ptCount val="3"/>
                <c:pt idx="0">
                  <c:v>Yes 
(somewhat/strong)</c:v>
                </c:pt>
                <c:pt idx="1">
                  <c:v>Neutral</c:v>
                </c:pt>
                <c:pt idx="2">
                  <c:v>No 
(somewhat/strong)</c:v>
                </c:pt>
              </c:strCache>
            </c:strRef>
          </c:cat>
          <c:val>
            <c:numRef>
              <c:f>Sheet1!$E$2:$E$4</c:f>
              <c:numCache>
                <c:formatCode>0\%</c:formatCode>
                <c:ptCount val="3"/>
                <c:pt idx="1">
                  <c:v>21</c:v>
                </c:pt>
              </c:numCache>
            </c:numRef>
          </c:val>
          <c:extLst>
            <c:ext xmlns:c16="http://schemas.microsoft.com/office/drawing/2014/chart" uri="{C3380CC4-5D6E-409C-BE32-E72D297353CC}">
              <c16:uniqueId val="{00000003-E09A-477E-B4BF-75A50A0A7F63}"/>
            </c:ext>
          </c:extLst>
        </c:ser>
        <c:ser>
          <c:idx val="4"/>
          <c:order val="4"/>
          <c:tx>
            <c:strRef>
              <c:f>Sheet1!$F$1</c:f>
              <c:strCache>
                <c:ptCount val="1"/>
                <c:pt idx="0">
                  <c:v>Total2</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(somewhat/strong)</c:v>
                </c:pt>
                <c:pt idx="1">
                  <c:v>Neutral</c:v>
                </c:pt>
                <c:pt idx="2">
                  <c:v>No 
(somewhat/strong)</c:v>
                </c:pt>
              </c:strCache>
            </c:strRef>
          </c:cat>
          <c:val>
            <c:numRef>
              <c:f>Sheet1!$F$2:$F$4</c:f>
              <c:numCache>
                <c:formatCode>0\%</c:formatCode>
                <c:ptCount val="3"/>
                <c:pt idx="1">
                  <c:v>21</c:v>
                </c:pt>
              </c:numCache>
            </c:numRef>
          </c:val>
          <c:extLst>
            <c:ext xmlns:c16="http://schemas.microsoft.com/office/drawing/2014/chart" uri="{C3380CC4-5D6E-409C-BE32-E72D297353CC}">
              <c16:uniqueId val="{00000004-E09A-477E-B4BF-75A50A0A7F63}"/>
            </c:ext>
          </c:extLst>
        </c:ser>
        <c:ser>
          <c:idx val="5"/>
          <c:order val="5"/>
          <c:tx>
            <c:strRef>
              <c:f>Sheet1!$G$1</c:f>
              <c:strCache>
                <c:ptCount val="1"/>
                <c:pt idx="0">
                  <c:v>Strong no</c:v>
                </c:pt>
              </c:strCache>
            </c:strRef>
          </c:tx>
          <c:spPr>
            <a:solidFill>
              <a:schemeClr val="accent5"/>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6-E09A-477E-B4BF-75A50A0A7F6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(somewhat/strong)</c:v>
                </c:pt>
                <c:pt idx="1">
                  <c:v>Neutral</c:v>
                </c:pt>
                <c:pt idx="2">
                  <c:v>No 
(somewhat/strong)</c:v>
                </c:pt>
              </c:strCache>
            </c:strRef>
          </c:cat>
          <c:val>
            <c:numRef>
              <c:f>Sheet1!$G$2:$G$4</c:f>
              <c:numCache>
                <c:formatCode>General</c:formatCode>
                <c:ptCount val="3"/>
                <c:pt idx="2" formatCode="0\%">
                  <c:v>9</c:v>
                </c:pt>
              </c:numCache>
            </c:numRef>
          </c:val>
          <c:extLst>
            <c:ext xmlns:c16="http://schemas.microsoft.com/office/drawing/2014/chart" uri="{C3380CC4-5D6E-409C-BE32-E72D297353CC}">
              <c16:uniqueId val="{00000007-E09A-477E-B4BF-75A50A0A7F63}"/>
            </c:ext>
          </c:extLst>
        </c:ser>
        <c:ser>
          <c:idx val="6"/>
          <c:order val="6"/>
          <c:tx>
            <c:strRef>
              <c:f>Sheet1!$H$1</c:f>
              <c:strCache>
                <c:ptCount val="1"/>
                <c:pt idx="0">
                  <c:v>Somewhat 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(somewhat/strong)</c:v>
                </c:pt>
                <c:pt idx="1">
                  <c:v>Neutral</c:v>
                </c:pt>
                <c:pt idx="2">
                  <c:v>No 
(somewhat/strong)</c:v>
                </c:pt>
              </c:strCache>
            </c:strRef>
          </c:cat>
          <c:val>
            <c:numRef>
              <c:f>Sheet1!$H$2:$H$4</c:f>
              <c:numCache>
                <c:formatCode>General</c:formatCode>
                <c:ptCount val="3"/>
                <c:pt idx="2" formatCode="0\%">
                  <c:v>9</c:v>
                </c:pt>
              </c:numCache>
            </c:numRef>
          </c:val>
          <c:extLst>
            <c:ext xmlns:c16="http://schemas.microsoft.com/office/drawing/2014/chart" uri="{C3380CC4-5D6E-409C-BE32-E72D297353CC}">
              <c16:uniqueId val="{00000008-E09A-477E-B4BF-75A50A0A7F63}"/>
            </c:ext>
          </c:extLst>
        </c:ser>
        <c:ser>
          <c:idx val="7"/>
          <c:order val="7"/>
          <c:tx>
            <c:strRef>
              <c:f>Sheet1!$I$1</c:f>
              <c:strCache>
                <c:ptCount val="1"/>
                <c:pt idx="0">
                  <c:v>Total3</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(somewhat/strong)</c:v>
                </c:pt>
                <c:pt idx="1">
                  <c:v>Neutral</c:v>
                </c:pt>
                <c:pt idx="2">
                  <c:v>No 
(somewhat/strong)</c:v>
                </c:pt>
              </c:strCache>
            </c:strRef>
          </c:cat>
          <c:val>
            <c:numRef>
              <c:f>Sheet1!$I$2:$I$4</c:f>
              <c:numCache>
                <c:formatCode>General</c:formatCode>
                <c:ptCount val="3"/>
                <c:pt idx="2" formatCode="0\%">
                  <c:v>18</c:v>
                </c:pt>
              </c:numCache>
            </c:numRef>
          </c:val>
          <c:extLst>
            <c:ext xmlns:c16="http://schemas.microsoft.com/office/drawing/2014/chart" uri="{C3380CC4-5D6E-409C-BE32-E72D297353CC}">
              <c16:uniqueId val="{00000009-E09A-477E-B4BF-75A50A0A7F63}"/>
            </c:ext>
          </c:extLst>
        </c:ser>
        <c:dLbls>
          <c:dLblPos val="ctr"/>
          <c:showLegendKey val="0"/>
          <c:showVal val="1"/>
          <c:showCatName val="0"/>
          <c:showSerName val="0"/>
          <c:showPercent val="0"/>
          <c:showBubbleSize val="0"/>
        </c:dLbls>
        <c:gapWidth val="32"/>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8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result</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8377-42D6-A70D-9631B12632F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377-42D6-A70D-9631B12632F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50</c:v>
                </c:pt>
                <c:pt idx="1">
                  <c:v>50</c:v>
                </c:pt>
              </c:numCache>
            </c:numRef>
          </c:val>
          <c:extLst>
            <c:ext xmlns:c16="http://schemas.microsoft.com/office/drawing/2014/chart" uri="{C3380CC4-5D6E-409C-BE32-E72D297353CC}">
              <c16:uniqueId val="{00000008-8377-42D6-A70D-9631B12632F2}"/>
            </c:ext>
          </c:extLst>
        </c:ser>
        <c:dLbls>
          <c:dLblPos val="ctr"/>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1"/>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dLbl>
              <c:idx val="0"/>
              <c:tx>
                <c:rich>
                  <a:bodyPr/>
                  <a:lstStyle/>
                  <a:p>
                    <a:fld id="{44166EE8-240D-4B4A-AAF0-9CE46D3549A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5D-ED4C-B7D9-044DC2EAEFD2}"/>
                </c:ext>
              </c:extLst>
            </c:dLbl>
            <c:dLbl>
              <c:idx val="1"/>
              <c:tx>
                <c:rich>
                  <a:bodyPr/>
                  <a:lstStyle/>
                  <a:p>
                    <a:fld id="{A91B9450-7830-3D45-A150-E71939E489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5D-ED4C-B7D9-044DC2EAEFD2}"/>
                </c:ext>
              </c:extLst>
            </c:dLbl>
            <c:dLbl>
              <c:idx val="2"/>
              <c:tx>
                <c:rich>
                  <a:bodyPr/>
                  <a:lstStyle/>
                  <a:p>
                    <a:fld id="{17E80F04-F7C9-EF4C-B3A3-F2EE7F3FC57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5D-ED4C-B7D9-044DC2EAEFD2}"/>
                </c:ext>
              </c:extLst>
            </c:dLbl>
            <c:dLbl>
              <c:idx val="3"/>
              <c:tx>
                <c:rich>
                  <a:bodyPr/>
                  <a:lstStyle/>
                  <a:p>
                    <a:fld id="{414007A6-F0CB-6B44-8E5A-033EC115330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5D-ED4C-B7D9-044DC2EAEFD2}"/>
                </c:ext>
              </c:extLst>
            </c:dLbl>
            <c:dLbl>
              <c:idx val="4"/>
              <c:tx>
                <c:rich>
                  <a:bodyPr/>
                  <a:lstStyle/>
                  <a:p>
                    <a:fld id="{4B6152CA-AA1C-E141-8C58-1E3334B1CBA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E5D-ED4C-B7D9-044DC2EAEFD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0.00%</c:formatCode>
                <c:ptCount val="6"/>
                <c:pt idx="0">
                  <c:v>-0.09</c:v>
                </c:pt>
                <c:pt idx="1">
                  <c:v>-0.18</c:v>
                </c:pt>
                <c:pt idx="2">
                  <c:v>-0.16</c:v>
                </c:pt>
                <c:pt idx="3">
                  <c:v>-0.28000000000000003</c:v>
                </c:pt>
                <c:pt idx="4">
                  <c:v>-0.53</c:v>
                </c:pt>
                <c:pt idx="5">
                  <c:v>-0.6</c:v>
                </c:pt>
              </c:numCache>
            </c:numRef>
          </c:val>
          <c:extLst>
            <c:ext xmlns:c16="http://schemas.microsoft.com/office/drawing/2014/chart" uri="{C3380CC4-5D6E-409C-BE32-E72D297353CC}">
              <c16:uniqueId val="{00000008-8E5D-ED4C-B7D9-044DC2EAEFD2}"/>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in val="-1"/>
        </c:scaling>
        <c:delete val="1"/>
        <c:axPos val="t"/>
        <c:numFmt formatCode="0.0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76</c:v>
                </c:pt>
                <c:pt idx="1">
                  <c:v>72</c:v>
                </c:pt>
                <c:pt idx="2">
                  <c:v>72</c:v>
                </c:pt>
              </c:numCache>
            </c:numRef>
          </c:val>
          <c:extLst>
            <c:ext xmlns:c16="http://schemas.microsoft.com/office/drawing/2014/chart" uri="{C3380CC4-5D6E-409C-BE32-E72D297353CC}">
              <c16:uniqueId val="{00000000-7621-4E40-B198-A4175F3A5712}"/>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1"/>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dLbl>
              <c:idx val="0"/>
              <c:tx>
                <c:rich>
                  <a:bodyPr/>
                  <a:lstStyle/>
                  <a:p>
                    <a:fld id="{44166EE8-240D-4B4A-AAF0-9CE46D3549A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2C9-0A44-9C1F-582A111D4BAA}"/>
                </c:ext>
              </c:extLst>
            </c:dLbl>
            <c:dLbl>
              <c:idx val="1"/>
              <c:tx>
                <c:rich>
                  <a:bodyPr/>
                  <a:lstStyle/>
                  <a:p>
                    <a:fld id="{A91B9450-7830-3D45-A150-E71939E489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C9-0A44-9C1F-582A111D4BAA}"/>
                </c:ext>
              </c:extLst>
            </c:dLbl>
            <c:dLbl>
              <c:idx val="2"/>
              <c:tx>
                <c:rich>
                  <a:bodyPr/>
                  <a:lstStyle/>
                  <a:p>
                    <a:fld id="{17E80F04-F7C9-EF4C-B3A3-F2EE7F3FC57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2C9-0A44-9C1F-582A111D4BA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0.00%</c:formatCode>
                <c:ptCount val="3"/>
                <c:pt idx="0">
                  <c:v>-0.12</c:v>
                </c:pt>
                <c:pt idx="1">
                  <c:v>-0.13</c:v>
                </c:pt>
                <c:pt idx="2">
                  <c:v>-0.17</c:v>
                </c:pt>
              </c:numCache>
            </c:numRef>
          </c:val>
          <c:extLst>
            <c:ext xmlns:c16="http://schemas.microsoft.com/office/drawing/2014/chart" uri="{C3380CC4-5D6E-409C-BE32-E72D297353CC}">
              <c16:uniqueId val="{00000005-82C9-0A44-9C1F-582A111D4BAA}"/>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in val="-1"/>
        </c:scaling>
        <c:delete val="1"/>
        <c:axPos val="t"/>
        <c:numFmt formatCode="0.0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CD8EF-9A8B-A041-B317-265FBB7658ED}" type="datetimeFigureOut">
              <a:rPr lang="en-US" smtClean="0"/>
              <a:t>5/26/26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958C8-BFA8-5345-A606-E8F3EB644D5F}" type="slidenum">
              <a:rPr lang="en-US" smtClean="0"/>
              <a:t>‹#›</a:t>
            </a:fld>
            <a:endParaRPr lang="en-US"/>
          </a:p>
        </p:txBody>
      </p:sp>
    </p:spTree>
    <p:extLst>
      <p:ext uri="{BB962C8B-B14F-4D97-AF65-F5344CB8AC3E}">
        <p14:creationId xmlns:p14="http://schemas.microsoft.com/office/powerpoint/2010/main" val="107791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Q5, Q6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4</a:t>
            </a:fld>
            <a:endParaRPr lang="en-US"/>
          </a:p>
        </p:txBody>
      </p:sp>
    </p:spTree>
    <p:extLst>
      <p:ext uri="{BB962C8B-B14F-4D97-AF65-F5344CB8AC3E}">
        <p14:creationId xmlns:p14="http://schemas.microsoft.com/office/powerpoint/2010/main" val="20745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Q17d/Q18d/Q19d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16</a:t>
            </a:fld>
            <a:endParaRPr lang="en-US"/>
          </a:p>
        </p:txBody>
      </p:sp>
    </p:spTree>
    <p:extLst>
      <p:ext uri="{BB962C8B-B14F-4D97-AF65-F5344CB8AC3E}">
        <p14:creationId xmlns:p14="http://schemas.microsoft.com/office/powerpoint/2010/main" val="2849775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Q12c, Q13c, Q17c, Q18c, Q19c</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17</a:t>
            </a:fld>
            <a:endParaRPr lang="en-US"/>
          </a:p>
        </p:txBody>
      </p:sp>
    </p:spTree>
    <p:extLst>
      <p:ext uri="{BB962C8B-B14F-4D97-AF65-F5344CB8AC3E}">
        <p14:creationId xmlns:p14="http://schemas.microsoft.com/office/powerpoint/2010/main" val="79362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Q17c, Q17d </a:t>
            </a:r>
          </a:p>
          <a:p>
            <a:r>
              <a:rPr lang="en-US" sz="1200" b="0" i="0" kern="1200">
                <a:solidFill>
                  <a:schemeClr val="tx1"/>
                </a:solidFill>
                <a:effectLst/>
                <a:latin typeface="+mn-lt"/>
                <a:ea typeface="+mn-ea"/>
                <a:cs typeface="+mn-cs"/>
              </a:rPr>
              <a:t>NN Checked</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18</a:t>
            </a:fld>
            <a:endParaRPr lang="en-US"/>
          </a:p>
        </p:txBody>
      </p:sp>
    </p:spTree>
    <p:extLst>
      <p:ext uri="{BB962C8B-B14F-4D97-AF65-F5344CB8AC3E}">
        <p14:creationId xmlns:p14="http://schemas.microsoft.com/office/powerpoint/2010/main" val="263247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Q17c, Q17d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19</a:t>
            </a:fld>
            <a:endParaRPr lang="en-US"/>
          </a:p>
        </p:txBody>
      </p:sp>
    </p:spTree>
    <p:extLst>
      <p:ext uri="{BB962C8B-B14F-4D97-AF65-F5344CB8AC3E}">
        <p14:creationId xmlns:p14="http://schemas.microsoft.com/office/powerpoint/2010/main" val="214729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Q18B, Q18C, Q18D_2</a:t>
            </a:r>
          </a:p>
          <a:p>
            <a:r>
              <a:rPr lang="en-US" sz="1200" b="0" i="0" kern="1200">
                <a:solidFill>
                  <a:schemeClr val="tx1"/>
                </a:solidFill>
                <a:effectLst/>
                <a:latin typeface="+mn-lt"/>
                <a:ea typeface="+mn-ea"/>
                <a:cs typeface="+mn-cs"/>
              </a:rPr>
              <a:t>NN Checked</a:t>
            </a:r>
          </a:p>
        </p:txBody>
      </p:sp>
      <p:sp>
        <p:nvSpPr>
          <p:cNvPr id="4" name="Slide Number Placeholder 3"/>
          <p:cNvSpPr>
            <a:spLocks noGrp="1"/>
          </p:cNvSpPr>
          <p:nvPr>
            <p:ph type="sldNum" sz="quarter" idx="5"/>
          </p:nvPr>
        </p:nvSpPr>
        <p:spPr/>
        <p:txBody>
          <a:bodyPr/>
          <a:lstStyle/>
          <a:p>
            <a:fld id="{F11958C8-BFA8-5345-A606-E8F3EB644D5F}" type="slidenum">
              <a:rPr lang="en-US" smtClean="0"/>
              <a:t>20</a:t>
            </a:fld>
            <a:endParaRPr lang="en-US"/>
          </a:p>
        </p:txBody>
      </p:sp>
    </p:spTree>
    <p:extLst>
      <p:ext uri="{BB962C8B-B14F-4D97-AF65-F5344CB8AC3E}">
        <p14:creationId xmlns:p14="http://schemas.microsoft.com/office/powerpoint/2010/main" val="1198748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Q18c, Q18d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21</a:t>
            </a:fld>
            <a:endParaRPr lang="en-US"/>
          </a:p>
        </p:txBody>
      </p:sp>
    </p:spTree>
    <p:extLst>
      <p:ext uri="{BB962C8B-B14F-4D97-AF65-F5344CB8AC3E}">
        <p14:creationId xmlns:p14="http://schemas.microsoft.com/office/powerpoint/2010/main" val="1255798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Q22a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22</a:t>
            </a:fld>
            <a:endParaRPr lang="en-US"/>
          </a:p>
        </p:txBody>
      </p:sp>
    </p:spTree>
    <p:extLst>
      <p:ext uri="{BB962C8B-B14F-4D97-AF65-F5344CB8AC3E}">
        <p14:creationId xmlns:p14="http://schemas.microsoft.com/office/powerpoint/2010/main" val="2442106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EFAE8-705B-BE73-6D2E-306DBB48C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A1EC5-DCB2-1F2A-F0F7-F4C9F52CD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44E2F-9CBE-537E-4BC5-7221F35B3957}"/>
              </a:ext>
            </a:extLst>
          </p:cNvPr>
          <p:cNvSpPr>
            <a:spLocks noGrp="1"/>
          </p:cNvSpPr>
          <p:nvPr>
            <p:ph type="body" idx="1"/>
          </p:nvPr>
        </p:nvSpPr>
        <p:spPr/>
        <p:txBody>
          <a:bodyPr/>
          <a:lstStyle/>
          <a:p>
            <a:r>
              <a:rPr lang="en-US" sz="1200" b="0" i="0" kern="1200">
                <a:solidFill>
                  <a:schemeClr val="tx1"/>
                </a:solidFill>
                <a:effectLst/>
                <a:latin typeface="+mn-lt"/>
                <a:ea typeface="+mn-ea"/>
                <a:cs typeface="+mn-cs"/>
              </a:rPr>
              <a:t>Q1b, Q20b </a:t>
            </a:r>
            <a:endParaRPr lang="en-US"/>
          </a:p>
        </p:txBody>
      </p:sp>
      <p:sp>
        <p:nvSpPr>
          <p:cNvPr id="4" name="Slide Number Placeholder 3">
            <a:extLst>
              <a:ext uri="{FF2B5EF4-FFF2-40B4-BE49-F238E27FC236}">
                <a16:creationId xmlns:a16="http://schemas.microsoft.com/office/drawing/2014/main" id="{5CBE70D2-5DEC-20A5-4D51-646C5EA8B70F}"/>
              </a:ext>
            </a:extLst>
          </p:cNvPr>
          <p:cNvSpPr>
            <a:spLocks noGrp="1"/>
          </p:cNvSpPr>
          <p:nvPr>
            <p:ph type="sldNum" sz="quarter" idx="5"/>
          </p:nvPr>
        </p:nvSpPr>
        <p:spPr/>
        <p:txBody>
          <a:bodyPr/>
          <a:lstStyle/>
          <a:p>
            <a:fld id="{F11958C8-BFA8-5345-A606-E8F3EB644D5F}" type="slidenum">
              <a:rPr lang="en-US" smtClean="0"/>
              <a:t>24</a:t>
            </a:fld>
            <a:endParaRPr lang="en-US"/>
          </a:p>
        </p:txBody>
      </p:sp>
    </p:spTree>
    <p:extLst>
      <p:ext uri="{BB962C8B-B14F-4D97-AF65-F5344CB8AC3E}">
        <p14:creationId xmlns:p14="http://schemas.microsoft.com/office/powerpoint/2010/main" val="194991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Q17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29</a:t>
            </a:fld>
            <a:endParaRPr lang="en-US"/>
          </a:p>
        </p:txBody>
      </p:sp>
    </p:spTree>
    <p:extLst>
      <p:ext uri="{BB962C8B-B14F-4D97-AF65-F5344CB8AC3E}">
        <p14:creationId xmlns:p14="http://schemas.microsoft.com/office/powerpoint/2010/main" val="2255584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09E6B-ECF5-3734-61BB-1D67F6A66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2FC9E-3E93-553B-BE0A-83E87F899DF5}"/>
              </a:ext>
            </a:extLst>
          </p:cNvPr>
          <p:cNvSpPr>
            <a:spLocks noGrp="1" noRot="1" noChangeAspect="1"/>
          </p:cNvSpPr>
          <p:nvPr>
            <p:ph type="sldImg"/>
          </p:nvPr>
        </p:nvSpPr>
        <p:spPr>
          <a:xfrm>
            <a:off x="163513" y="577850"/>
            <a:ext cx="6665912" cy="3749675"/>
          </a:xfrm>
        </p:spPr>
      </p:sp>
      <p:sp>
        <p:nvSpPr>
          <p:cNvPr id="3" name="Notes Placeholder 2">
            <a:extLst>
              <a:ext uri="{FF2B5EF4-FFF2-40B4-BE49-F238E27FC236}">
                <a16:creationId xmlns:a16="http://schemas.microsoft.com/office/drawing/2014/main" id="{8F324BB5-4C25-7432-6C43-9F0957686BEC}"/>
              </a:ext>
            </a:extLst>
          </p:cNvPr>
          <p:cNvSpPr>
            <a:spLocks noGrp="1"/>
          </p:cNvSpPr>
          <p:nvPr>
            <p:ph type="body" idx="1"/>
          </p:nvPr>
        </p:nvSpPr>
        <p:spPr/>
        <p:txBody>
          <a:bodyPr/>
          <a:lstStyle/>
          <a:p>
            <a:r>
              <a:rPr lang="en-US" sz="1200" b="0" i="0" kern="1200" err="1">
                <a:solidFill>
                  <a:schemeClr val="tx1"/>
                </a:solidFill>
                <a:effectLst/>
                <a:latin typeface="+mn-lt"/>
                <a:ea typeface="+mn-ea"/>
                <a:cs typeface="+mn-cs"/>
              </a:rPr>
              <a:t>QSgenderGG</a:t>
            </a:r>
            <a:r>
              <a:rPr lang="en-US" sz="1200" b="0" i="0" kern="1200">
                <a:solidFill>
                  <a:schemeClr val="tx1"/>
                </a:solidFill>
                <a:effectLst/>
                <a:latin typeface="+mn-lt"/>
                <a:ea typeface="+mn-ea"/>
                <a:cs typeface="+mn-cs"/>
              </a:rPr>
              <a:t>, QAGE, Raceth2, </a:t>
            </a:r>
            <a:r>
              <a:rPr lang="en-US" sz="1200" b="0" i="0" kern="1200" err="1">
                <a:solidFill>
                  <a:schemeClr val="tx1"/>
                </a:solidFill>
                <a:effectLst/>
                <a:latin typeface="+mn-lt"/>
                <a:ea typeface="+mn-ea"/>
                <a:cs typeface="+mn-cs"/>
              </a:rPr>
              <a:t>QSedu</a:t>
            </a:r>
            <a:r>
              <a:rPr lang="en-US" sz="1200" b="0" i="0" kern="1200">
                <a:solidFill>
                  <a:schemeClr val="tx1"/>
                </a:solidFill>
                <a:effectLst/>
                <a:latin typeface="+mn-lt"/>
                <a:ea typeface="+mn-ea"/>
                <a:cs typeface="+mn-cs"/>
              </a:rPr>
              <a:t>, PID5TH, QS24prescom </a:t>
            </a:r>
          </a:p>
          <a:p>
            <a:r>
              <a:rPr lang="en-US" sz="1200" b="0" i="0" kern="1200">
                <a:solidFill>
                  <a:schemeClr val="tx1"/>
                </a:solidFill>
                <a:effectLst/>
                <a:latin typeface="+mn-lt"/>
                <a:ea typeface="+mn-ea"/>
                <a:cs typeface="+mn-cs"/>
              </a:rPr>
              <a:t>NN checked</a:t>
            </a:r>
            <a:endParaRPr lang="en-US"/>
          </a:p>
        </p:txBody>
      </p:sp>
      <p:sp>
        <p:nvSpPr>
          <p:cNvPr id="4" name="Slide Number Placeholder 3">
            <a:extLst>
              <a:ext uri="{FF2B5EF4-FFF2-40B4-BE49-F238E27FC236}">
                <a16:creationId xmlns:a16="http://schemas.microsoft.com/office/drawing/2014/main" id="{06E80EF0-E94A-7D3D-9A95-3212BA938329}"/>
              </a:ext>
            </a:extLst>
          </p:cNvPr>
          <p:cNvSpPr>
            <a:spLocks noGrp="1"/>
          </p:cNvSpPr>
          <p:nvPr>
            <p:ph type="sldNum" sz="quarter" idx="5"/>
          </p:nvPr>
        </p:nvSpPr>
        <p:spPr/>
        <p:txBody>
          <a:bodyPr/>
          <a:lstStyle/>
          <a:p>
            <a:pPr marL="0" marR="0" lvl="0" indent="0" algn="r" defTabSz="921167" rtl="0" eaLnBrk="1" fontAlgn="auto" latinLnBrk="0" hangingPunct="1">
              <a:lnSpc>
                <a:spcPct val="100000"/>
              </a:lnSpc>
              <a:spcBef>
                <a:spcPts val="0"/>
              </a:spcBef>
              <a:spcAft>
                <a:spcPts val="0"/>
              </a:spcAft>
              <a:buClrTx/>
              <a:buSzTx/>
              <a:buFontTx/>
              <a:buNone/>
              <a:tabLst/>
              <a:defRPr/>
            </a:pPr>
            <a:fld id="{F11958C8-BFA8-5345-A606-E8F3EB644D5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116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86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Q4 </a:t>
            </a:r>
          </a:p>
          <a:p>
            <a:r>
              <a:rPr lang="en-US" sz="1200" b="0" i="0" kern="1200">
                <a:solidFill>
                  <a:schemeClr val="tx1"/>
                </a:solidFill>
                <a:effectLst/>
                <a:latin typeface="+mn-lt"/>
                <a:ea typeface="+mn-ea"/>
                <a:cs typeface="+mn-cs"/>
              </a:rPr>
              <a:t>NN checked</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5</a:t>
            </a:fld>
            <a:endParaRPr lang="en-US"/>
          </a:p>
        </p:txBody>
      </p:sp>
    </p:spTree>
    <p:extLst>
      <p:ext uri="{BB962C8B-B14F-4D97-AF65-F5344CB8AC3E}">
        <p14:creationId xmlns:p14="http://schemas.microsoft.com/office/powerpoint/2010/main" val="1973136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Q1b, Q1a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34</a:t>
            </a:fld>
            <a:endParaRPr lang="en-US"/>
          </a:p>
        </p:txBody>
      </p:sp>
    </p:spTree>
    <p:extLst>
      <p:ext uri="{BB962C8B-B14F-4D97-AF65-F5344CB8AC3E}">
        <p14:creationId xmlns:p14="http://schemas.microsoft.com/office/powerpoint/2010/main" val="201776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Q2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35</a:t>
            </a:fld>
            <a:endParaRPr lang="en-US"/>
          </a:p>
        </p:txBody>
      </p:sp>
    </p:spTree>
    <p:extLst>
      <p:ext uri="{BB962C8B-B14F-4D97-AF65-F5344CB8AC3E}">
        <p14:creationId xmlns:p14="http://schemas.microsoft.com/office/powerpoint/2010/main" val="3742642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1DA5B-001A-09DD-077D-D28B70559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D3B66-484C-9142-E4C8-1BE594B34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8497A-C22E-3DB0-81BF-2FEED89767A8}"/>
              </a:ext>
            </a:extLst>
          </p:cNvPr>
          <p:cNvSpPr>
            <a:spLocks noGrp="1"/>
          </p:cNvSpPr>
          <p:nvPr>
            <p:ph type="body" idx="1"/>
          </p:nvPr>
        </p:nvSpPr>
        <p:spPr/>
        <p:txBody>
          <a:bodyPr/>
          <a:lstStyle/>
          <a:p>
            <a:r>
              <a:rPr lang="en-US" sz="1200" b="0" i="0" kern="1200">
                <a:solidFill>
                  <a:schemeClr val="tx1"/>
                </a:solidFill>
                <a:effectLst/>
                <a:latin typeface="+mn-lt"/>
                <a:ea typeface="+mn-ea"/>
                <a:cs typeface="+mn-cs"/>
              </a:rPr>
              <a:t>Q3c </a:t>
            </a:r>
            <a:endParaRPr lang="en-US"/>
          </a:p>
        </p:txBody>
      </p:sp>
      <p:sp>
        <p:nvSpPr>
          <p:cNvPr id="4" name="Slide Number Placeholder 3">
            <a:extLst>
              <a:ext uri="{FF2B5EF4-FFF2-40B4-BE49-F238E27FC236}">
                <a16:creationId xmlns:a16="http://schemas.microsoft.com/office/drawing/2014/main" id="{F85531DC-B7C6-ABC8-0460-849DC3F09E19}"/>
              </a:ext>
            </a:extLst>
          </p:cNvPr>
          <p:cNvSpPr>
            <a:spLocks noGrp="1"/>
          </p:cNvSpPr>
          <p:nvPr>
            <p:ph type="sldNum" sz="quarter" idx="5"/>
          </p:nvPr>
        </p:nvSpPr>
        <p:spPr/>
        <p:txBody>
          <a:bodyPr/>
          <a:lstStyle/>
          <a:p>
            <a:fld id="{F11958C8-BFA8-5345-A606-E8F3EB644D5F}" type="slidenum">
              <a:rPr lang="en-US" smtClean="0"/>
              <a:t>36</a:t>
            </a:fld>
            <a:endParaRPr lang="en-US"/>
          </a:p>
        </p:txBody>
      </p:sp>
    </p:spTree>
    <p:extLst>
      <p:ext uri="{BB962C8B-B14F-4D97-AF65-F5344CB8AC3E}">
        <p14:creationId xmlns:p14="http://schemas.microsoft.com/office/powerpoint/2010/main" val="235227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76B74-B358-165D-E499-00D4FE663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9D682-23F8-8B5F-D79B-CF6AA8A39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7A75E-2273-671D-D79F-EBD67097659C}"/>
              </a:ext>
            </a:extLst>
          </p:cNvPr>
          <p:cNvSpPr>
            <a:spLocks noGrp="1"/>
          </p:cNvSpPr>
          <p:nvPr>
            <p:ph type="body" idx="1"/>
          </p:nvPr>
        </p:nvSpPr>
        <p:spPr/>
        <p:txBody>
          <a:bodyPr/>
          <a:lstStyle/>
          <a:p>
            <a:r>
              <a:rPr lang="en-US" sz="1200" b="0" i="0" kern="1200">
                <a:solidFill>
                  <a:schemeClr val="tx1"/>
                </a:solidFill>
                <a:effectLst/>
                <a:latin typeface="+mn-lt"/>
                <a:ea typeface="+mn-ea"/>
                <a:cs typeface="+mn-cs"/>
              </a:rPr>
              <a:t>Q4 </a:t>
            </a:r>
          </a:p>
          <a:p>
            <a:r>
              <a:rPr lang="en-US" sz="1200" b="0" i="0" kern="1200">
                <a:solidFill>
                  <a:schemeClr val="tx1"/>
                </a:solidFill>
                <a:effectLst/>
                <a:latin typeface="+mn-lt"/>
                <a:ea typeface="+mn-ea"/>
                <a:cs typeface="+mn-cs"/>
              </a:rPr>
              <a:t>NN Checked</a:t>
            </a:r>
            <a:endParaRPr lang="en-US"/>
          </a:p>
        </p:txBody>
      </p:sp>
      <p:sp>
        <p:nvSpPr>
          <p:cNvPr id="4" name="Slide Number Placeholder 3">
            <a:extLst>
              <a:ext uri="{FF2B5EF4-FFF2-40B4-BE49-F238E27FC236}">
                <a16:creationId xmlns:a16="http://schemas.microsoft.com/office/drawing/2014/main" id="{CB0E0EBE-2E57-BC5C-FF2A-49A2222BFC32}"/>
              </a:ext>
            </a:extLst>
          </p:cNvPr>
          <p:cNvSpPr>
            <a:spLocks noGrp="1"/>
          </p:cNvSpPr>
          <p:nvPr>
            <p:ph type="sldNum" sz="quarter" idx="5"/>
          </p:nvPr>
        </p:nvSpPr>
        <p:spPr/>
        <p:txBody>
          <a:bodyPr/>
          <a:lstStyle/>
          <a:p>
            <a:fld id="{F11958C8-BFA8-5345-A606-E8F3EB644D5F}" type="slidenum">
              <a:rPr lang="en-US" smtClean="0"/>
              <a:t>37</a:t>
            </a:fld>
            <a:endParaRPr lang="en-US"/>
          </a:p>
        </p:txBody>
      </p:sp>
    </p:spTree>
    <p:extLst>
      <p:ext uri="{BB962C8B-B14F-4D97-AF65-F5344CB8AC3E}">
        <p14:creationId xmlns:p14="http://schemas.microsoft.com/office/powerpoint/2010/main" val="27401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Q3a, Q3b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38</a:t>
            </a:fld>
            <a:endParaRPr lang="en-US"/>
          </a:p>
        </p:txBody>
      </p:sp>
    </p:spTree>
    <p:extLst>
      <p:ext uri="{BB962C8B-B14F-4D97-AF65-F5344CB8AC3E}">
        <p14:creationId xmlns:p14="http://schemas.microsoft.com/office/powerpoint/2010/main" val="1839125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Q7a</a:t>
            </a:r>
          </a:p>
          <a:p>
            <a:r>
              <a:rPr lang="en-US"/>
              <a:t>NN Checked</a:t>
            </a:r>
          </a:p>
        </p:txBody>
      </p:sp>
      <p:sp>
        <p:nvSpPr>
          <p:cNvPr id="4" name="Slide Number Placeholder 3"/>
          <p:cNvSpPr>
            <a:spLocks noGrp="1"/>
          </p:cNvSpPr>
          <p:nvPr>
            <p:ph type="sldNum" sz="quarter" idx="5"/>
          </p:nvPr>
        </p:nvSpPr>
        <p:spPr/>
        <p:txBody>
          <a:bodyPr/>
          <a:lstStyle/>
          <a:p>
            <a:fld id="{F11958C8-BFA8-5345-A606-E8F3EB644D5F}" type="slidenum">
              <a:rPr lang="en-US" smtClean="0"/>
              <a:t>39</a:t>
            </a:fld>
            <a:endParaRPr lang="en-US"/>
          </a:p>
        </p:txBody>
      </p:sp>
    </p:spTree>
    <p:extLst>
      <p:ext uri="{BB962C8B-B14F-4D97-AF65-F5344CB8AC3E}">
        <p14:creationId xmlns:p14="http://schemas.microsoft.com/office/powerpoint/2010/main" val="2118019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40</a:t>
            </a:fld>
            <a:endParaRPr lang="en-US"/>
          </a:p>
        </p:txBody>
      </p:sp>
    </p:spTree>
    <p:extLst>
      <p:ext uri="{BB962C8B-B14F-4D97-AF65-F5344CB8AC3E}">
        <p14:creationId xmlns:p14="http://schemas.microsoft.com/office/powerpoint/2010/main" val="708130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Q12b, Q13b, Q17b, Q18b, Q19b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41</a:t>
            </a:fld>
            <a:endParaRPr lang="en-US"/>
          </a:p>
        </p:txBody>
      </p:sp>
    </p:spTree>
    <p:extLst>
      <p:ext uri="{BB962C8B-B14F-4D97-AF65-F5344CB8AC3E}">
        <p14:creationId xmlns:p14="http://schemas.microsoft.com/office/powerpoint/2010/main" val="1187352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9C608-147D-5111-6192-8DDF44DD6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67DA4-E94B-F331-9484-E83BAEB9D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BB4BE-A969-AFA4-72DF-256917E77B66}"/>
              </a:ext>
            </a:extLst>
          </p:cNvPr>
          <p:cNvSpPr>
            <a:spLocks noGrp="1"/>
          </p:cNvSpPr>
          <p:nvPr>
            <p:ph type="body" idx="1"/>
          </p:nvPr>
        </p:nvSpPr>
        <p:spPr/>
        <p:txBody>
          <a:bodyPr/>
          <a:lstStyle/>
          <a:p>
            <a:r>
              <a:rPr lang="en-US" sz="1200" b="0" i="0" kern="1200">
                <a:solidFill>
                  <a:schemeClr val="tx1"/>
                </a:solidFill>
                <a:effectLst/>
                <a:latin typeface="+mn-lt"/>
                <a:ea typeface="+mn-ea"/>
                <a:cs typeface="+mn-cs"/>
              </a:rPr>
              <a:t>Q17c, Q17d </a:t>
            </a:r>
            <a:endParaRPr lang="en-US"/>
          </a:p>
        </p:txBody>
      </p:sp>
      <p:sp>
        <p:nvSpPr>
          <p:cNvPr id="4" name="Slide Number Placeholder 3">
            <a:extLst>
              <a:ext uri="{FF2B5EF4-FFF2-40B4-BE49-F238E27FC236}">
                <a16:creationId xmlns:a16="http://schemas.microsoft.com/office/drawing/2014/main" id="{1E198989-7950-CEF1-7BD3-A22CA6317180}"/>
              </a:ext>
            </a:extLst>
          </p:cNvPr>
          <p:cNvSpPr>
            <a:spLocks noGrp="1"/>
          </p:cNvSpPr>
          <p:nvPr>
            <p:ph type="sldNum" sz="quarter" idx="5"/>
          </p:nvPr>
        </p:nvSpPr>
        <p:spPr/>
        <p:txBody>
          <a:bodyPr/>
          <a:lstStyle/>
          <a:p>
            <a:fld id="{F11958C8-BFA8-5345-A606-E8F3EB644D5F}" type="slidenum">
              <a:rPr lang="en-US" smtClean="0"/>
              <a:t>42</a:t>
            </a:fld>
            <a:endParaRPr lang="en-US"/>
          </a:p>
        </p:txBody>
      </p:sp>
    </p:spTree>
    <p:extLst>
      <p:ext uri="{BB962C8B-B14F-4D97-AF65-F5344CB8AC3E}">
        <p14:creationId xmlns:p14="http://schemas.microsoft.com/office/powerpoint/2010/main" val="3035206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1679D-88C7-D0BE-5901-46F748566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89D26-DA5B-95E6-A803-66B58A672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7535B-9CCC-0761-9F15-B0AE8900AF89}"/>
              </a:ext>
            </a:extLst>
          </p:cNvPr>
          <p:cNvSpPr>
            <a:spLocks noGrp="1"/>
          </p:cNvSpPr>
          <p:nvPr>
            <p:ph type="body" idx="1"/>
          </p:nvPr>
        </p:nvSpPr>
        <p:spPr/>
        <p:txBody>
          <a:bodyPr/>
          <a:lstStyle/>
          <a:p>
            <a:r>
              <a:rPr lang="en-US" sz="1200" b="0" i="0" kern="1200">
                <a:solidFill>
                  <a:schemeClr val="tx1"/>
                </a:solidFill>
                <a:effectLst/>
                <a:latin typeface="+mn-lt"/>
                <a:ea typeface="+mn-ea"/>
                <a:cs typeface="+mn-cs"/>
              </a:rPr>
              <a:t>Q18c, Q18d </a:t>
            </a:r>
            <a:endParaRPr lang="en-US"/>
          </a:p>
        </p:txBody>
      </p:sp>
      <p:sp>
        <p:nvSpPr>
          <p:cNvPr id="4" name="Slide Number Placeholder 3">
            <a:extLst>
              <a:ext uri="{FF2B5EF4-FFF2-40B4-BE49-F238E27FC236}">
                <a16:creationId xmlns:a16="http://schemas.microsoft.com/office/drawing/2014/main" id="{A32EC20C-8DB0-C3A9-CE2C-64D51AF735C5}"/>
              </a:ext>
            </a:extLst>
          </p:cNvPr>
          <p:cNvSpPr>
            <a:spLocks noGrp="1"/>
          </p:cNvSpPr>
          <p:nvPr>
            <p:ph type="sldNum" sz="quarter" idx="5"/>
          </p:nvPr>
        </p:nvSpPr>
        <p:spPr/>
        <p:txBody>
          <a:bodyPr/>
          <a:lstStyle/>
          <a:p>
            <a:fld id="{F11958C8-BFA8-5345-A606-E8F3EB644D5F}" type="slidenum">
              <a:rPr lang="en-US" smtClean="0"/>
              <a:t>43</a:t>
            </a:fld>
            <a:endParaRPr lang="en-US"/>
          </a:p>
        </p:txBody>
      </p:sp>
    </p:spTree>
    <p:extLst>
      <p:ext uri="{BB962C8B-B14F-4D97-AF65-F5344CB8AC3E}">
        <p14:creationId xmlns:p14="http://schemas.microsoft.com/office/powerpoint/2010/main" val="296071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3ECE9-3214-BCED-4C8C-59E3DE182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F3C43-5EDB-21BA-0941-FBED253F5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06B5F-F168-5003-A3EC-2AFA30321BB0}"/>
              </a:ext>
            </a:extLst>
          </p:cNvPr>
          <p:cNvSpPr>
            <a:spLocks noGrp="1"/>
          </p:cNvSpPr>
          <p:nvPr>
            <p:ph type="body" idx="1"/>
          </p:nvPr>
        </p:nvSpPr>
        <p:spPr/>
        <p:txBody>
          <a:bodyPr/>
          <a:lstStyle/>
          <a:p>
            <a:r>
              <a:rPr lang="en-US" sz="1200" b="0" i="0" kern="1200">
                <a:solidFill>
                  <a:schemeClr val="tx1"/>
                </a:solidFill>
                <a:effectLst/>
                <a:latin typeface="+mn-lt"/>
                <a:ea typeface="+mn-ea"/>
                <a:cs typeface="+mn-cs"/>
              </a:rPr>
              <a:t>Q7b, Q7c </a:t>
            </a:r>
          </a:p>
          <a:p>
            <a:r>
              <a:rPr lang="en-US" sz="1200" b="0" i="0" kern="1200">
                <a:solidFill>
                  <a:schemeClr val="tx1"/>
                </a:solidFill>
                <a:effectLst/>
                <a:latin typeface="+mn-lt"/>
                <a:ea typeface="+mn-ea"/>
                <a:cs typeface="+mn-cs"/>
              </a:rPr>
              <a:t>NN checked</a:t>
            </a:r>
            <a:endParaRPr lang="en-US"/>
          </a:p>
        </p:txBody>
      </p:sp>
      <p:sp>
        <p:nvSpPr>
          <p:cNvPr id="4" name="Slide Number Placeholder 3">
            <a:extLst>
              <a:ext uri="{FF2B5EF4-FFF2-40B4-BE49-F238E27FC236}">
                <a16:creationId xmlns:a16="http://schemas.microsoft.com/office/drawing/2014/main" id="{3FC9BA5E-B657-CE8C-1747-9619472EB6D8}"/>
              </a:ext>
            </a:extLst>
          </p:cNvPr>
          <p:cNvSpPr>
            <a:spLocks noGrp="1"/>
          </p:cNvSpPr>
          <p:nvPr>
            <p:ph type="sldNum" sz="quarter" idx="5"/>
          </p:nvPr>
        </p:nvSpPr>
        <p:spPr/>
        <p:txBody>
          <a:bodyPr/>
          <a:lstStyle/>
          <a:p>
            <a:fld id="{F11958C8-BFA8-5345-A606-E8F3EB644D5F}" type="slidenum">
              <a:rPr lang="en-US" smtClean="0"/>
              <a:t>6</a:t>
            </a:fld>
            <a:endParaRPr lang="en-US"/>
          </a:p>
        </p:txBody>
      </p:sp>
    </p:spTree>
    <p:extLst>
      <p:ext uri="{BB962C8B-B14F-4D97-AF65-F5344CB8AC3E}">
        <p14:creationId xmlns:p14="http://schemas.microsoft.com/office/powerpoint/2010/main" val="1066920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Q1a, Q20a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44</a:t>
            </a:fld>
            <a:endParaRPr lang="en-US"/>
          </a:p>
        </p:txBody>
      </p:sp>
    </p:spTree>
    <p:extLst>
      <p:ext uri="{BB962C8B-B14F-4D97-AF65-F5344CB8AC3E}">
        <p14:creationId xmlns:p14="http://schemas.microsoft.com/office/powerpoint/2010/main" val="2280758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B2865-EC05-F6DB-E088-54709F5F8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88506-9A08-D3A1-A497-1F4B4D05E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16CBD-FEB2-C84D-A0F7-A3C368AA55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Q1a, Q20a </a:t>
            </a:r>
            <a:endParaRPr lang="en-US"/>
          </a:p>
        </p:txBody>
      </p:sp>
      <p:sp>
        <p:nvSpPr>
          <p:cNvPr id="4" name="Slide Number Placeholder 3">
            <a:extLst>
              <a:ext uri="{FF2B5EF4-FFF2-40B4-BE49-F238E27FC236}">
                <a16:creationId xmlns:a16="http://schemas.microsoft.com/office/drawing/2014/main" id="{4EA71140-5986-DD99-6C19-AA8F3586CDEF}"/>
              </a:ext>
            </a:extLst>
          </p:cNvPr>
          <p:cNvSpPr>
            <a:spLocks noGrp="1"/>
          </p:cNvSpPr>
          <p:nvPr>
            <p:ph type="sldNum" sz="quarter" idx="5"/>
          </p:nvPr>
        </p:nvSpPr>
        <p:spPr/>
        <p:txBody>
          <a:bodyPr/>
          <a:lstStyle/>
          <a:p>
            <a:fld id="{F11958C8-BFA8-5345-A606-E8F3EB644D5F}" type="slidenum">
              <a:rPr lang="en-US" smtClean="0"/>
              <a:t>45</a:t>
            </a:fld>
            <a:endParaRPr lang="en-US"/>
          </a:p>
        </p:txBody>
      </p:sp>
    </p:spTree>
    <p:extLst>
      <p:ext uri="{BB962C8B-B14F-4D97-AF65-F5344CB8AC3E}">
        <p14:creationId xmlns:p14="http://schemas.microsoft.com/office/powerpoint/2010/main" val="3700314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46</a:t>
            </a:fld>
            <a:endParaRPr lang="en-US"/>
          </a:p>
        </p:txBody>
      </p:sp>
    </p:spTree>
    <p:extLst>
      <p:ext uri="{BB962C8B-B14F-4D97-AF65-F5344CB8AC3E}">
        <p14:creationId xmlns:p14="http://schemas.microsoft.com/office/powerpoint/2010/main" val="3064973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135DB-D092-7BEF-C910-4049000E3C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72224-F126-E2E2-BF3E-8DBB39624F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5EB1C-019D-3C0B-3235-C091D6FBCD98}"/>
              </a:ext>
            </a:extLst>
          </p:cNvPr>
          <p:cNvSpPr>
            <a:spLocks noGrp="1"/>
          </p:cNvSpPr>
          <p:nvPr>
            <p:ph type="body" idx="1"/>
          </p:nvPr>
        </p:nvSpPr>
        <p:spPr/>
        <p:txBody>
          <a:bodyPr/>
          <a:lstStyle/>
          <a:p>
            <a:r>
              <a:rPr lang="en-US"/>
              <a:t>Q17b, Q16</a:t>
            </a:r>
          </a:p>
          <a:p>
            <a:r>
              <a:rPr lang="en-US"/>
              <a:t>WB checked</a:t>
            </a:r>
          </a:p>
        </p:txBody>
      </p:sp>
      <p:sp>
        <p:nvSpPr>
          <p:cNvPr id="4" name="Slide Number Placeholder 3">
            <a:extLst>
              <a:ext uri="{FF2B5EF4-FFF2-40B4-BE49-F238E27FC236}">
                <a16:creationId xmlns:a16="http://schemas.microsoft.com/office/drawing/2014/main" id="{12630CCC-69E0-BD19-F7EA-46AF93C3689F}"/>
              </a:ext>
            </a:extLst>
          </p:cNvPr>
          <p:cNvSpPr>
            <a:spLocks noGrp="1"/>
          </p:cNvSpPr>
          <p:nvPr>
            <p:ph type="sldNum" sz="quarter" idx="5"/>
          </p:nvPr>
        </p:nvSpPr>
        <p:spPr/>
        <p:txBody>
          <a:bodyPr/>
          <a:lstStyle/>
          <a:p>
            <a:fld id="{F11958C8-BFA8-5345-A606-E8F3EB644D5F}" type="slidenum">
              <a:rPr lang="en-US" smtClean="0"/>
              <a:t>47</a:t>
            </a:fld>
            <a:endParaRPr lang="en-US"/>
          </a:p>
        </p:txBody>
      </p:sp>
    </p:spTree>
    <p:extLst>
      <p:ext uri="{BB962C8B-B14F-4D97-AF65-F5344CB8AC3E}">
        <p14:creationId xmlns:p14="http://schemas.microsoft.com/office/powerpoint/2010/main" val="3956101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48</a:t>
            </a:fld>
            <a:endParaRPr lang="en-US"/>
          </a:p>
        </p:txBody>
      </p:sp>
    </p:spTree>
    <p:extLst>
      <p:ext uri="{BB962C8B-B14F-4D97-AF65-F5344CB8AC3E}">
        <p14:creationId xmlns:p14="http://schemas.microsoft.com/office/powerpoint/2010/main" val="1104043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49</a:t>
            </a:fld>
            <a:endParaRPr lang="en-US"/>
          </a:p>
        </p:txBody>
      </p:sp>
    </p:spTree>
    <p:extLst>
      <p:ext uri="{BB962C8B-B14F-4D97-AF65-F5344CB8AC3E}">
        <p14:creationId xmlns:p14="http://schemas.microsoft.com/office/powerpoint/2010/main" val="1216487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50</a:t>
            </a:fld>
            <a:endParaRPr lang="en-US"/>
          </a:p>
        </p:txBody>
      </p:sp>
    </p:spTree>
    <p:extLst>
      <p:ext uri="{BB962C8B-B14F-4D97-AF65-F5344CB8AC3E}">
        <p14:creationId xmlns:p14="http://schemas.microsoft.com/office/powerpoint/2010/main" val="1055947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51</a:t>
            </a:fld>
            <a:endParaRPr lang="en-US"/>
          </a:p>
        </p:txBody>
      </p:sp>
    </p:spTree>
    <p:extLst>
      <p:ext uri="{BB962C8B-B14F-4D97-AF65-F5344CB8AC3E}">
        <p14:creationId xmlns:p14="http://schemas.microsoft.com/office/powerpoint/2010/main" val="2190606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C5E3B-21FB-8BF9-6E5F-4F6188C82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71105-6A65-5B06-EF17-4118292DB7A4}"/>
              </a:ext>
            </a:extLst>
          </p:cNvPr>
          <p:cNvSpPr>
            <a:spLocks noGrp="1" noRot="1" noChangeAspect="1"/>
          </p:cNvSpPr>
          <p:nvPr>
            <p:ph type="sldImg"/>
          </p:nvPr>
        </p:nvSpPr>
        <p:spPr>
          <a:xfrm>
            <a:off x="163513" y="577850"/>
            <a:ext cx="6665912" cy="3749675"/>
          </a:xfrm>
        </p:spPr>
      </p:sp>
      <p:sp>
        <p:nvSpPr>
          <p:cNvPr id="3" name="Notes Placeholder 2">
            <a:extLst>
              <a:ext uri="{FF2B5EF4-FFF2-40B4-BE49-F238E27FC236}">
                <a16:creationId xmlns:a16="http://schemas.microsoft.com/office/drawing/2014/main" id="{9D1A366D-09FA-3EF7-ECE6-0245CCC193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85E8DF-AA10-0FBD-266A-60ABCCDAF720}"/>
              </a:ext>
            </a:extLst>
          </p:cNvPr>
          <p:cNvSpPr>
            <a:spLocks noGrp="1"/>
          </p:cNvSpPr>
          <p:nvPr>
            <p:ph type="sldNum" sz="quarter" idx="5"/>
          </p:nvPr>
        </p:nvSpPr>
        <p:spPr/>
        <p:txBody>
          <a:bodyPr/>
          <a:lstStyle/>
          <a:p>
            <a:pPr marL="0" marR="0" lvl="0" indent="0" algn="r" defTabSz="921167" rtl="0" eaLnBrk="1" fontAlgn="auto" latinLnBrk="0" hangingPunct="1">
              <a:lnSpc>
                <a:spcPct val="100000"/>
              </a:lnSpc>
              <a:spcBef>
                <a:spcPts val="0"/>
              </a:spcBef>
              <a:spcAft>
                <a:spcPts val="0"/>
              </a:spcAft>
              <a:buClrTx/>
              <a:buSzTx/>
              <a:buFontTx/>
              <a:buNone/>
              <a:tabLst/>
              <a:defRPr/>
            </a:pPr>
            <a:fld id="{F11958C8-BFA8-5345-A606-E8F3EB644D5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116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206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53</a:t>
            </a:fld>
            <a:endParaRPr lang="en-US"/>
          </a:p>
        </p:txBody>
      </p:sp>
    </p:spTree>
    <p:extLst>
      <p:ext uri="{BB962C8B-B14F-4D97-AF65-F5344CB8AC3E}">
        <p14:creationId xmlns:p14="http://schemas.microsoft.com/office/powerpoint/2010/main" val="412706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Q7</a:t>
            </a:r>
          </a:p>
        </p:txBody>
      </p:sp>
      <p:sp>
        <p:nvSpPr>
          <p:cNvPr id="4" name="Slide Number Placeholder 3"/>
          <p:cNvSpPr>
            <a:spLocks noGrp="1"/>
          </p:cNvSpPr>
          <p:nvPr>
            <p:ph type="sldNum" sz="quarter" idx="5"/>
          </p:nvPr>
        </p:nvSpPr>
        <p:spPr/>
        <p:txBody>
          <a:bodyPr/>
          <a:lstStyle/>
          <a:p>
            <a:fld id="{F11958C8-BFA8-5345-A606-E8F3EB644D5F}" type="slidenum">
              <a:rPr lang="en-US" smtClean="0"/>
              <a:t>7</a:t>
            </a:fld>
            <a:endParaRPr lang="en-US"/>
          </a:p>
        </p:txBody>
      </p:sp>
    </p:spTree>
    <p:extLst>
      <p:ext uri="{BB962C8B-B14F-4D97-AF65-F5344CB8AC3E}">
        <p14:creationId xmlns:p14="http://schemas.microsoft.com/office/powerpoint/2010/main" val="2428200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54</a:t>
            </a:fld>
            <a:endParaRPr lang="en-US"/>
          </a:p>
        </p:txBody>
      </p:sp>
    </p:spTree>
    <p:extLst>
      <p:ext uri="{BB962C8B-B14F-4D97-AF65-F5344CB8AC3E}">
        <p14:creationId xmlns:p14="http://schemas.microsoft.com/office/powerpoint/2010/main" val="2604019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55</a:t>
            </a:fld>
            <a:endParaRPr lang="en-US"/>
          </a:p>
        </p:txBody>
      </p:sp>
    </p:spTree>
    <p:extLst>
      <p:ext uri="{BB962C8B-B14F-4D97-AF65-F5344CB8AC3E}">
        <p14:creationId xmlns:p14="http://schemas.microsoft.com/office/powerpoint/2010/main" val="3736940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57</a:t>
            </a:fld>
            <a:endParaRPr lang="en-US"/>
          </a:p>
        </p:txBody>
      </p:sp>
    </p:spTree>
    <p:extLst>
      <p:ext uri="{BB962C8B-B14F-4D97-AF65-F5344CB8AC3E}">
        <p14:creationId xmlns:p14="http://schemas.microsoft.com/office/powerpoint/2010/main" val="36231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10</a:t>
            </a:fld>
            <a:endParaRPr lang="en-US"/>
          </a:p>
        </p:txBody>
      </p:sp>
    </p:spTree>
    <p:extLst>
      <p:ext uri="{BB962C8B-B14F-4D97-AF65-F5344CB8AC3E}">
        <p14:creationId xmlns:p14="http://schemas.microsoft.com/office/powerpoint/2010/main" val="29391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11</a:t>
            </a:fld>
            <a:endParaRPr lang="en-US"/>
          </a:p>
        </p:txBody>
      </p:sp>
    </p:spTree>
    <p:extLst>
      <p:ext uri="{BB962C8B-B14F-4D97-AF65-F5344CB8AC3E}">
        <p14:creationId xmlns:p14="http://schemas.microsoft.com/office/powerpoint/2010/main" val="411474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Q12Clip, Q12b, Q12c, Q13Clip, Q13b, Q13c, Q17Clip, Q17b, Q17c, Q18Clip, Q18b, Q18c, Q19Clip, Q19b, Q19c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12</a:t>
            </a:fld>
            <a:endParaRPr lang="en-US"/>
          </a:p>
        </p:txBody>
      </p:sp>
    </p:spTree>
    <p:extLst>
      <p:ext uri="{BB962C8B-B14F-4D97-AF65-F5344CB8AC3E}">
        <p14:creationId xmlns:p14="http://schemas.microsoft.com/office/powerpoint/2010/main" val="250863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Q12d, Q13d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13</a:t>
            </a:fld>
            <a:endParaRPr lang="en-US"/>
          </a:p>
        </p:txBody>
      </p:sp>
    </p:spTree>
    <p:extLst>
      <p:ext uri="{BB962C8B-B14F-4D97-AF65-F5344CB8AC3E}">
        <p14:creationId xmlns:p14="http://schemas.microsoft.com/office/powerpoint/2010/main" val="399948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Q12b, Q13b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14</a:t>
            </a:fld>
            <a:endParaRPr lang="en-US"/>
          </a:p>
        </p:txBody>
      </p:sp>
    </p:spTree>
    <p:extLst>
      <p:ext uri="{BB962C8B-B14F-4D97-AF65-F5344CB8AC3E}">
        <p14:creationId xmlns:p14="http://schemas.microsoft.com/office/powerpoint/2010/main" val="3821763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AA289D2-7874-5506-1F97-28E32DC370C1}"/>
              </a:ext>
            </a:extLst>
          </p:cNvPr>
          <p:cNvPicPr>
            <a:picLocks noChangeAspect="1"/>
          </p:cNvPicPr>
          <p:nvPr userDrawn="1"/>
        </p:nvPicPr>
        <p:blipFill>
          <a:blip r:embed="rId2"/>
          <a:stretch>
            <a:fillRect/>
          </a:stretch>
        </p:blipFill>
        <p:spPr>
          <a:xfrm>
            <a:off x="842681" y="926667"/>
            <a:ext cx="2158699" cy="779079"/>
          </a:xfrm>
          <a:prstGeom prst="rect">
            <a:avLst/>
          </a:prstGeom>
        </p:spPr>
      </p:pic>
    </p:spTree>
    <p:extLst>
      <p:ext uri="{BB962C8B-B14F-4D97-AF65-F5344CB8AC3E}">
        <p14:creationId xmlns:p14="http://schemas.microsoft.com/office/powerpoint/2010/main" val="303433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55922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E4CDA2-A55F-EB83-3197-D68454066D6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ingle Corner Rectangle 4">
            <a:extLst>
              <a:ext uri="{FF2B5EF4-FFF2-40B4-BE49-F238E27FC236}">
                <a16:creationId xmlns:a16="http://schemas.microsoft.com/office/drawing/2014/main" id="{094F3BA4-7B65-C3FD-F66F-297DC4AF02E5}"/>
              </a:ext>
            </a:extLst>
          </p:cNvPr>
          <p:cNvSpPr/>
          <p:nvPr userDrawn="1"/>
        </p:nvSpPr>
        <p:spPr>
          <a:xfrm rot="10800000">
            <a:off x="6096000" y="0"/>
            <a:ext cx="6096000" cy="6858000"/>
          </a:xfrm>
          <a:prstGeom prst="round1Rect">
            <a:avLst/>
          </a:prstGeom>
          <a:solidFill>
            <a:srgbClr val="182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A7B6888-9727-0A70-4661-11EE849ED2AC}"/>
              </a:ext>
            </a:extLst>
          </p:cNvPr>
          <p:cNvGrpSpPr/>
          <p:nvPr userDrawn="1"/>
        </p:nvGrpSpPr>
        <p:grpSpPr>
          <a:xfrm>
            <a:off x="6095999" y="2254080"/>
            <a:ext cx="6096001" cy="2349840"/>
            <a:chOff x="6095997" y="2409812"/>
            <a:chExt cx="6096001" cy="2349840"/>
          </a:xfrm>
        </p:grpSpPr>
        <p:sp>
          <p:nvSpPr>
            <p:cNvPr id="8" name="TextBox 7">
              <a:extLst>
                <a:ext uri="{FF2B5EF4-FFF2-40B4-BE49-F238E27FC236}">
                  <a16:creationId xmlns:a16="http://schemas.microsoft.com/office/drawing/2014/main" id="{7661330D-271E-D1C3-0657-DFCCFE1338A2}"/>
                </a:ext>
              </a:extLst>
            </p:cNvPr>
            <p:cNvSpPr txBox="1"/>
            <p:nvPr userDrawn="1"/>
          </p:nvSpPr>
          <p:spPr>
            <a:xfrm>
              <a:off x="6095997" y="3682434"/>
              <a:ext cx="6096001" cy="1077218"/>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a:solidFill>
                    <a:srgbClr val="BE9C59"/>
                  </a:solidFill>
                  <a:latin typeface="Gotham Light" pitchFamily="2" charset="77"/>
                </a:rPr>
                <a:t>Every voice heard.</a:t>
              </a:r>
              <a:br>
                <a:rPr lang="en-US" sz="3200">
                  <a:solidFill>
                    <a:srgbClr val="BE9C59"/>
                  </a:solidFill>
                  <a:latin typeface="Gotham Light" pitchFamily="2" charset="77"/>
                </a:rPr>
              </a:br>
              <a:r>
                <a:rPr lang="en-US" sz="3200">
                  <a:solidFill>
                    <a:srgbClr val="BE9C59"/>
                  </a:solidFill>
                  <a:latin typeface="Gotham Light" pitchFamily="2" charset="77"/>
                </a:rPr>
                <a:t>Every opinion counted.</a:t>
              </a:r>
              <a:r>
                <a:rPr lang="en-US" sz="3200" baseline="30000">
                  <a:solidFill>
                    <a:srgbClr val="BE9C59"/>
                  </a:solidFill>
                  <a:latin typeface="Gotham Light" pitchFamily="2" charset="77"/>
                </a:rPr>
                <a:t>®</a:t>
              </a:r>
            </a:p>
          </p:txBody>
        </p:sp>
        <p:pic>
          <p:nvPicPr>
            <p:cNvPr id="9" name="Picture 8">
              <a:extLst>
                <a:ext uri="{FF2B5EF4-FFF2-40B4-BE49-F238E27FC236}">
                  <a16:creationId xmlns:a16="http://schemas.microsoft.com/office/drawing/2014/main" id="{68E74A91-B561-FEF8-3D5B-97D121F08A14}"/>
                </a:ext>
              </a:extLst>
            </p:cNvPr>
            <p:cNvPicPr>
              <a:picLocks noChangeAspect="1"/>
            </p:cNvPicPr>
            <p:nvPr/>
          </p:nvPicPr>
          <p:blipFill>
            <a:blip r:embed="rId2"/>
            <a:stretch>
              <a:fillRect/>
            </a:stretch>
          </p:blipFill>
          <p:spPr>
            <a:xfrm>
              <a:off x="7909301" y="2409812"/>
              <a:ext cx="2469391" cy="891209"/>
            </a:xfrm>
            <a:prstGeom prst="rect">
              <a:avLst/>
            </a:prstGeom>
          </p:spPr>
        </p:pic>
      </p:grpSp>
      <p:sp>
        <p:nvSpPr>
          <p:cNvPr id="12" name="Text Placeholder 11">
            <a:extLst>
              <a:ext uri="{FF2B5EF4-FFF2-40B4-BE49-F238E27FC236}">
                <a16:creationId xmlns:a16="http://schemas.microsoft.com/office/drawing/2014/main" id="{EEB64570-FA51-98C7-62B2-386699786B43}"/>
              </a:ext>
            </a:extLst>
          </p:cNvPr>
          <p:cNvSpPr>
            <a:spLocks noGrp="1"/>
          </p:cNvSpPr>
          <p:nvPr>
            <p:ph type="body" sz="quarter" idx="10" hasCustomPrompt="1"/>
          </p:nvPr>
        </p:nvSpPr>
        <p:spPr>
          <a:xfrm>
            <a:off x="893762" y="1429544"/>
            <a:ext cx="4308475" cy="3998912"/>
          </a:xfrm>
          <a:prstGeom prst="rect">
            <a:avLst/>
          </a:prstGeom>
        </p:spPr>
        <p:txBody>
          <a:bodyPr anchor="ctr"/>
          <a:lstStyle>
            <a:lvl1pPr marL="0" indent="0">
              <a:buNone/>
              <a:defRPr sz="1600"/>
            </a:lvl1pPr>
          </a:lstStyle>
          <a:p>
            <a:pPr lvl="0"/>
            <a:r>
              <a:rPr lang="en-US"/>
              <a:t>Add contact info</a:t>
            </a:r>
          </a:p>
        </p:txBody>
      </p:sp>
    </p:spTree>
    <p:extLst>
      <p:ext uri="{BB962C8B-B14F-4D97-AF65-F5344CB8AC3E}">
        <p14:creationId xmlns:p14="http://schemas.microsoft.com/office/powerpoint/2010/main" val="310881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AA289D2-7874-5506-1F97-28E32DC370C1}"/>
              </a:ext>
            </a:extLst>
          </p:cNvPr>
          <p:cNvPicPr>
            <a:picLocks noChangeAspect="1"/>
          </p:cNvPicPr>
          <p:nvPr userDrawn="1"/>
        </p:nvPicPr>
        <p:blipFill>
          <a:blip r:embed="rId2"/>
          <a:stretch>
            <a:fillRect/>
          </a:stretch>
        </p:blipFill>
        <p:spPr>
          <a:xfrm>
            <a:off x="842681" y="926667"/>
            <a:ext cx="2158699" cy="779079"/>
          </a:xfrm>
          <a:prstGeom prst="rect">
            <a:avLst/>
          </a:prstGeom>
        </p:spPr>
      </p:pic>
    </p:spTree>
    <p:extLst>
      <p:ext uri="{BB962C8B-B14F-4D97-AF65-F5344CB8AC3E}">
        <p14:creationId xmlns:p14="http://schemas.microsoft.com/office/powerpoint/2010/main" val="216688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tx1"/>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tx1"/>
                </a:solidFill>
              </a:defRPr>
            </a:lvl1pPr>
          </a:lstStyle>
          <a:p>
            <a:pPr lvl="0"/>
            <a:r>
              <a:rPr lang="en-US"/>
              <a:t>Subhead</a:t>
            </a:r>
          </a:p>
        </p:txBody>
      </p:sp>
    </p:spTree>
    <p:extLst>
      <p:ext uri="{BB962C8B-B14F-4D97-AF65-F5344CB8AC3E}">
        <p14:creationId xmlns:p14="http://schemas.microsoft.com/office/powerpoint/2010/main" val="3263888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8B07320-8DCC-A5A8-3608-A572B475A6C2}"/>
              </a:ext>
            </a:extLst>
          </p:cNvPr>
          <p:cNvSpPr>
            <a:spLocks noGrp="1"/>
          </p:cNvSpPr>
          <p:nvPr>
            <p:ph type="pic" sz="quarter" idx="12"/>
          </p:nvPr>
        </p:nvSpPr>
        <p:spPr>
          <a:xfrm>
            <a:off x="7813675" y="0"/>
            <a:ext cx="4378325"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381858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B29FA84-EE64-3E15-B3C3-512EFA2E3018}"/>
              </a:ext>
            </a:extLst>
          </p:cNvPr>
          <p:cNvPicPr>
            <a:picLocks noChangeAspect="1"/>
          </p:cNvPicPr>
          <p:nvPr/>
        </p:nvPicPr>
        <p:blipFill>
          <a:blip r:embed="rId2"/>
          <a:stretch>
            <a:fillRect/>
          </a:stretch>
        </p:blipFill>
        <p:spPr>
          <a:xfrm>
            <a:off x="842681" y="926666"/>
            <a:ext cx="2158698" cy="779079"/>
          </a:xfrm>
          <a:prstGeom prst="rect">
            <a:avLst/>
          </a:prstGeom>
        </p:spPr>
      </p:pic>
    </p:spTree>
    <p:extLst>
      <p:ext uri="{BB962C8B-B14F-4D97-AF65-F5344CB8AC3E}">
        <p14:creationId xmlns:p14="http://schemas.microsoft.com/office/powerpoint/2010/main" val="2784511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ABB9C1F-33CC-7B4E-D66B-F0F87B50B517}"/>
              </a:ext>
            </a:extLst>
          </p:cNvPr>
          <p:cNvPicPr>
            <a:picLocks noChangeAspect="1"/>
          </p:cNvPicPr>
          <p:nvPr userDrawn="1"/>
        </p:nvPicPr>
        <p:blipFill>
          <a:blip r:embed="rId2"/>
          <a:stretch>
            <a:fillRect/>
          </a:stretch>
        </p:blipFill>
        <p:spPr>
          <a:xfrm>
            <a:off x="842681" y="926666"/>
            <a:ext cx="2158698" cy="779079"/>
          </a:xfrm>
          <a:prstGeom prst="rect">
            <a:avLst/>
          </a:prstGeom>
        </p:spPr>
      </p:pic>
    </p:spTree>
    <p:extLst>
      <p:ext uri="{BB962C8B-B14F-4D97-AF65-F5344CB8AC3E}">
        <p14:creationId xmlns:p14="http://schemas.microsoft.com/office/powerpoint/2010/main" val="118437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D8BFED-A7B4-F887-E475-EE2C1A6104FC}"/>
              </a:ext>
            </a:extLst>
          </p:cNvPr>
          <p:cNvSpPr>
            <a:spLocks noGrp="1"/>
          </p:cNvSpPr>
          <p:nvPr>
            <p:ph type="title"/>
          </p:nvPr>
        </p:nvSpPr>
        <p:spPr>
          <a:xfrm>
            <a:off x="594360" y="466750"/>
            <a:ext cx="10759440" cy="580773"/>
          </a:xfrm>
          <a:prstGeom prst="rect">
            <a:avLst/>
          </a:prstGeom>
        </p:spPr>
        <p:txBody>
          <a:bodyPr anchor="t">
            <a:normAutofit/>
          </a:bodyPr>
          <a:lstStyle>
            <a:lvl1pPr>
              <a:defRPr sz="2800" b="1">
                <a:latin typeface="Helvetica" pitchFamily="2" charset="0"/>
              </a:defRPr>
            </a:lvl1pPr>
          </a:lstStyle>
          <a:p>
            <a:r>
              <a:rPr lang="en-US"/>
              <a:t>Click to edit Master title style</a:t>
            </a:r>
          </a:p>
        </p:txBody>
      </p:sp>
      <p:pic>
        <p:nvPicPr>
          <p:cNvPr id="12" name="Picture 11">
            <a:extLst>
              <a:ext uri="{FF2B5EF4-FFF2-40B4-BE49-F238E27FC236}">
                <a16:creationId xmlns:a16="http://schemas.microsoft.com/office/drawing/2014/main" id="{34E15E45-6750-7133-60A9-F94A4F1F8C15}"/>
              </a:ext>
            </a:extLst>
          </p:cNvPr>
          <p:cNvPicPr>
            <a:picLocks noChangeAspect="1"/>
          </p:cNvPicPr>
          <p:nvPr userDrawn="1"/>
        </p:nvPicPr>
        <p:blipFill>
          <a:blip r:embed="rId2"/>
          <a:stretch>
            <a:fillRect/>
          </a:stretch>
        </p:blipFill>
        <p:spPr>
          <a:xfrm>
            <a:off x="594360" y="6057068"/>
            <a:ext cx="1152661" cy="415998"/>
          </a:xfrm>
          <a:prstGeom prst="rect">
            <a:avLst/>
          </a:prstGeom>
        </p:spPr>
      </p:pic>
      <p:sp>
        <p:nvSpPr>
          <p:cNvPr id="15" name="Rectangle 14">
            <a:extLst>
              <a:ext uri="{FF2B5EF4-FFF2-40B4-BE49-F238E27FC236}">
                <a16:creationId xmlns:a16="http://schemas.microsoft.com/office/drawing/2014/main" id="{96557DA8-7662-18DA-FB21-579C0ABF21EF}"/>
              </a:ext>
            </a:extLst>
          </p:cNvPr>
          <p:cNvSpPr/>
          <p:nvPr userDrawn="1"/>
        </p:nvSpPr>
        <p:spPr>
          <a:xfrm>
            <a:off x="11587700" y="6051951"/>
            <a:ext cx="604300" cy="415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1EA94608-E2D9-0800-1E1C-7BA6BEF58FCC}"/>
              </a:ext>
            </a:extLst>
          </p:cNvPr>
          <p:cNvSpPr>
            <a:spLocks noGrp="1"/>
          </p:cNvSpPr>
          <p:nvPr>
            <p:ph type="sldNum" sz="quarter" idx="12"/>
          </p:nvPr>
        </p:nvSpPr>
        <p:spPr>
          <a:xfrm>
            <a:off x="11587699" y="6077388"/>
            <a:ext cx="604300" cy="365125"/>
          </a:xfrm>
          <a:prstGeom prst="rect">
            <a:avLst/>
          </a:prstGeom>
        </p:spPr>
        <p:txBody>
          <a:bodyPr anchor="ctr"/>
          <a:lstStyle>
            <a:lvl1pPr algn="ctr">
              <a:defRPr sz="1200">
                <a:solidFill>
                  <a:schemeClr val="tx1"/>
                </a:solidFill>
                <a:latin typeface="Arial" panose="020B0604020202020204" pitchFamily="34" charset="0"/>
                <a:cs typeface="Arial" panose="020B0604020202020204" pitchFamily="34" charset="0"/>
              </a:defRPr>
            </a:lvl1pPr>
          </a:lstStyle>
          <a:p>
            <a:fld id="{35AC7A8B-0617-B84C-BE7C-25188248DABA}" type="slidenum">
              <a:rPr lang="en-US" smtClean="0"/>
              <a:pPr/>
              <a:t>‹#›</a:t>
            </a:fld>
            <a:endParaRPr lang="en-US"/>
          </a:p>
        </p:txBody>
      </p:sp>
      <p:pic>
        <p:nvPicPr>
          <p:cNvPr id="3" name="Picture 2" descr="A blue rectangular sign with white text&#10;&#10;AI-generated content may be incorrect.">
            <a:extLst>
              <a:ext uri="{FF2B5EF4-FFF2-40B4-BE49-F238E27FC236}">
                <a16:creationId xmlns:a16="http://schemas.microsoft.com/office/drawing/2014/main" id="{00AEA6F7-6AFD-C566-3A9A-30579FDD02F4}"/>
              </a:ext>
            </a:extLst>
          </p:cNvPr>
          <p:cNvPicPr>
            <a:picLocks noChangeAspect="1"/>
          </p:cNvPicPr>
          <p:nvPr userDrawn="1"/>
        </p:nvPicPr>
        <p:blipFill>
          <a:blip r:embed="rId3"/>
          <a:srcRect l="14805" t="20680" r="16986" b="16008"/>
          <a:stretch>
            <a:fillRect/>
          </a:stretch>
        </p:blipFill>
        <p:spPr>
          <a:xfrm>
            <a:off x="10454640" y="6051951"/>
            <a:ext cx="899160" cy="469467"/>
          </a:xfrm>
          <a:prstGeom prst="rect">
            <a:avLst/>
          </a:prstGeom>
        </p:spPr>
      </p:pic>
    </p:spTree>
    <p:extLst>
      <p:ext uri="{BB962C8B-B14F-4D97-AF65-F5344CB8AC3E}">
        <p14:creationId xmlns:p14="http://schemas.microsoft.com/office/powerpoint/2010/main" val="3932898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350858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tx1"/>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420098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tx1"/>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tx1"/>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C69DE2F-DB31-C77B-FCC4-4071778E209B}"/>
              </a:ext>
            </a:extLst>
          </p:cNvPr>
          <p:cNvPicPr>
            <a:picLocks noChangeAspect="1"/>
          </p:cNvPicPr>
          <p:nvPr userDrawn="1"/>
        </p:nvPicPr>
        <p:blipFill>
          <a:blip r:embed="rId2"/>
          <a:stretch>
            <a:fillRect/>
          </a:stretch>
        </p:blipFill>
        <p:spPr>
          <a:xfrm>
            <a:off x="842681" y="926667"/>
            <a:ext cx="2158698" cy="779079"/>
          </a:xfrm>
          <a:prstGeom prst="rect">
            <a:avLst/>
          </a:prstGeom>
        </p:spPr>
      </p:pic>
    </p:spTree>
    <p:extLst>
      <p:ext uri="{BB962C8B-B14F-4D97-AF65-F5344CB8AC3E}">
        <p14:creationId xmlns:p14="http://schemas.microsoft.com/office/powerpoint/2010/main" val="3498387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1695150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104189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8B07320-8DCC-A5A8-3608-A572B475A6C2}"/>
              </a:ext>
            </a:extLst>
          </p:cNvPr>
          <p:cNvSpPr>
            <a:spLocks noGrp="1"/>
          </p:cNvSpPr>
          <p:nvPr>
            <p:ph type="pic" sz="quarter" idx="12"/>
          </p:nvPr>
        </p:nvSpPr>
        <p:spPr>
          <a:xfrm>
            <a:off x="7813675" y="0"/>
            <a:ext cx="4378325"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240051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B29FA84-EE64-3E15-B3C3-512EFA2E3018}"/>
              </a:ext>
            </a:extLst>
          </p:cNvPr>
          <p:cNvPicPr>
            <a:picLocks noChangeAspect="1"/>
          </p:cNvPicPr>
          <p:nvPr/>
        </p:nvPicPr>
        <p:blipFill>
          <a:blip r:embed="rId2"/>
          <a:stretch>
            <a:fillRect/>
          </a:stretch>
        </p:blipFill>
        <p:spPr>
          <a:xfrm>
            <a:off x="842681" y="926666"/>
            <a:ext cx="2158698" cy="779079"/>
          </a:xfrm>
          <a:prstGeom prst="rect">
            <a:avLst/>
          </a:prstGeom>
        </p:spPr>
      </p:pic>
    </p:spTree>
    <p:extLst>
      <p:ext uri="{BB962C8B-B14F-4D97-AF65-F5344CB8AC3E}">
        <p14:creationId xmlns:p14="http://schemas.microsoft.com/office/powerpoint/2010/main" val="365035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ABB9C1F-33CC-7B4E-D66B-F0F87B50B517}"/>
              </a:ext>
            </a:extLst>
          </p:cNvPr>
          <p:cNvPicPr>
            <a:picLocks noChangeAspect="1"/>
          </p:cNvPicPr>
          <p:nvPr userDrawn="1"/>
        </p:nvPicPr>
        <p:blipFill>
          <a:blip r:embed="rId2"/>
          <a:stretch>
            <a:fillRect/>
          </a:stretch>
        </p:blipFill>
        <p:spPr>
          <a:xfrm>
            <a:off x="842681" y="926666"/>
            <a:ext cx="2158698" cy="779079"/>
          </a:xfrm>
          <a:prstGeom prst="rect">
            <a:avLst/>
          </a:prstGeom>
        </p:spPr>
      </p:pic>
    </p:spTree>
    <p:extLst>
      <p:ext uri="{BB962C8B-B14F-4D97-AF65-F5344CB8AC3E}">
        <p14:creationId xmlns:p14="http://schemas.microsoft.com/office/powerpoint/2010/main" val="149188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D8BFED-A7B4-F887-E475-EE2C1A6104FC}"/>
              </a:ext>
            </a:extLst>
          </p:cNvPr>
          <p:cNvSpPr>
            <a:spLocks noGrp="1"/>
          </p:cNvSpPr>
          <p:nvPr>
            <p:ph type="title"/>
          </p:nvPr>
        </p:nvSpPr>
        <p:spPr>
          <a:xfrm>
            <a:off x="594360" y="466750"/>
            <a:ext cx="10759440" cy="580773"/>
          </a:xfrm>
          <a:prstGeom prst="rect">
            <a:avLst/>
          </a:prstGeom>
        </p:spPr>
        <p:txBody>
          <a:bodyPr anchor="t">
            <a:normAutofit/>
          </a:bodyPr>
          <a:lstStyle>
            <a:lvl1pPr>
              <a:defRPr sz="2800" b="1">
                <a:latin typeface="Helvetica" pitchFamily="2" charset="0"/>
              </a:defRPr>
            </a:lvl1pPr>
          </a:lstStyle>
          <a:p>
            <a:r>
              <a:rPr lang="en-US"/>
              <a:t>Click to edit Master title style</a:t>
            </a:r>
          </a:p>
        </p:txBody>
      </p:sp>
      <p:pic>
        <p:nvPicPr>
          <p:cNvPr id="12" name="Picture 11">
            <a:extLst>
              <a:ext uri="{FF2B5EF4-FFF2-40B4-BE49-F238E27FC236}">
                <a16:creationId xmlns:a16="http://schemas.microsoft.com/office/drawing/2014/main" id="{34E15E45-6750-7133-60A9-F94A4F1F8C15}"/>
              </a:ext>
            </a:extLst>
          </p:cNvPr>
          <p:cNvPicPr>
            <a:picLocks noChangeAspect="1"/>
          </p:cNvPicPr>
          <p:nvPr userDrawn="1"/>
        </p:nvPicPr>
        <p:blipFill>
          <a:blip r:embed="rId2"/>
          <a:stretch>
            <a:fillRect/>
          </a:stretch>
        </p:blipFill>
        <p:spPr>
          <a:xfrm>
            <a:off x="594360" y="6057068"/>
            <a:ext cx="1152661" cy="415998"/>
          </a:xfrm>
          <a:prstGeom prst="rect">
            <a:avLst/>
          </a:prstGeom>
        </p:spPr>
      </p:pic>
      <p:sp>
        <p:nvSpPr>
          <p:cNvPr id="15" name="Rectangle 14">
            <a:extLst>
              <a:ext uri="{FF2B5EF4-FFF2-40B4-BE49-F238E27FC236}">
                <a16:creationId xmlns:a16="http://schemas.microsoft.com/office/drawing/2014/main" id="{96557DA8-7662-18DA-FB21-579C0ABF21EF}"/>
              </a:ext>
            </a:extLst>
          </p:cNvPr>
          <p:cNvSpPr/>
          <p:nvPr userDrawn="1"/>
        </p:nvSpPr>
        <p:spPr>
          <a:xfrm>
            <a:off x="11587700" y="6051951"/>
            <a:ext cx="604300" cy="415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1EA94608-E2D9-0800-1E1C-7BA6BEF58FCC}"/>
              </a:ext>
            </a:extLst>
          </p:cNvPr>
          <p:cNvSpPr>
            <a:spLocks noGrp="1"/>
          </p:cNvSpPr>
          <p:nvPr>
            <p:ph type="sldNum" sz="quarter" idx="12"/>
          </p:nvPr>
        </p:nvSpPr>
        <p:spPr>
          <a:xfrm>
            <a:off x="11587699" y="6077388"/>
            <a:ext cx="604300" cy="365125"/>
          </a:xfrm>
          <a:prstGeom prst="rect">
            <a:avLst/>
          </a:prstGeom>
        </p:spPr>
        <p:txBody>
          <a:bodyPr anchor="ctr"/>
          <a:lstStyle>
            <a:lvl1pPr algn="ctr">
              <a:defRPr sz="1200">
                <a:solidFill>
                  <a:schemeClr val="tx1"/>
                </a:solidFill>
                <a:latin typeface="Arial" panose="020B0604020202020204" pitchFamily="34" charset="0"/>
                <a:cs typeface="Arial" panose="020B0604020202020204" pitchFamily="34" charset="0"/>
              </a:defRPr>
            </a:lvl1pPr>
          </a:lstStyle>
          <a:p>
            <a:fld id="{35AC7A8B-0617-B84C-BE7C-25188248DABA}" type="slidenum">
              <a:rPr lang="en-US" smtClean="0"/>
              <a:pPr/>
              <a:t>‹#›</a:t>
            </a:fld>
            <a:endParaRPr lang="en-US"/>
          </a:p>
        </p:txBody>
      </p:sp>
      <p:pic>
        <p:nvPicPr>
          <p:cNvPr id="2" name="Picture 2" descr="Innovating for the Public Good | R&amp;D for Democracy">
            <a:extLst>
              <a:ext uri="{FF2B5EF4-FFF2-40B4-BE49-F238E27FC236}">
                <a16:creationId xmlns:a16="http://schemas.microsoft.com/office/drawing/2014/main" id="{51008D1C-6093-EBFF-398F-F9FBBC77B3E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0197" y="5928764"/>
            <a:ext cx="843603" cy="60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34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314639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tx1"/>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405375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3938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4803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2" r:id="rId4"/>
    <p:sldLayoutId id="2147483653" r:id="rId5"/>
    <p:sldLayoutId id="2147483650" r:id="rId6"/>
    <p:sldLayoutId id="2147483654" r:id="rId7"/>
    <p:sldLayoutId id="2147483655" r:id="rId8"/>
    <p:sldLayoutId id="2147483656" r:id="rId9"/>
    <p:sldLayoutId id="2147483657"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2246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28.xml"/></Relationships>
</file>

<file path=ppt/slides/_rels/slide2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chart" Target="../charts/chart35.xml"/><Relationship Id="rId4" Type="http://schemas.openxmlformats.org/officeDocument/2006/relationships/chart" Target="../charts/char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ggarin@hartresearch.com" TargetMode="External"/><Relationship Id="rId2" Type="http://schemas.openxmlformats.org/officeDocument/2006/relationships/hyperlink" Target="mailto:cvhunt@hartresearch.com" TargetMode="External"/><Relationship Id="rId1" Type="http://schemas.openxmlformats.org/officeDocument/2006/relationships/slideLayout" Target="../slideLayouts/slideLayout11.xml"/><Relationship Id="rId4" Type="http://schemas.openxmlformats.org/officeDocument/2006/relationships/hyperlink" Target="mailto:email@hartresearch.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notesSlide" Target="../notesSlides/notesSlide19.xml"/><Relationship Id="rId7" Type="http://schemas.openxmlformats.org/officeDocument/2006/relationships/chart" Target="../charts/chart37.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chart" Target="../charts/chart36.xml"/><Relationship Id="rId11" Type="http://schemas.openxmlformats.org/officeDocument/2006/relationships/chart" Target="../charts/chart41.xml"/><Relationship Id="rId5" Type="http://schemas.openxmlformats.org/officeDocument/2006/relationships/image" Target="../media/image18.emf"/><Relationship Id="rId10" Type="http://schemas.openxmlformats.org/officeDocument/2006/relationships/chart" Target="../charts/chart40.xml"/><Relationship Id="rId4" Type="http://schemas.openxmlformats.org/officeDocument/2006/relationships/oleObject" Target="../embeddings/oleObject1.bin"/><Relationship Id="rId9" Type="http://schemas.openxmlformats.org/officeDocument/2006/relationships/chart" Target="../charts/chart39.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47.xml"/></Relationships>
</file>

<file path=ppt/slides/_rels/slide3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chart" Target="../charts/chart51.xml"/><Relationship Id="rId4" Type="http://schemas.openxmlformats.org/officeDocument/2006/relationships/chart" Target="../charts/chart50.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chart" Target="../charts/chart53.xml"/></Relationships>
</file>

<file path=ppt/slides/_rels/slide3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chart" Target="../charts/chart56.xml"/><Relationship Id="rId4" Type="http://schemas.openxmlformats.org/officeDocument/2006/relationships/chart" Target="../charts/chart5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8.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sv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chart" Target="../charts/chart66.xml"/><Relationship Id="rId4" Type="http://schemas.openxmlformats.org/officeDocument/2006/relationships/chart" Target="../charts/chart6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4CAD0F-D887-6336-F51F-30BBE1327C02}"/>
              </a:ext>
            </a:extLst>
          </p:cNvPr>
          <p:cNvSpPr>
            <a:spLocks noGrp="1"/>
          </p:cNvSpPr>
          <p:nvPr>
            <p:ph type="body" sz="quarter" idx="10"/>
          </p:nvPr>
        </p:nvSpPr>
        <p:spPr>
          <a:xfrm>
            <a:off x="842682" y="1967813"/>
            <a:ext cx="8515632" cy="1610801"/>
          </a:xfrm>
        </p:spPr>
        <p:txBody>
          <a:bodyPr lIns="0">
            <a:normAutofit fontScale="92500" lnSpcReduction="20000"/>
          </a:bodyPr>
          <a:lstStyle/>
          <a:p>
            <a:pPr>
              <a:lnSpc>
                <a:spcPct val="100000"/>
              </a:lnSpc>
            </a:pPr>
            <a:r>
              <a:rPr lang="en-US" sz="4400"/>
              <a:t>Countering the Politics of Othering and Division in the Midterm Elections</a:t>
            </a:r>
          </a:p>
        </p:txBody>
      </p:sp>
      <p:sp>
        <p:nvSpPr>
          <p:cNvPr id="5" name="Text Placeholder 4">
            <a:extLst>
              <a:ext uri="{FF2B5EF4-FFF2-40B4-BE49-F238E27FC236}">
                <a16:creationId xmlns:a16="http://schemas.microsoft.com/office/drawing/2014/main" id="{16039EE0-7203-E20C-FD39-C21B6050166F}"/>
              </a:ext>
            </a:extLst>
          </p:cNvPr>
          <p:cNvSpPr>
            <a:spLocks noGrp="1"/>
          </p:cNvSpPr>
          <p:nvPr>
            <p:ph type="body" sz="quarter" idx="11"/>
          </p:nvPr>
        </p:nvSpPr>
        <p:spPr>
          <a:xfrm>
            <a:off x="842681" y="3748444"/>
            <a:ext cx="8229882" cy="544774"/>
          </a:xfrm>
        </p:spPr>
        <p:txBody>
          <a:bodyPr lIns="0">
            <a:noAutofit/>
          </a:bodyPr>
          <a:lstStyle/>
          <a:p>
            <a:pPr fontAlgn="base"/>
            <a:r>
              <a:rPr lang="en-US"/>
              <a:t>Online survey of 2,074 registered voters nationwide (voter-file matched) </a:t>
            </a:r>
          </a:p>
          <a:p>
            <a:pPr fontAlgn="base"/>
            <a:r>
              <a:rPr lang="en-US"/>
              <a:t>Fielded February 17-23, 2026 </a:t>
            </a:r>
          </a:p>
        </p:txBody>
      </p:sp>
      <p:cxnSp>
        <p:nvCxnSpPr>
          <p:cNvPr id="2" name="Straight Connector 1">
            <a:extLst>
              <a:ext uri="{FF2B5EF4-FFF2-40B4-BE49-F238E27FC236}">
                <a16:creationId xmlns:a16="http://schemas.microsoft.com/office/drawing/2014/main" id="{967DEA5B-9AFB-2BBE-B6B1-B5B0474ED98A}"/>
              </a:ext>
            </a:extLst>
          </p:cNvPr>
          <p:cNvCxnSpPr>
            <a:cxnSpLocks/>
          </p:cNvCxnSpPr>
          <p:nvPr/>
        </p:nvCxnSpPr>
        <p:spPr>
          <a:xfrm>
            <a:off x="842681" y="3587350"/>
            <a:ext cx="822988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C9ABFFF-DDA0-7719-AC47-38E5B7E108FE}"/>
              </a:ext>
            </a:extLst>
          </p:cNvPr>
          <p:cNvPicPr>
            <a:picLocks noChangeAspect="1"/>
          </p:cNvPicPr>
          <p:nvPr/>
        </p:nvPicPr>
        <p:blipFill>
          <a:blip r:embed="rId2"/>
          <a:stretch>
            <a:fillRect/>
          </a:stretch>
        </p:blipFill>
        <p:spPr>
          <a:xfrm>
            <a:off x="842681" y="748798"/>
            <a:ext cx="2158698" cy="779079"/>
          </a:xfrm>
          <a:prstGeom prst="rect">
            <a:avLst/>
          </a:prstGeom>
        </p:spPr>
      </p:pic>
      <p:pic>
        <p:nvPicPr>
          <p:cNvPr id="1026" name="Picture 2" descr="Innovating for the Public Good | R&amp;D for Democracy">
            <a:extLst>
              <a:ext uri="{FF2B5EF4-FFF2-40B4-BE49-F238E27FC236}">
                <a16:creationId xmlns:a16="http://schemas.microsoft.com/office/drawing/2014/main" id="{2159E1B2-246D-D7FC-3209-36887A76D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81" y="4885867"/>
            <a:ext cx="1704576" cy="121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2436-124D-5F59-CD4E-1DA8163FA248}"/>
              </a:ext>
            </a:extLst>
          </p:cNvPr>
          <p:cNvSpPr>
            <a:spLocks noGrp="1"/>
          </p:cNvSpPr>
          <p:nvPr>
            <p:ph type="title"/>
          </p:nvPr>
        </p:nvSpPr>
        <p:spPr>
          <a:xfrm>
            <a:off x="594359" y="466750"/>
            <a:ext cx="11304129" cy="1565250"/>
          </a:xfrm>
        </p:spPr>
        <p:txBody>
          <a:bodyPr>
            <a:normAutofit/>
          </a:bodyPr>
          <a:lstStyle/>
          <a:p>
            <a:r>
              <a:rPr lang="en-US" dirty="0"/>
              <a:t>We tested two statements that encapsulate the othering language Republicans typically employ, each with a different focus. </a:t>
            </a:r>
            <a:r>
              <a:rPr lang="en-US"/>
              <a:t>Each presented as from a Republican candidate.</a:t>
            </a:r>
          </a:p>
        </p:txBody>
      </p:sp>
      <p:sp>
        <p:nvSpPr>
          <p:cNvPr id="3" name="Slide Number Placeholder 2">
            <a:extLst>
              <a:ext uri="{FF2B5EF4-FFF2-40B4-BE49-F238E27FC236}">
                <a16:creationId xmlns:a16="http://schemas.microsoft.com/office/drawing/2014/main" id="{CB5508CF-44CE-6906-50B2-7EF92DD83C70}"/>
              </a:ext>
            </a:extLst>
          </p:cNvPr>
          <p:cNvSpPr>
            <a:spLocks noGrp="1"/>
          </p:cNvSpPr>
          <p:nvPr>
            <p:ph type="sldNum" sz="quarter" idx="12"/>
          </p:nvPr>
        </p:nvSpPr>
        <p:spPr/>
        <p:txBody>
          <a:bodyPr/>
          <a:lstStyle/>
          <a:p>
            <a:fld id="{35AC7A8B-0617-B84C-BE7C-25188248DABA}" type="slidenum">
              <a:rPr lang="en-US" smtClean="0"/>
              <a:pPr/>
              <a:t>10</a:t>
            </a:fld>
            <a:endParaRPr lang="en-US"/>
          </a:p>
        </p:txBody>
      </p:sp>
      <p:sp>
        <p:nvSpPr>
          <p:cNvPr id="5" name="TextBox 4">
            <a:extLst>
              <a:ext uri="{FF2B5EF4-FFF2-40B4-BE49-F238E27FC236}">
                <a16:creationId xmlns:a16="http://schemas.microsoft.com/office/drawing/2014/main" id="{F5340FBD-4DEC-8819-1AA9-BD65606B8C7F}"/>
              </a:ext>
            </a:extLst>
          </p:cNvPr>
          <p:cNvSpPr txBox="1"/>
          <p:nvPr/>
        </p:nvSpPr>
        <p:spPr>
          <a:xfrm>
            <a:off x="1976900" y="5936784"/>
            <a:ext cx="8539046" cy="646331"/>
          </a:xfrm>
          <a:prstGeom prst="rect">
            <a:avLst/>
          </a:prstGeom>
          <a:noFill/>
        </p:spPr>
        <p:txBody>
          <a:bodyPr wrap="square">
            <a:spAutoFit/>
          </a:bodyPr>
          <a:lstStyle/>
          <a:p>
            <a:pPr algn="l" rtl="0" fontAlgn="base">
              <a:buNone/>
            </a:pPr>
            <a:r>
              <a:rPr lang="en-US" sz="1200" b="0" i="1">
                <a:solidFill>
                  <a:srgbClr val="000000"/>
                </a:solidFill>
                <a:effectLst/>
              </a:rPr>
              <a:t>* A version of this language that included a specific reference to ICE was also tested and performed on a similar level. </a:t>
            </a:r>
          </a:p>
          <a:p>
            <a:pPr algn="l" rtl="0" fontAlgn="base">
              <a:buNone/>
            </a:pPr>
            <a:r>
              <a:rPr lang="en-US" sz="1200" b="0" i="1">
                <a:solidFill>
                  <a:srgbClr val="000000"/>
                </a:solidFill>
                <a:effectLst/>
              </a:rPr>
              <a:t>** A shortened version of this language was tested that didn’t mention taking the country back from extremists and performed on a similar level.</a:t>
            </a:r>
          </a:p>
        </p:txBody>
      </p:sp>
      <p:graphicFrame>
        <p:nvGraphicFramePr>
          <p:cNvPr id="7" name="Table 6">
            <a:extLst>
              <a:ext uri="{FF2B5EF4-FFF2-40B4-BE49-F238E27FC236}">
                <a16:creationId xmlns:a16="http://schemas.microsoft.com/office/drawing/2014/main" id="{5E9AD29F-88D6-4EB5-4896-4A36DD9229BB}"/>
              </a:ext>
            </a:extLst>
          </p:cNvPr>
          <p:cNvGraphicFramePr>
            <a:graphicFrameLocks noGrp="1"/>
          </p:cNvGraphicFramePr>
          <p:nvPr>
            <p:extLst>
              <p:ext uri="{D42A27DB-BD31-4B8C-83A1-F6EECF244321}">
                <p14:modId xmlns:p14="http://schemas.microsoft.com/office/powerpoint/2010/main" val="1504190050"/>
              </p:ext>
            </p:extLst>
          </p:nvPr>
        </p:nvGraphicFramePr>
        <p:xfrm>
          <a:off x="2167277" y="2255213"/>
          <a:ext cx="9250326" cy="1154776"/>
        </p:xfrm>
        <a:graphic>
          <a:graphicData uri="http://schemas.openxmlformats.org/drawingml/2006/table">
            <a:tbl>
              <a:tblPr firstRow="1" bandRow="1">
                <a:tableStyleId>{2D5ABB26-0587-4C30-8999-92F81FD0307C}</a:tableStyleId>
              </a:tblPr>
              <a:tblGrid>
                <a:gridCol w="9250326">
                  <a:extLst>
                    <a:ext uri="{9D8B030D-6E8A-4147-A177-3AD203B41FA5}">
                      <a16:colId xmlns:a16="http://schemas.microsoft.com/office/drawing/2014/main" val="1657753379"/>
                    </a:ext>
                  </a:extLst>
                </a:gridCol>
              </a:tblGrid>
              <a:tr h="115477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a:solidFill>
                            <a:schemeClr val="tx1"/>
                          </a:solidFill>
                          <a:effectLst/>
                          <a:latin typeface="+mn-lt"/>
                          <a:ea typeface="+mn-ea"/>
                          <a:cs typeface="+mn-cs"/>
                        </a:rPr>
                        <a:t>Nobody will tell you how many millions of people Biden let in-ten, twelve, maybe thirteen million flooded across our border illegally. What are they doing here? How are they living? They bring crime, they bring drugs. Now unemployment is rising while they are living off your tax dollars. We have a serious problem. We need to secure the border and send them back. </a:t>
                      </a:r>
                      <a:endParaRPr lang="en-US" sz="1200" kern="0">
                        <a:latin typeface="Arial" panose="020B0604020202020204" pitchFamily="34" charset="0"/>
                        <a:cs typeface="Arial" panose="020B0604020202020204" pitchFamily="34" charset="0"/>
                      </a:endParaRPr>
                    </a:p>
                  </a:txBody>
                  <a:tcPr marL="137160" marR="137160" marT="137160" marB="137160">
                    <a:lnR w="28575" cap="flat" cmpd="sng" algn="ctr">
                      <a:solidFill>
                        <a:schemeClr val="bg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576191784"/>
                  </a:ext>
                </a:extLst>
              </a:tr>
            </a:tbl>
          </a:graphicData>
        </a:graphic>
      </p:graphicFrame>
      <p:sp>
        <p:nvSpPr>
          <p:cNvPr id="4" name="Round Diagonal Corner Rectangle 3">
            <a:extLst>
              <a:ext uri="{FF2B5EF4-FFF2-40B4-BE49-F238E27FC236}">
                <a16:creationId xmlns:a16="http://schemas.microsoft.com/office/drawing/2014/main" id="{E04B2C8A-9603-5505-5DC9-C3E3DA354383}"/>
              </a:ext>
            </a:extLst>
          </p:cNvPr>
          <p:cNvSpPr/>
          <p:nvPr/>
        </p:nvSpPr>
        <p:spPr>
          <a:xfrm>
            <a:off x="663318" y="2255213"/>
            <a:ext cx="1345951" cy="1154776"/>
          </a:xfrm>
          <a:prstGeom prst="round2DiagRect">
            <a:avLst>
              <a:gd name="adj1" fmla="val 6603"/>
              <a:gd name="adj2"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90AFB1-9A5A-152D-C726-35EF86720A4C}"/>
              </a:ext>
            </a:extLst>
          </p:cNvPr>
          <p:cNvSpPr txBox="1"/>
          <p:nvPr/>
        </p:nvSpPr>
        <p:spPr>
          <a:xfrm>
            <a:off x="663316" y="2570991"/>
            <a:ext cx="1345951" cy="523220"/>
          </a:xfrm>
          <a:prstGeom prst="rect">
            <a:avLst/>
          </a:prstGeom>
          <a:noFill/>
        </p:spPr>
        <p:txBody>
          <a:bodyPr wrap="square">
            <a:spAutoFit/>
          </a:bodyPr>
          <a:lstStyle/>
          <a:p>
            <a:pPr algn="ctr"/>
            <a:r>
              <a:rPr lang="en-US" sz="1400" b="1"/>
              <a:t>Focus on Immigration*</a:t>
            </a:r>
          </a:p>
        </p:txBody>
      </p:sp>
      <p:sp>
        <p:nvSpPr>
          <p:cNvPr id="8" name="Round Diagonal Corner Rectangle 3">
            <a:extLst>
              <a:ext uri="{FF2B5EF4-FFF2-40B4-BE49-F238E27FC236}">
                <a16:creationId xmlns:a16="http://schemas.microsoft.com/office/drawing/2014/main" id="{01F0F5FA-AFDB-1C29-050F-A2485DC2EB1C}"/>
              </a:ext>
            </a:extLst>
          </p:cNvPr>
          <p:cNvSpPr/>
          <p:nvPr/>
        </p:nvSpPr>
        <p:spPr>
          <a:xfrm>
            <a:off x="663316" y="3784034"/>
            <a:ext cx="1345951" cy="1114690"/>
          </a:xfrm>
          <a:prstGeom prst="round2DiagRect">
            <a:avLst>
              <a:gd name="adj1" fmla="val 6603"/>
              <a:gd name="adj2" fmla="val 0"/>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8CFDD1-01B2-C2AE-2389-65827C2A35C1}"/>
              </a:ext>
            </a:extLst>
          </p:cNvPr>
          <p:cNvSpPr txBox="1"/>
          <p:nvPr/>
        </p:nvSpPr>
        <p:spPr>
          <a:xfrm>
            <a:off x="737725" y="3864325"/>
            <a:ext cx="1197131" cy="954107"/>
          </a:xfrm>
          <a:prstGeom prst="rect">
            <a:avLst/>
          </a:prstGeom>
          <a:noFill/>
        </p:spPr>
        <p:txBody>
          <a:bodyPr wrap="square">
            <a:spAutoFit/>
          </a:bodyPr>
          <a:lstStyle/>
          <a:p>
            <a:pPr algn="ctr"/>
            <a:r>
              <a:rPr lang="en-US" sz="1400" b="1"/>
              <a:t>Woke Ideology v Common Sense**</a:t>
            </a:r>
          </a:p>
        </p:txBody>
      </p:sp>
      <p:graphicFrame>
        <p:nvGraphicFramePr>
          <p:cNvPr id="16" name="Table 15">
            <a:extLst>
              <a:ext uri="{FF2B5EF4-FFF2-40B4-BE49-F238E27FC236}">
                <a16:creationId xmlns:a16="http://schemas.microsoft.com/office/drawing/2014/main" id="{9245E1DE-A85B-6A25-BA19-96889810356F}"/>
              </a:ext>
            </a:extLst>
          </p:cNvPr>
          <p:cNvGraphicFramePr>
            <a:graphicFrameLocks noGrp="1"/>
          </p:cNvGraphicFramePr>
          <p:nvPr>
            <p:extLst>
              <p:ext uri="{D42A27DB-BD31-4B8C-83A1-F6EECF244321}">
                <p14:modId xmlns:p14="http://schemas.microsoft.com/office/powerpoint/2010/main" val="1446416498"/>
              </p:ext>
            </p:extLst>
          </p:nvPr>
        </p:nvGraphicFramePr>
        <p:xfrm>
          <a:off x="2167277" y="3799983"/>
          <a:ext cx="9250326" cy="1154776"/>
        </p:xfrm>
        <a:graphic>
          <a:graphicData uri="http://schemas.openxmlformats.org/drawingml/2006/table">
            <a:tbl>
              <a:tblPr firstRow="1" bandRow="1">
                <a:tableStyleId>{2D5ABB26-0587-4C30-8999-92F81FD0307C}</a:tableStyleId>
              </a:tblPr>
              <a:tblGrid>
                <a:gridCol w="9250326">
                  <a:extLst>
                    <a:ext uri="{9D8B030D-6E8A-4147-A177-3AD203B41FA5}">
                      <a16:colId xmlns:a16="http://schemas.microsoft.com/office/drawing/2014/main" val="1054979669"/>
                    </a:ext>
                  </a:extLst>
                </a:gridCol>
              </a:tblGrid>
              <a:tr h="115477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a:solidFill>
                            <a:schemeClr val="tx1"/>
                          </a:solidFill>
                          <a:effectLst/>
                          <a:latin typeface="+mn-lt"/>
                          <a:ea typeface="+mn-ea"/>
                          <a:cs typeface="+mn-cs"/>
                        </a:rPr>
                        <a:t>Woke Democrat radicals are out of control. They want to allow men in girls’ sports, bathrooms, and locker rooms. They push so called DEI quotas, hiring people who aren’t qualified just to check a box. And if you speak out, they cancel you. The real discrimination is happening to white men and women who are being excluded. We need to take our country back from these extremists and put common sense and fairness over woke ideology. </a:t>
                      </a:r>
                      <a:endParaRPr lang="en-US" sz="1200" kern="0">
                        <a:latin typeface="Arial" panose="020B0604020202020204" pitchFamily="34" charset="0"/>
                        <a:cs typeface="Arial" panose="020B0604020202020204" pitchFamily="34" charset="0"/>
                      </a:endParaRP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576191784"/>
                  </a:ext>
                </a:extLst>
              </a:tr>
            </a:tbl>
          </a:graphicData>
        </a:graphic>
      </p:graphicFrame>
    </p:spTree>
    <p:extLst>
      <p:ext uri="{BB962C8B-B14F-4D97-AF65-F5344CB8AC3E}">
        <p14:creationId xmlns:p14="http://schemas.microsoft.com/office/powerpoint/2010/main" val="24379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2C3D-67C5-D9B1-5335-71C830CC9889}"/>
              </a:ext>
            </a:extLst>
          </p:cNvPr>
          <p:cNvSpPr>
            <a:spLocks noGrp="1"/>
          </p:cNvSpPr>
          <p:nvPr>
            <p:ph type="title"/>
          </p:nvPr>
        </p:nvSpPr>
        <p:spPr>
          <a:xfrm>
            <a:off x="588867" y="339802"/>
            <a:ext cx="10759440" cy="816636"/>
          </a:xfrm>
        </p:spPr>
        <p:txBody>
          <a:bodyPr>
            <a:normAutofit fontScale="90000"/>
          </a:bodyPr>
          <a:lstStyle/>
          <a:p>
            <a:r>
              <a:rPr lang="en-US"/>
              <a:t>We also tested three different response themes, two with multiple tones, all from a Democratic candidate.</a:t>
            </a:r>
          </a:p>
        </p:txBody>
      </p:sp>
      <p:sp>
        <p:nvSpPr>
          <p:cNvPr id="3" name="Slide Number Placeholder 2">
            <a:extLst>
              <a:ext uri="{FF2B5EF4-FFF2-40B4-BE49-F238E27FC236}">
                <a16:creationId xmlns:a16="http://schemas.microsoft.com/office/drawing/2014/main" id="{60A0161F-9FA5-E75C-E2E0-AB84BF58EE31}"/>
              </a:ext>
            </a:extLst>
          </p:cNvPr>
          <p:cNvSpPr>
            <a:spLocks noGrp="1"/>
          </p:cNvSpPr>
          <p:nvPr>
            <p:ph type="sldNum" sz="quarter" idx="12"/>
          </p:nvPr>
        </p:nvSpPr>
        <p:spPr/>
        <p:txBody>
          <a:bodyPr/>
          <a:lstStyle/>
          <a:p>
            <a:fld id="{35AC7A8B-0617-B84C-BE7C-25188248DABA}" type="slidenum">
              <a:rPr lang="en-US" smtClean="0"/>
              <a:pPr/>
              <a:t>11</a:t>
            </a:fld>
            <a:endParaRPr lang="en-US"/>
          </a:p>
        </p:txBody>
      </p:sp>
      <p:graphicFrame>
        <p:nvGraphicFramePr>
          <p:cNvPr id="7" name="Table 6">
            <a:extLst>
              <a:ext uri="{FF2B5EF4-FFF2-40B4-BE49-F238E27FC236}">
                <a16:creationId xmlns:a16="http://schemas.microsoft.com/office/drawing/2014/main" id="{E69061FB-F9C9-6878-7654-F5186440AD37}"/>
              </a:ext>
            </a:extLst>
          </p:cNvPr>
          <p:cNvGraphicFramePr>
            <a:graphicFrameLocks noGrp="1"/>
          </p:cNvGraphicFramePr>
          <p:nvPr>
            <p:extLst>
              <p:ext uri="{D42A27DB-BD31-4B8C-83A1-F6EECF244321}">
                <p14:modId xmlns:p14="http://schemas.microsoft.com/office/powerpoint/2010/main" val="237338722"/>
              </p:ext>
            </p:extLst>
          </p:nvPr>
        </p:nvGraphicFramePr>
        <p:xfrm>
          <a:off x="2027678" y="2133943"/>
          <a:ext cx="9683279" cy="762000"/>
        </p:xfrm>
        <a:graphic>
          <a:graphicData uri="http://schemas.openxmlformats.org/drawingml/2006/table">
            <a:tbl>
              <a:tblPr firstRow="1" bandRow="1">
                <a:tableStyleId>{2D5ABB26-0587-4C30-8999-92F81FD0307C}</a:tableStyleId>
              </a:tblPr>
              <a:tblGrid>
                <a:gridCol w="9683279">
                  <a:extLst>
                    <a:ext uri="{9D8B030D-6E8A-4147-A177-3AD203B41FA5}">
                      <a16:colId xmlns:a16="http://schemas.microsoft.com/office/drawing/2014/main" val="1054979669"/>
                    </a:ext>
                  </a:extLst>
                </a:gridCol>
              </a:tblGrid>
              <a:tr h="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i="0" kern="1200">
                          <a:solidFill>
                            <a:schemeClr val="tx1"/>
                          </a:solidFill>
                          <a:effectLst/>
                          <a:latin typeface="+mn-lt"/>
                          <a:ea typeface="+mn-ea"/>
                          <a:cs typeface="+mn-cs"/>
                        </a:rPr>
                        <a:t>Connection - </a:t>
                      </a:r>
                      <a:r>
                        <a:rPr lang="en-US" sz="1100" b="0" i="0" kern="1200">
                          <a:solidFill>
                            <a:schemeClr val="tx1"/>
                          </a:solidFill>
                          <a:effectLst/>
                          <a:latin typeface="+mn-lt"/>
                          <a:ea typeface="+mn-ea"/>
                          <a:cs typeface="+mn-cs"/>
                        </a:rPr>
                        <a:t>Everyone in America wants to feel safe and be treated fairly, and many people are worried that this isn’t happening right now. It’s understandable to feel afraid or frustrated when things seem to be changing fast or problems aren’t being addressed. But many of us also worry that labeling whole groups of people as bad or dangerous can make it harder to solve the real issues we’re facing. We’re more likely to become safer by treating people with dignity, lowering the temperature, and focusing on solutions we can work toward together, even when we don’t agree on everything.</a:t>
                      </a:r>
                      <a:endParaRPr lang="en-US" sz="1100" kern="0">
                        <a:latin typeface="Arial" panose="020B060402020202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576191784"/>
                  </a:ext>
                </a:extLst>
              </a:tr>
            </a:tbl>
          </a:graphicData>
        </a:graphic>
      </p:graphicFrame>
      <p:sp>
        <p:nvSpPr>
          <p:cNvPr id="8" name="Round Diagonal Corner Rectangle 3">
            <a:extLst>
              <a:ext uri="{FF2B5EF4-FFF2-40B4-BE49-F238E27FC236}">
                <a16:creationId xmlns:a16="http://schemas.microsoft.com/office/drawing/2014/main" id="{287D8ADA-D5E1-A983-6B45-6491A63D1AFC}"/>
              </a:ext>
            </a:extLst>
          </p:cNvPr>
          <p:cNvSpPr/>
          <p:nvPr/>
        </p:nvSpPr>
        <p:spPr>
          <a:xfrm>
            <a:off x="514459" y="1287104"/>
            <a:ext cx="1345951" cy="1608839"/>
          </a:xfrm>
          <a:prstGeom prst="round2DiagRect">
            <a:avLst>
              <a:gd name="adj1" fmla="val 6603"/>
              <a:gd name="adj2" fmla="val 0"/>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8A2E8A-85E7-557F-E9A3-6EE1209BF76B}"/>
              </a:ext>
            </a:extLst>
          </p:cNvPr>
          <p:cNvSpPr txBox="1"/>
          <p:nvPr/>
        </p:nvSpPr>
        <p:spPr>
          <a:xfrm>
            <a:off x="514457" y="1829913"/>
            <a:ext cx="1345951" cy="523220"/>
          </a:xfrm>
          <a:prstGeom prst="rect">
            <a:avLst/>
          </a:prstGeom>
          <a:noFill/>
        </p:spPr>
        <p:txBody>
          <a:bodyPr wrap="square">
            <a:spAutoFit/>
          </a:bodyPr>
          <a:lstStyle/>
          <a:p>
            <a:pPr algn="ctr"/>
            <a:r>
              <a:rPr lang="en-US" sz="1400" b="1"/>
              <a:t>Treat People</a:t>
            </a:r>
          </a:p>
          <a:p>
            <a:pPr algn="ctr"/>
            <a:r>
              <a:rPr lang="en-US" sz="1400"/>
              <a:t>2 narratives</a:t>
            </a:r>
          </a:p>
        </p:txBody>
      </p:sp>
      <p:sp>
        <p:nvSpPr>
          <p:cNvPr id="10" name="Round Diagonal Corner Rectangle 3">
            <a:extLst>
              <a:ext uri="{FF2B5EF4-FFF2-40B4-BE49-F238E27FC236}">
                <a16:creationId xmlns:a16="http://schemas.microsoft.com/office/drawing/2014/main" id="{001C9971-F83F-3F95-AF19-9AEEACB05AF3}"/>
              </a:ext>
            </a:extLst>
          </p:cNvPr>
          <p:cNvSpPr/>
          <p:nvPr/>
        </p:nvSpPr>
        <p:spPr>
          <a:xfrm>
            <a:off x="514458" y="3015303"/>
            <a:ext cx="1345951" cy="1995427"/>
          </a:xfrm>
          <a:prstGeom prst="round2DiagRect">
            <a:avLst>
              <a:gd name="adj1" fmla="val 6603"/>
              <a:gd name="adj2" fmla="val 0"/>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8821A80-185D-625B-3F77-AEACD61B9EE0}"/>
              </a:ext>
            </a:extLst>
          </p:cNvPr>
          <p:cNvSpPr txBox="1"/>
          <p:nvPr/>
        </p:nvSpPr>
        <p:spPr>
          <a:xfrm>
            <a:off x="588867" y="3692128"/>
            <a:ext cx="1197131" cy="738664"/>
          </a:xfrm>
          <a:prstGeom prst="rect">
            <a:avLst/>
          </a:prstGeom>
          <a:noFill/>
        </p:spPr>
        <p:txBody>
          <a:bodyPr wrap="square">
            <a:spAutoFit/>
          </a:bodyPr>
          <a:lstStyle/>
          <a:p>
            <a:pPr algn="ctr"/>
            <a:r>
              <a:rPr lang="en-US" sz="1400" b="1"/>
              <a:t>Different Villain</a:t>
            </a:r>
          </a:p>
          <a:p>
            <a:pPr algn="ctr"/>
            <a:r>
              <a:rPr lang="en-US" sz="1400"/>
              <a:t>2 narratives</a:t>
            </a:r>
          </a:p>
        </p:txBody>
      </p:sp>
      <p:sp>
        <p:nvSpPr>
          <p:cNvPr id="12" name="Round Diagonal Corner Rectangle 3">
            <a:extLst>
              <a:ext uri="{FF2B5EF4-FFF2-40B4-BE49-F238E27FC236}">
                <a16:creationId xmlns:a16="http://schemas.microsoft.com/office/drawing/2014/main" id="{52F824A9-1463-FA68-1C84-838FC010DF83}"/>
              </a:ext>
            </a:extLst>
          </p:cNvPr>
          <p:cNvSpPr/>
          <p:nvPr/>
        </p:nvSpPr>
        <p:spPr>
          <a:xfrm>
            <a:off x="514458" y="5125722"/>
            <a:ext cx="1345951" cy="820843"/>
          </a:xfrm>
          <a:prstGeom prst="round2DiagRect">
            <a:avLst>
              <a:gd name="adj1" fmla="val 6603"/>
              <a:gd name="adj2" fmla="val 0"/>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3677E41-D422-E6F8-4DDE-B6BA53EA450B}"/>
              </a:ext>
            </a:extLst>
          </p:cNvPr>
          <p:cNvSpPr txBox="1"/>
          <p:nvPr/>
        </p:nvSpPr>
        <p:spPr>
          <a:xfrm>
            <a:off x="321238" y="5282046"/>
            <a:ext cx="1732389" cy="523220"/>
          </a:xfrm>
          <a:prstGeom prst="rect">
            <a:avLst/>
          </a:prstGeom>
          <a:noFill/>
        </p:spPr>
        <p:txBody>
          <a:bodyPr wrap="square">
            <a:spAutoFit/>
          </a:bodyPr>
          <a:lstStyle/>
          <a:p>
            <a:pPr algn="ctr"/>
            <a:r>
              <a:rPr lang="en-US" sz="1400" b="1"/>
              <a:t>Pivot to GOP</a:t>
            </a:r>
          </a:p>
          <a:p>
            <a:pPr algn="ctr"/>
            <a:r>
              <a:rPr lang="en-US" sz="1400"/>
              <a:t>1 narrative</a:t>
            </a:r>
          </a:p>
        </p:txBody>
      </p:sp>
      <p:graphicFrame>
        <p:nvGraphicFramePr>
          <p:cNvPr id="17" name="Table 16">
            <a:extLst>
              <a:ext uri="{FF2B5EF4-FFF2-40B4-BE49-F238E27FC236}">
                <a16:creationId xmlns:a16="http://schemas.microsoft.com/office/drawing/2014/main" id="{EACC29E1-D324-D30E-73EE-CD2FE6FBF938}"/>
              </a:ext>
            </a:extLst>
          </p:cNvPr>
          <p:cNvGraphicFramePr>
            <a:graphicFrameLocks noGrp="1"/>
          </p:cNvGraphicFramePr>
          <p:nvPr>
            <p:extLst>
              <p:ext uri="{D42A27DB-BD31-4B8C-83A1-F6EECF244321}">
                <p14:modId xmlns:p14="http://schemas.microsoft.com/office/powerpoint/2010/main" val="3026364000"/>
              </p:ext>
            </p:extLst>
          </p:nvPr>
        </p:nvGraphicFramePr>
        <p:xfrm>
          <a:off x="2027678" y="4081090"/>
          <a:ext cx="9674054" cy="929640"/>
        </p:xfrm>
        <a:graphic>
          <a:graphicData uri="http://schemas.openxmlformats.org/drawingml/2006/table">
            <a:tbl>
              <a:tblPr firstRow="1" bandRow="1">
                <a:tableStyleId>{2D5ABB26-0587-4C30-8999-92F81FD0307C}</a:tableStyleId>
              </a:tblPr>
              <a:tblGrid>
                <a:gridCol w="9674054">
                  <a:extLst>
                    <a:ext uri="{9D8B030D-6E8A-4147-A177-3AD203B41FA5}">
                      <a16:colId xmlns:a16="http://schemas.microsoft.com/office/drawing/2014/main" val="1054979669"/>
                    </a:ext>
                  </a:extLst>
                </a:gridCol>
              </a:tblGrid>
              <a:tr h="83503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i="0" kern="1200">
                          <a:solidFill>
                            <a:schemeClr val="tx1"/>
                          </a:solidFill>
                          <a:effectLst/>
                          <a:latin typeface="+mn-lt"/>
                          <a:ea typeface="+mn-ea"/>
                          <a:cs typeface="+mn-cs"/>
                        </a:rPr>
                        <a:t>Inquisitive - </a:t>
                      </a:r>
                      <a:r>
                        <a:rPr lang="en-US" sz="1100" b="0" i="0" kern="1200">
                          <a:solidFill>
                            <a:schemeClr val="tx1"/>
                          </a:solidFill>
                          <a:effectLst/>
                          <a:latin typeface="+mn-lt"/>
                          <a:ea typeface="+mn-ea"/>
                          <a:cs typeface="+mn-cs"/>
                        </a:rPr>
                        <a:t>People are right to feel like the system isn’t working for them. When prices rise and it feels harder to get ahead, it’s easy to blame a particular group for what’s going wrong. But what if we asked who really gains when costs go up, healthcare becomes harder to afford, small businesses struggle, and insurance claims are denied. Often, it’s large corporations that make more money while everyday people fall behind. When we turn on each other, it can take attention away from the real causes of these problems. We move forward when we stand together and focus on the choices being made at the top, instead of blaming one another.</a:t>
                      </a:r>
                      <a:endParaRPr lang="en-US" sz="1100" kern="0">
                        <a:latin typeface="Arial" panose="020B060402020202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576191784"/>
                  </a:ext>
                </a:extLst>
              </a:tr>
            </a:tbl>
          </a:graphicData>
        </a:graphic>
      </p:graphicFrame>
      <p:graphicFrame>
        <p:nvGraphicFramePr>
          <p:cNvPr id="18" name="Table 17">
            <a:extLst>
              <a:ext uri="{FF2B5EF4-FFF2-40B4-BE49-F238E27FC236}">
                <a16:creationId xmlns:a16="http://schemas.microsoft.com/office/drawing/2014/main" id="{621BC976-4C8D-92A7-940A-51F817EACD6A}"/>
              </a:ext>
            </a:extLst>
          </p:cNvPr>
          <p:cNvGraphicFramePr>
            <a:graphicFrameLocks noGrp="1"/>
          </p:cNvGraphicFramePr>
          <p:nvPr>
            <p:extLst>
              <p:ext uri="{D42A27DB-BD31-4B8C-83A1-F6EECF244321}">
                <p14:modId xmlns:p14="http://schemas.microsoft.com/office/powerpoint/2010/main" val="466565261"/>
              </p:ext>
            </p:extLst>
          </p:nvPr>
        </p:nvGraphicFramePr>
        <p:xfrm>
          <a:off x="2018452" y="1314344"/>
          <a:ext cx="9683279" cy="762000"/>
        </p:xfrm>
        <a:graphic>
          <a:graphicData uri="http://schemas.openxmlformats.org/drawingml/2006/table">
            <a:tbl>
              <a:tblPr firstRow="1" bandRow="1">
                <a:tableStyleId>{2D5ABB26-0587-4C30-8999-92F81FD0307C}</a:tableStyleId>
              </a:tblPr>
              <a:tblGrid>
                <a:gridCol w="9683279">
                  <a:extLst>
                    <a:ext uri="{9D8B030D-6E8A-4147-A177-3AD203B41FA5}">
                      <a16:colId xmlns:a16="http://schemas.microsoft.com/office/drawing/2014/main" val="1582482197"/>
                    </a:ext>
                  </a:extLst>
                </a:gridCol>
              </a:tblGrid>
              <a:tr h="73385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i="0" kern="1200">
                          <a:solidFill>
                            <a:schemeClr val="tx1"/>
                          </a:solidFill>
                          <a:effectLst/>
                          <a:latin typeface="+mn-lt"/>
                          <a:ea typeface="+mn-ea"/>
                          <a:cs typeface="+mn-cs"/>
                        </a:rPr>
                        <a:t>Conviction - </a:t>
                      </a:r>
                      <a:r>
                        <a:rPr lang="en-US" sz="1100" b="0" i="0" kern="1200">
                          <a:solidFill>
                            <a:schemeClr val="tx1"/>
                          </a:solidFill>
                          <a:effectLst/>
                          <a:latin typeface="+mn-lt"/>
                          <a:ea typeface="+mn-ea"/>
                          <a:cs typeface="+mn-cs"/>
                        </a:rPr>
                        <a:t>Everyone in America should feel safe and be treated fairly. There are real concerns that this is not the case for some of us. But we don’t get safer by pitting one group of people against another or by trying to label a certain group of people as bad or dangerous. Division weakens us. We get safer by treating people with dignity and lowering the temperature so we can focus on solutions to our problems. Our future depends on us working together toward our common goals.</a:t>
                      </a:r>
                      <a:endParaRPr lang="en-US" sz="1100" kern="0">
                        <a:latin typeface="Arial" panose="020B0604020202020204" pitchFamily="34" charset="0"/>
                        <a:cs typeface="Arial" panose="020B0604020202020204" pitchFamily="34" charset="0"/>
                      </a:endParaRPr>
                    </a:p>
                  </a:txBody>
                  <a:tcPr marL="45720" marR="45720">
                    <a:lnR w="28575" cap="flat" cmpd="sng" algn="ctr">
                      <a:solidFill>
                        <a:schemeClr val="bg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679307538"/>
                  </a:ext>
                </a:extLst>
              </a:tr>
            </a:tbl>
          </a:graphicData>
        </a:graphic>
      </p:graphicFrame>
      <p:graphicFrame>
        <p:nvGraphicFramePr>
          <p:cNvPr id="19" name="Table 18">
            <a:extLst>
              <a:ext uri="{FF2B5EF4-FFF2-40B4-BE49-F238E27FC236}">
                <a16:creationId xmlns:a16="http://schemas.microsoft.com/office/drawing/2014/main" id="{C4433A0D-2357-481F-565F-1279503B7630}"/>
              </a:ext>
            </a:extLst>
          </p:cNvPr>
          <p:cNvGraphicFramePr>
            <a:graphicFrameLocks noGrp="1"/>
          </p:cNvGraphicFramePr>
          <p:nvPr>
            <p:extLst>
              <p:ext uri="{D42A27DB-BD31-4B8C-83A1-F6EECF244321}">
                <p14:modId xmlns:p14="http://schemas.microsoft.com/office/powerpoint/2010/main" val="4114240782"/>
              </p:ext>
            </p:extLst>
          </p:nvPr>
        </p:nvGraphicFramePr>
        <p:xfrm>
          <a:off x="2027677" y="3038575"/>
          <a:ext cx="9674054" cy="929640"/>
        </p:xfrm>
        <a:graphic>
          <a:graphicData uri="http://schemas.openxmlformats.org/drawingml/2006/table">
            <a:tbl>
              <a:tblPr firstRow="1" bandRow="1">
                <a:tableStyleId>{2D5ABB26-0587-4C30-8999-92F81FD0307C}</a:tableStyleId>
              </a:tblPr>
              <a:tblGrid>
                <a:gridCol w="9674054">
                  <a:extLst>
                    <a:ext uri="{9D8B030D-6E8A-4147-A177-3AD203B41FA5}">
                      <a16:colId xmlns:a16="http://schemas.microsoft.com/office/drawing/2014/main" val="480414635"/>
                    </a:ext>
                  </a:extLst>
                </a:gridCol>
              </a:tblGrid>
              <a:tr h="674229">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i="0" kern="1200">
                          <a:solidFill>
                            <a:schemeClr val="tx1"/>
                          </a:solidFill>
                          <a:effectLst/>
                          <a:latin typeface="+mn-lt"/>
                          <a:ea typeface="+mn-ea"/>
                          <a:cs typeface="+mn-cs"/>
                        </a:rPr>
                        <a:t>Accusatory - </a:t>
                      </a:r>
                      <a:r>
                        <a:rPr lang="en-US" sz="1100" b="0" i="0" kern="1200">
                          <a:solidFill>
                            <a:schemeClr val="tx1"/>
                          </a:solidFill>
                          <a:effectLst/>
                          <a:latin typeface="+mn-lt"/>
                          <a:ea typeface="+mn-ea"/>
                          <a:cs typeface="+mn-cs"/>
                        </a:rPr>
                        <a:t>People are right to feel like the system isn’t working for them. It is easy to blame a particular group as responsible for the problem. But, when you think about it, who has the greatest interest in raising prices, increasing healthcare costs, bankrupting small businesses and denying insurance claims? It’s the greedy corporations who think nothing of hurting everyday people if it brings more profit. They want us to fight and blame each other. We cannot let them get away with trying to distract us from the real problems that they are causing. We move forward when we stand together and take on the greed at the top.</a:t>
                      </a:r>
                      <a:endParaRPr lang="en-US" sz="1100" kern="0">
                        <a:latin typeface="Arial" panose="020B0604020202020204" pitchFamily="34" charset="0"/>
                        <a:cs typeface="Arial" panose="020B0604020202020204" pitchFamily="34" charset="0"/>
                      </a:endParaRPr>
                    </a:p>
                  </a:txBody>
                  <a:tcPr marL="45720" marR="45720">
                    <a:lnR w="28575"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048033539"/>
                  </a:ext>
                </a:extLst>
              </a:tr>
            </a:tbl>
          </a:graphicData>
        </a:graphic>
      </p:graphicFrame>
      <p:graphicFrame>
        <p:nvGraphicFramePr>
          <p:cNvPr id="20" name="Table 19">
            <a:extLst>
              <a:ext uri="{FF2B5EF4-FFF2-40B4-BE49-F238E27FC236}">
                <a16:creationId xmlns:a16="http://schemas.microsoft.com/office/drawing/2014/main" id="{82FB63B0-B1FF-2764-9D78-850578D4DB06}"/>
              </a:ext>
            </a:extLst>
          </p:cNvPr>
          <p:cNvGraphicFramePr>
            <a:graphicFrameLocks noGrp="1"/>
          </p:cNvGraphicFramePr>
          <p:nvPr>
            <p:extLst>
              <p:ext uri="{D42A27DB-BD31-4B8C-83A1-F6EECF244321}">
                <p14:modId xmlns:p14="http://schemas.microsoft.com/office/powerpoint/2010/main" val="2985406025"/>
              </p:ext>
            </p:extLst>
          </p:nvPr>
        </p:nvGraphicFramePr>
        <p:xfrm>
          <a:off x="2053627" y="5112972"/>
          <a:ext cx="9648104" cy="822960"/>
        </p:xfrm>
        <a:graphic>
          <a:graphicData uri="http://schemas.openxmlformats.org/drawingml/2006/table">
            <a:tbl>
              <a:tblPr firstRow="1" bandRow="1">
                <a:tableStyleId>{2D5ABB26-0587-4C30-8999-92F81FD0307C}</a:tableStyleId>
              </a:tblPr>
              <a:tblGrid>
                <a:gridCol w="9648104">
                  <a:extLst>
                    <a:ext uri="{9D8B030D-6E8A-4147-A177-3AD203B41FA5}">
                      <a16:colId xmlns:a16="http://schemas.microsoft.com/office/drawing/2014/main" val="1657753379"/>
                    </a:ext>
                  </a:extLst>
                </a:gridCol>
              </a:tblGrid>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0" i="0" kern="1200">
                          <a:solidFill>
                            <a:schemeClr val="tx1"/>
                          </a:solidFill>
                          <a:effectLst/>
                          <a:latin typeface="+mn-lt"/>
                          <a:ea typeface="+mn-ea"/>
                          <a:cs typeface="+mn-cs"/>
                        </a:rPr>
                        <a:t>Republicans like to attack certain groups of people to distract from their failures on the economy. One day it’s because of DEI, then the next day it’s because of immigrants. It’s not as if we don’t notice that prices keep rising, health insurance is out of control, and groceries stretch every paycheck. We hear about more layoffs every week, and the GOP are the ones in control of the White House and Congress. Blaming someone or a group of people won’t fix things. What will is staying focused on what families actually need: lower everyday costs, dependable jobs, and healthcare people can actually afford.</a:t>
                      </a:r>
                      <a:endParaRPr lang="en-US" sz="1100" kern="0">
                        <a:latin typeface="Arial" panose="020B0604020202020204" pitchFamily="34" charset="0"/>
                        <a:cs typeface="Arial" panose="020B0604020202020204" pitchFamily="34" charset="0"/>
                      </a:endParaRPr>
                    </a:p>
                  </a:txBody>
                  <a:tcPr marL="45720" marR="45720">
                    <a:lnR w="285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76191784"/>
                  </a:ext>
                </a:extLst>
              </a:tr>
            </a:tbl>
          </a:graphicData>
        </a:graphic>
      </p:graphicFrame>
    </p:spTree>
    <p:extLst>
      <p:ext uri="{BB962C8B-B14F-4D97-AF65-F5344CB8AC3E}">
        <p14:creationId xmlns:p14="http://schemas.microsoft.com/office/powerpoint/2010/main" val="153610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34C2-E648-1ECF-83FC-21CA01A570DD}"/>
              </a:ext>
            </a:extLst>
          </p:cNvPr>
          <p:cNvSpPr>
            <a:spLocks noGrp="1"/>
          </p:cNvSpPr>
          <p:nvPr>
            <p:ph type="title"/>
          </p:nvPr>
        </p:nvSpPr>
        <p:spPr>
          <a:xfrm>
            <a:off x="594359" y="466750"/>
            <a:ext cx="10993339" cy="1339472"/>
          </a:xfrm>
        </p:spPr>
        <p:txBody>
          <a:bodyPr>
            <a:normAutofit/>
          </a:bodyPr>
          <a:lstStyle/>
          <a:p>
            <a:r>
              <a:rPr lang="en-US" dirty="0"/>
              <a:t>Democratic responses to right-wing othering narratives consistently outperform the attacks themselves. </a:t>
            </a:r>
          </a:p>
        </p:txBody>
      </p:sp>
      <p:sp>
        <p:nvSpPr>
          <p:cNvPr id="3" name="Slide Number Placeholder 2">
            <a:extLst>
              <a:ext uri="{FF2B5EF4-FFF2-40B4-BE49-F238E27FC236}">
                <a16:creationId xmlns:a16="http://schemas.microsoft.com/office/drawing/2014/main" id="{B12819CE-61C1-B053-C949-86A41A47DAC9}"/>
              </a:ext>
            </a:extLst>
          </p:cNvPr>
          <p:cNvSpPr>
            <a:spLocks noGrp="1"/>
          </p:cNvSpPr>
          <p:nvPr>
            <p:ph type="sldNum" sz="quarter" idx="12"/>
          </p:nvPr>
        </p:nvSpPr>
        <p:spPr/>
        <p:txBody>
          <a:bodyPr/>
          <a:lstStyle/>
          <a:p>
            <a:fld id="{35AC7A8B-0617-B84C-BE7C-25188248DABA}" type="slidenum">
              <a:rPr lang="en-US" smtClean="0"/>
              <a:pPr/>
              <a:t>12</a:t>
            </a:fld>
            <a:endParaRPr lang="en-US"/>
          </a:p>
        </p:txBody>
      </p:sp>
      <p:graphicFrame>
        <p:nvGraphicFramePr>
          <p:cNvPr id="4" name="Table 3">
            <a:extLst>
              <a:ext uri="{FF2B5EF4-FFF2-40B4-BE49-F238E27FC236}">
                <a16:creationId xmlns:a16="http://schemas.microsoft.com/office/drawing/2014/main" id="{15A9C861-A112-D014-81A6-FE7C1A7B50B3}"/>
              </a:ext>
            </a:extLst>
          </p:cNvPr>
          <p:cNvGraphicFramePr>
            <a:graphicFrameLocks noGrp="1"/>
          </p:cNvGraphicFramePr>
          <p:nvPr>
            <p:extLst>
              <p:ext uri="{D42A27DB-BD31-4B8C-83A1-F6EECF244321}">
                <p14:modId xmlns:p14="http://schemas.microsoft.com/office/powerpoint/2010/main" val="2782114669"/>
              </p:ext>
            </p:extLst>
          </p:nvPr>
        </p:nvGraphicFramePr>
        <p:xfrm>
          <a:off x="594359" y="2085622"/>
          <a:ext cx="11003284" cy="2702560"/>
        </p:xfrm>
        <a:graphic>
          <a:graphicData uri="http://schemas.openxmlformats.org/drawingml/2006/table">
            <a:tbl>
              <a:tblPr/>
              <a:tblGrid>
                <a:gridCol w="2750821">
                  <a:extLst>
                    <a:ext uri="{9D8B030D-6E8A-4147-A177-3AD203B41FA5}">
                      <a16:colId xmlns:a16="http://schemas.microsoft.com/office/drawing/2014/main" val="314104244"/>
                    </a:ext>
                  </a:extLst>
                </a:gridCol>
                <a:gridCol w="2750821">
                  <a:extLst>
                    <a:ext uri="{9D8B030D-6E8A-4147-A177-3AD203B41FA5}">
                      <a16:colId xmlns:a16="http://schemas.microsoft.com/office/drawing/2014/main" val="1692938849"/>
                    </a:ext>
                  </a:extLst>
                </a:gridCol>
                <a:gridCol w="2750821">
                  <a:extLst>
                    <a:ext uri="{9D8B030D-6E8A-4147-A177-3AD203B41FA5}">
                      <a16:colId xmlns:a16="http://schemas.microsoft.com/office/drawing/2014/main" val="1317053418"/>
                    </a:ext>
                  </a:extLst>
                </a:gridCol>
                <a:gridCol w="2750821">
                  <a:extLst>
                    <a:ext uri="{9D8B030D-6E8A-4147-A177-3AD203B41FA5}">
                      <a16:colId xmlns:a16="http://schemas.microsoft.com/office/drawing/2014/main" val="3853087057"/>
                    </a:ext>
                  </a:extLst>
                </a:gridCol>
              </a:tblGrid>
              <a:tr h="0">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mn-lt"/>
                        </a:rPr>
                        <a:t>Mean Dial Score (0-100)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mn-lt"/>
                        </a:rPr>
                        <a:t>Acceptable %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mn-lt"/>
                        </a:rPr>
                        <a:t>Favorable to Speaker %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743313821"/>
                  </a:ext>
                </a:extLst>
              </a:tr>
              <a:tr h="421640">
                <a:tc>
                  <a:txBody>
                    <a:bodyPr/>
                    <a:lstStyle/>
                    <a:p>
                      <a:pPr algn="l" rtl="0" fontAlgn="base">
                        <a:lnSpc>
                          <a:spcPct val="100000"/>
                        </a:lnSpc>
                        <a:buNone/>
                      </a:pPr>
                      <a:r>
                        <a:rPr lang="en-US" sz="1400" b="1" i="0">
                          <a:solidFill>
                            <a:schemeClr val="accent1"/>
                          </a:solidFill>
                          <a:effectLst/>
                          <a:latin typeface="+mn-lt"/>
                        </a:rPr>
                        <a:t>Democrat</a:t>
                      </a:r>
                      <a:r>
                        <a:rPr lang="en-US" sz="1400" b="0" i="0">
                          <a:effectLst/>
                          <a:latin typeface="+mn-lt"/>
                        </a:rPr>
                        <a:t> – Treat people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66.84 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87 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70 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25901711"/>
                  </a:ext>
                </a:extLst>
              </a:tr>
              <a:tr h="421640">
                <a:tc>
                  <a:txBody>
                    <a:bodyPr/>
                    <a:lstStyle/>
                    <a:p>
                      <a:pPr algn="l" rtl="0" fontAlgn="base">
                        <a:lnSpc>
                          <a:spcPct val="100000"/>
                        </a:lnSpc>
                        <a:buNone/>
                      </a:pPr>
                      <a:r>
                        <a:rPr lang="en-US" sz="1400" b="1" i="0">
                          <a:solidFill>
                            <a:schemeClr val="accent1"/>
                          </a:solidFill>
                          <a:effectLst/>
                          <a:latin typeface="+mn-lt"/>
                        </a:rPr>
                        <a:t>Democrat</a:t>
                      </a:r>
                      <a:r>
                        <a:rPr lang="en-US" sz="1400" b="0" i="0">
                          <a:effectLst/>
                          <a:latin typeface="+mn-lt"/>
                        </a:rPr>
                        <a:t> – Different villain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64.48 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83 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67 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4668061"/>
                  </a:ext>
                </a:extLst>
              </a:tr>
              <a:tr h="421640">
                <a:tc>
                  <a:txBody>
                    <a:bodyPr/>
                    <a:lstStyle/>
                    <a:p>
                      <a:pPr algn="l" rtl="0" fontAlgn="base">
                        <a:lnSpc>
                          <a:spcPct val="100000"/>
                        </a:lnSpc>
                        <a:buNone/>
                      </a:pPr>
                      <a:r>
                        <a:rPr lang="en-US" sz="1400" b="1" i="0">
                          <a:solidFill>
                            <a:schemeClr val="accent1"/>
                          </a:solidFill>
                          <a:effectLst/>
                          <a:latin typeface="+mn-lt"/>
                        </a:rPr>
                        <a:t>Democrat </a:t>
                      </a:r>
                      <a:r>
                        <a:rPr lang="en-US" sz="1400" b="0" i="0">
                          <a:effectLst/>
                          <a:latin typeface="+mn-lt"/>
                        </a:rPr>
                        <a:t>– Pivot to GOP econ failures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57.81 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72 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59 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03230245"/>
                  </a:ext>
                </a:extLst>
              </a:tr>
              <a:tr h="421640">
                <a:tc>
                  <a:txBody>
                    <a:bodyPr/>
                    <a:lstStyle/>
                    <a:p>
                      <a:pPr algn="l" rtl="0" fontAlgn="base">
                        <a:lnSpc>
                          <a:spcPct val="100000"/>
                        </a:lnSpc>
                        <a:buNone/>
                      </a:pPr>
                      <a:r>
                        <a:rPr lang="en-US" sz="1400" b="1" i="0">
                          <a:solidFill>
                            <a:schemeClr val="accent5"/>
                          </a:solidFill>
                          <a:effectLst/>
                          <a:latin typeface="+mn-lt"/>
                        </a:rPr>
                        <a:t>Republican</a:t>
                      </a:r>
                      <a:r>
                        <a:rPr lang="en-US" sz="1400" b="0" i="0">
                          <a:effectLst/>
                          <a:latin typeface="+mn-lt"/>
                        </a:rPr>
                        <a:t> – Focus on immigration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51.27 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52 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44 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23982674"/>
                  </a:ext>
                </a:extLst>
              </a:tr>
              <a:tr h="42164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a:solidFill>
                            <a:schemeClr val="accent5"/>
                          </a:solidFill>
                          <a:effectLst/>
                          <a:latin typeface="+mn-lt"/>
                        </a:rPr>
                        <a:t>Republican</a:t>
                      </a:r>
                      <a:r>
                        <a:rPr lang="en-US" sz="1400" b="0" i="0">
                          <a:effectLst/>
                          <a:latin typeface="+mn-lt"/>
                        </a:rPr>
                        <a:t> – </a:t>
                      </a:r>
                      <a:r>
                        <a:rPr kumimoji="0" lang="en-US" sz="1400" b="0" i="0" u="none" strike="noStrike" kern="1200" cap="none" spc="0" normalizeH="0" baseline="0" noProof="0">
                          <a:ln>
                            <a:noFill/>
                          </a:ln>
                          <a:solidFill>
                            <a:schemeClr val="tx1"/>
                          </a:solidFill>
                          <a:effectLst/>
                          <a:uLnTx/>
                          <a:uFillTx/>
                          <a:latin typeface="+mn-lt"/>
                          <a:ea typeface="+mn-ea"/>
                          <a:cs typeface="+mn-cs"/>
                        </a:rPr>
                        <a:t>Woke Ideology v Common Sense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49.72 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47 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41 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90202813"/>
                  </a:ext>
                </a:extLst>
              </a:tr>
            </a:tbl>
          </a:graphicData>
        </a:graphic>
      </p:graphicFrame>
    </p:spTree>
    <p:extLst>
      <p:ext uri="{BB962C8B-B14F-4D97-AF65-F5344CB8AC3E}">
        <p14:creationId xmlns:p14="http://schemas.microsoft.com/office/powerpoint/2010/main" val="203673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FE8C-31E9-A6EE-66E1-48F7E31AD9D3}"/>
              </a:ext>
            </a:extLst>
          </p:cNvPr>
          <p:cNvSpPr>
            <a:spLocks noGrp="1"/>
          </p:cNvSpPr>
          <p:nvPr>
            <p:ph type="title"/>
          </p:nvPr>
        </p:nvSpPr>
        <p:spPr>
          <a:xfrm>
            <a:off x="594360" y="466750"/>
            <a:ext cx="10759440" cy="1610406"/>
          </a:xfrm>
        </p:spPr>
        <p:txBody>
          <a:bodyPr>
            <a:normAutofit/>
          </a:bodyPr>
          <a:lstStyle/>
          <a:p>
            <a:r>
              <a:rPr lang="en-US"/>
              <a:t>While a solid majority of voters feel that the issues being raised are important, many voters also recognize that the purpose is to cause fear and division. </a:t>
            </a:r>
          </a:p>
        </p:txBody>
      </p:sp>
      <p:sp>
        <p:nvSpPr>
          <p:cNvPr id="3" name="Slide Number Placeholder 2">
            <a:extLst>
              <a:ext uri="{FF2B5EF4-FFF2-40B4-BE49-F238E27FC236}">
                <a16:creationId xmlns:a16="http://schemas.microsoft.com/office/drawing/2014/main" id="{08B236A4-6944-524D-F4D1-43771D681487}"/>
              </a:ext>
            </a:extLst>
          </p:cNvPr>
          <p:cNvSpPr>
            <a:spLocks noGrp="1"/>
          </p:cNvSpPr>
          <p:nvPr>
            <p:ph type="sldNum" sz="quarter" idx="12"/>
          </p:nvPr>
        </p:nvSpPr>
        <p:spPr/>
        <p:txBody>
          <a:bodyPr/>
          <a:lstStyle/>
          <a:p>
            <a:fld id="{35AC7A8B-0617-B84C-BE7C-25188248DABA}" type="slidenum">
              <a:rPr lang="en-US" smtClean="0"/>
              <a:pPr/>
              <a:t>13</a:t>
            </a:fld>
            <a:endParaRPr lang="en-US"/>
          </a:p>
        </p:txBody>
      </p:sp>
      <p:graphicFrame>
        <p:nvGraphicFramePr>
          <p:cNvPr id="4" name="Table 3">
            <a:extLst>
              <a:ext uri="{FF2B5EF4-FFF2-40B4-BE49-F238E27FC236}">
                <a16:creationId xmlns:a16="http://schemas.microsoft.com/office/drawing/2014/main" id="{930A454D-1405-6316-A474-0C46ABCDD472}"/>
              </a:ext>
            </a:extLst>
          </p:cNvPr>
          <p:cNvGraphicFramePr>
            <a:graphicFrameLocks noGrp="1"/>
          </p:cNvGraphicFramePr>
          <p:nvPr>
            <p:extLst>
              <p:ext uri="{D42A27DB-BD31-4B8C-83A1-F6EECF244321}">
                <p14:modId xmlns:p14="http://schemas.microsoft.com/office/powerpoint/2010/main" val="2762174651"/>
              </p:ext>
            </p:extLst>
          </p:nvPr>
        </p:nvGraphicFramePr>
        <p:xfrm>
          <a:off x="599330" y="2637676"/>
          <a:ext cx="10993342" cy="3083560"/>
        </p:xfrm>
        <a:graphic>
          <a:graphicData uri="http://schemas.openxmlformats.org/drawingml/2006/table">
            <a:tbl>
              <a:tblPr firstRow="1" bandRow="1">
                <a:tableStyleId>{2D5ABB26-0587-4C30-8999-92F81FD0307C}</a:tableStyleId>
              </a:tblPr>
              <a:tblGrid>
                <a:gridCol w="2255382">
                  <a:extLst>
                    <a:ext uri="{9D8B030D-6E8A-4147-A177-3AD203B41FA5}">
                      <a16:colId xmlns:a16="http://schemas.microsoft.com/office/drawing/2014/main" val="4007232901"/>
                    </a:ext>
                  </a:extLst>
                </a:gridCol>
                <a:gridCol w="3568390">
                  <a:extLst>
                    <a:ext uri="{9D8B030D-6E8A-4147-A177-3AD203B41FA5}">
                      <a16:colId xmlns:a16="http://schemas.microsoft.com/office/drawing/2014/main" val="835259031"/>
                    </a:ext>
                  </a:extLst>
                </a:gridCol>
                <a:gridCol w="800590">
                  <a:extLst>
                    <a:ext uri="{9D8B030D-6E8A-4147-A177-3AD203B41FA5}">
                      <a16:colId xmlns:a16="http://schemas.microsoft.com/office/drawing/2014/main" val="2723249676"/>
                    </a:ext>
                  </a:extLst>
                </a:gridCol>
                <a:gridCol w="3548386">
                  <a:extLst>
                    <a:ext uri="{9D8B030D-6E8A-4147-A177-3AD203B41FA5}">
                      <a16:colId xmlns:a16="http://schemas.microsoft.com/office/drawing/2014/main" val="2854566744"/>
                    </a:ext>
                  </a:extLst>
                </a:gridCol>
                <a:gridCol w="820594">
                  <a:extLst>
                    <a:ext uri="{9D8B030D-6E8A-4147-A177-3AD203B41FA5}">
                      <a16:colId xmlns:a16="http://schemas.microsoft.com/office/drawing/2014/main" val="2064069403"/>
                    </a:ext>
                  </a:extLst>
                </a:gridCol>
              </a:tblGrid>
              <a:tr h="370840">
                <a:tc>
                  <a:txBody>
                    <a:bodyPr/>
                    <a:lstStyle/>
                    <a:p>
                      <a:endParaRPr lang="en-US" sz="140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n-lt"/>
                          <a:ea typeface="+mn-ea"/>
                          <a:cs typeface="+mn-cs"/>
                        </a:rPr>
                        <a:t>Focus on Immigration</a:t>
                      </a:r>
                    </a:p>
                  </a:txBody>
                  <a:tcPr anchor="ctr">
                    <a:lnR w="6350" cap="flat" cmpd="sng" algn="ctr">
                      <a:solidFill>
                        <a:schemeClr val="tx1"/>
                      </a:solidFill>
                      <a:prstDash val="solid"/>
                      <a:round/>
                      <a:headEnd type="none" w="med" len="med"/>
                      <a:tailEnd type="none" w="med" len="med"/>
                    </a:lnR>
                    <a:solidFill>
                      <a:schemeClr val="tx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n-lt"/>
                          <a:ea typeface="+mn-ea"/>
                          <a:cs typeface="+mn-cs"/>
                        </a:rPr>
                        <a:t>Woke Ideology v Common Sense </a:t>
                      </a:r>
                    </a:p>
                  </a:txBody>
                  <a:tcPr anchor="ctr">
                    <a:lnL w="6350" cap="flat" cmpd="sng" algn="ctr">
                      <a:solidFill>
                        <a:schemeClr val="tx1"/>
                      </a:solidFill>
                      <a:prstDash val="solid"/>
                      <a:round/>
                      <a:headEnd type="none" w="med" len="med"/>
                      <a:tailEnd type="none" w="med" len="med"/>
                    </a:lnL>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3625028683"/>
                  </a:ext>
                </a:extLst>
              </a:tr>
              <a:tr h="370840">
                <a:tc>
                  <a:txBody>
                    <a:bodyPr/>
                    <a:lstStyle/>
                    <a:p>
                      <a:endParaRPr lang="en-US" sz="1400"/>
                    </a:p>
                  </a:txBody>
                  <a:tcPr anchor="ctr"/>
                </a:tc>
                <a:tc>
                  <a:txBody>
                    <a:bodyPr/>
                    <a:lstStyle/>
                    <a:p>
                      <a:endParaRPr lang="en-US" sz="1400"/>
                    </a:p>
                  </a:txBody>
                  <a:tcPr anchor="ctr"/>
                </a:tc>
                <a:tc>
                  <a:txBody>
                    <a:bodyPr/>
                    <a:lstStyle/>
                    <a:p>
                      <a:pPr algn="ctr"/>
                      <a:r>
                        <a:rPr lang="en-US" sz="1400" b="1"/>
                        <a:t>Swing Voters</a:t>
                      </a:r>
                    </a:p>
                  </a:txBody>
                  <a:tcPr anchor="ctr">
                    <a:lnR w="6350" cap="flat" cmpd="sng" algn="ctr">
                      <a:solidFill>
                        <a:schemeClr val="tx1"/>
                      </a:solidFill>
                      <a:prstDash val="solid"/>
                      <a:round/>
                      <a:headEnd type="none" w="med" len="med"/>
                      <a:tailEnd type="none" w="med" len="med"/>
                    </a:lnR>
                    <a:solidFill>
                      <a:schemeClr val="bg2"/>
                    </a:solidFill>
                  </a:tcPr>
                </a:tc>
                <a:tc>
                  <a:txBody>
                    <a:bodyPr/>
                    <a:lstStyle/>
                    <a:p>
                      <a:endParaRPr lang="en-US" sz="1400" b="1"/>
                    </a:p>
                  </a:txBody>
                  <a:tcPr anchor="ctr">
                    <a:lnL w="635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Swing Voters</a:t>
                      </a:r>
                    </a:p>
                  </a:txBody>
                  <a:tcPr anchor="ctr">
                    <a:solidFill>
                      <a:schemeClr val="bg2"/>
                    </a:solidFill>
                  </a:tcPr>
                </a:tc>
                <a:extLst>
                  <a:ext uri="{0D108BD9-81ED-4DB2-BD59-A6C34878D82A}">
                    <a16:rowId xmlns:a16="http://schemas.microsoft.com/office/drawing/2014/main" val="1241591224"/>
                  </a:ext>
                </a:extLst>
              </a:tr>
              <a:tr h="731520">
                <a:tc>
                  <a:txBody>
                    <a:bodyPr/>
                    <a:lstStyle/>
                    <a:p>
                      <a:r>
                        <a:rPr lang="en-US" sz="1400" b="0" kern="1200">
                          <a:solidFill>
                            <a:schemeClr val="dk1"/>
                          </a:solidFill>
                          <a:effectLst/>
                        </a:rPr>
                        <a:t>This Republican is raising an important problem that I am concerned about </a:t>
                      </a:r>
                      <a:endParaRPr lang="en-US" sz="1400" b="0"/>
                    </a:p>
                  </a:txBody>
                  <a:tcPr anchor="ctr">
                    <a:lnB w="9525" cap="flat" cmpd="sng" algn="ctr">
                      <a:solidFill>
                        <a:schemeClr val="bg2">
                          <a:lumMod val="75000"/>
                        </a:schemeClr>
                      </a:solidFill>
                      <a:prstDash val="sysDash"/>
                      <a:round/>
                      <a:headEnd type="none" w="med" len="med"/>
                      <a:tailEnd type="none" w="med" len="med"/>
                    </a:lnB>
                  </a:tcPr>
                </a:tc>
                <a:tc>
                  <a:txBody>
                    <a:bodyPr/>
                    <a:lstStyle/>
                    <a:p>
                      <a:endParaRPr lang="en-US" sz="1400"/>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a:r>
                        <a:rPr lang="en-US" sz="1400"/>
                        <a:t>58</a:t>
                      </a:r>
                    </a:p>
                  </a:txBody>
                  <a:tcPr anchor="ctr">
                    <a:lnR w="6350" cap="flat" cmpd="sng" algn="ctr">
                      <a:solidFill>
                        <a:schemeClr val="tx1"/>
                      </a:solidFill>
                      <a:prstDash val="solid"/>
                      <a:round/>
                      <a:headEnd type="none" w="med" len="med"/>
                      <a:tailEnd type="none" w="med" len="med"/>
                    </a:lnR>
                    <a:lnB w="9525" cap="flat" cmpd="sng" algn="ctr">
                      <a:solidFill>
                        <a:schemeClr val="bg2">
                          <a:lumMod val="75000"/>
                        </a:schemeClr>
                      </a:solidFill>
                      <a:prstDash val="sysDash"/>
                      <a:round/>
                      <a:headEnd type="none" w="med" len="med"/>
                      <a:tailEnd type="none" w="med" len="med"/>
                    </a:lnB>
                  </a:tcPr>
                </a:tc>
                <a:tc>
                  <a:txBody>
                    <a:bodyPr/>
                    <a:lstStyle/>
                    <a:p>
                      <a:endParaRPr lang="en-US" sz="1400"/>
                    </a:p>
                  </a:txBody>
                  <a:tcPr anchor="ctr">
                    <a:lnL w="6350" cap="flat" cmpd="sng" algn="ctr">
                      <a:solidFill>
                        <a:schemeClr val="tx1"/>
                      </a:solidFill>
                      <a:prstDash val="solid"/>
                      <a:round/>
                      <a:headEnd type="none" w="med" len="med"/>
                      <a:tailEnd type="none" w="med" len="med"/>
                    </a:lnL>
                    <a:lnB w="9525" cap="flat" cmpd="sng" algn="ctr">
                      <a:solidFill>
                        <a:schemeClr val="bg2">
                          <a:lumMod val="75000"/>
                        </a:schemeClr>
                      </a:solidFill>
                      <a:prstDash val="sysDash"/>
                      <a:round/>
                      <a:headEnd type="none" w="med" len="med"/>
                      <a:tailEnd type="none" w="med" len="med"/>
                    </a:lnB>
                  </a:tcPr>
                </a:tc>
                <a:tc>
                  <a:txBody>
                    <a:bodyPr/>
                    <a:lstStyle/>
                    <a:p>
                      <a:pPr algn="ctr"/>
                      <a:r>
                        <a:rPr lang="en-US" sz="1400"/>
                        <a:t>57</a:t>
                      </a:r>
                    </a:p>
                  </a:txBody>
                  <a:tcPr anchor="ctr">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4147640353"/>
                  </a:ext>
                </a:extLst>
              </a:tr>
              <a:tr h="731520">
                <a:tc>
                  <a:txBody>
                    <a:bodyPr/>
                    <a:lstStyle/>
                    <a:p>
                      <a:r>
                        <a:rPr lang="en-US" sz="1400" b="0" kern="1200">
                          <a:solidFill>
                            <a:schemeClr val="dk1"/>
                          </a:solidFill>
                          <a:effectLst/>
                        </a:rPr>
                        <a:t>This Republican is trying to frighten and divide people </a:t>
                      </a:r>
                      <a:endParaRPr lang="en-US" sz="1400" b="0"/>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endParaRPr lang="en-US" sz="1400"/>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r>
                        <a:rPr lang="en-US" sz="1400"/>
                        <a:t>57</a:t>
                      </a:r>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endParaRPr lang="en-US" sz="1400"/>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r>
                        <a:rPr lang="en-US" sz="1400"/>
                        <a:t>57</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267235547"/>
                  </a:ext>
                </a:extLst>
              </a:tr>
              <a:tr h="731520">
                <a:tc>
                  <a:txBody>
                    <a:bodyPr/>
                    <a:lstStyle/>
                    <a:p>
                      <a:r>
                        <a:rPr lang="en-US" sz="1400" b="0" kern="1200">
                          <a:solidFill>
                            <a:schemeClr val="dk1"/>
                          </a:solidFill>
                          <a:effectLst/>
                        </a:rPr>
                        <a:t>This Republican is looking out for people like me </a:t>
                      </a:r>
                      <a:endParaRPr lang="en-US" sz="1400" b="0"/>
                    </a:p>
                  </a:txBody>
                  <a:tcPr anchor="ctr">
                    <a:lnT w="9525" cap="flat" cmpd="sng" algn="ctr">
                      <a:solidFill>
                        <a:schemeClr val="bg2">
                          <a:lumMod val="75000"/>
                        </a:schemeClr>
                      </a:solidFill>
                      <a:prstDash val="sysDash"/>
                      <a:round/>
                      <a:headEnd type="none" w="med" len="med"/>
                      <a:tailEnd type="none" w="med" len="med"/>
                    </a:lnT>
                  </a:tcPr>
                </a:tc>
                <a:tc>
                  <a:txBody>
                    <a:bodyPr/>
                    <a:lstStyle/>
                    <a:p>
                      <a:endParaRPr lang="en-US" sz="1400"/>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a:r>
                        <a:rPr lang="en-US" sz="1400"/>
                        <a:t>47</a:t>
                      </a:r>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tcPr>
                </a:tc>
                <a:tc>
                  <a:txBody>
                    <a:bodyPr/>
                    <a:lstStyle/>
                    <a:p>
                      <a:endParaRPr lang="en-US" sz="1400"/>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tcPr>
                </a:tc>
                <a:tc>
                  <a:txBody>
                    <a:bodyPr/>
                    <a:lstStyle/>
                    <a:p>
                      <a:pPr algn="ctr"/>
                      <a:r>
                        <a:rPr lang="en-US" sz="1400"/>
                        <a:t>47</a:t>
                      </a:r>
                    </a:p>
                  </a:txBody>
                  <a:tcPr anchor="ctr">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1866785478"/>
                  </a:ext>
                </a:extLst>
              </a:tr>
            </a:tbl>
          </a:graphicData>
        </a:graphic>
      </p:graphicFrame>
      <p:graphicFrame>
        <p:nvGraphicFramePr>
          <p:cNvPr id="5" name="Chart 4">
            <a:extLst>
              <a:ext uri="{FF2B5EF4-FFF2-40B4-BE49-F238E27FC236}">
                <a16:creationId xmlns:a16="http://schemas.microsoft.com/office/drawing/2014/main" id="{C6C9F298-6D9D-A2A8-9477-F8DB0FC05DCC}"/>
              </a:ext>
            </a:extLst>
          </p:cNvPr>
          <p:cNvGraphicFramePr/>
          <p:nvPr>
            <p:extLst>
              <p:ext uri="{D42A27DB-BD31-4B8C-83A1-F6EECF244321}">
                <p14:modId xmlns:p14="http://schemas.microsoft.com/office/powerpoint/2010/main" val="212990482"/>
              </p:ext>
            </p:extLst>
          </p:nvPr>
        </p:nvGraphicFramePr>
        <p:xfrm>
          <a:off x="3531762" y="2130637"/>
          <a:ext cx="5128475" cy="4535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4B50CD1-B9C7-7A7F-F8E5-548182192FDB}"/>
              </a:ext>
            </a:extLst>
          </p:cNvPr>
          <p:cNvGraphicFramePr/>
          <p:nvPr>
            <p:extLst>
              <p:ext uri="{D42A27DB-BD31-4B8C-83A1-F6EECF244321}">
                <p14:modId xmlns:p14="http://schemas.microsoft.com/office/powerpoint/2010/main" val="2737647213"/>
              </p:ext>
            </p:extLst>
          </p:nvPr>
        </p:nvGraphicFramePr>
        <p:xfrm>
          <a:off x="2865864" y="3514265"/>
          <a:ext cx="3468030" cy="22069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88BE4CCB-1726-5F6F-A318-7B569DF03939}"/>
              </a:ext>
            </a:extLst>
          </p:cNvPr>
          <p:cNvGraphicFramePr/>
          <p:nvPr>
            <p:extLst>
              <p:ext uri="{D42A27DB-BD31-4B8C-83A1-F6EECF244321}">
                <p14:modId xmlns:p14="http://schemas.microsoft.com/office/powerpoint/2010/main" val="1421729541"/>
              </p:ext>
            </p:extLst>
          </p:nvPr>
        </p:nvGraphicFramePr>
        <p:xfrm>
          <a:off x="7214839" y="3514265"/>
          <a:ext cx="3468030" cy="220697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0BB4FDE0-761C-6C4C-8A19-2363EB8EE7E7}"/>
              </a:ext>
            </a:extLst>
          </p:cNvPr>
          <p:cNvSpPr txBox="1"/>
          <p:nvPr/>
        </p:nvSpPr>
        <p:spPr>
          <a:xfrm>
            <a:off x="3205479" y="1849585"/>
            <a:ext cx="5781040" cy="338554"/>
          </a:xfrm>
          <a:prstGeom prst="rect">
            <a:avLst/>
          </a:prstGeom>
          <a:noFill/>
        </p:spPr>
        <p:txBody>
          <a:bodyPr wrap="square">
            <a:spAutoFit/>
          </a:bodyPr>
          <a:lstStyle/>
          <a:p>
            <a:pPr algn="ctr"/>
            <a:r>
              <a:rPr lang="en-US" sz="1600" b="1" i="1">
                <a:solidFill>
                  <a:schemeClr val="accent5"/>
                </a:solidFill>
                <a:effectLst/>
              </a:rPr>
              <a:t>Republican</a:t>
            </a:r>
            <a:r>
              <a:rPr lang="en-US" sz="1600" b="0" i="1">
                <a:solidFill>
                  <a:srgbClr val="000000"/>
                </a:solidFill>
                <a:effectLst/>
              </a:rPr>
              <a:t> Narratives</a:t>
            </a:r>
            <a:endParaRPr lang="en-US" sz="1600" i="1"/>
          </a:p>
        </p:txBody>
      </p:sp>
    </p:spTree>
    <p:extLst>
      <p:ext uri="{BB962C8B-B14F-4D97-AF65-F5344CB8AC3E}">
        <p14:creationId xmlns:p14="http://schemas.microsoft.com/office/powerpoint/2010/main" val="223242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10E5-0AD7-6356-B21A-EDB25638B314}"/>
              </a:ext>
            </a:extLst>
          </p:cNvPr>
          <p:cNvSpPr>
            <a:spLocks noGrp="1"/>
          </p:cNvSpPr>
          <p:nvPr>
            <p:ph type="title"/>
          </p:nvPr>
        </p:nvSpPr>
        <p:spPr>
          <a:xfrm>
            <a:off x="594359" y="466750"/>
            <a:ext cx="11281551" cy="2761872"/>
          </a:xfrm>
        </p:spPr>
        <p:txBody>
          <a:bodyPr>
            <a:normAutofit/>
          </a:bodyPr>
          <a:lstStyle/>
          <a:p>
            <a:r>
              <a:rPr lang="en-US"/>
              <a:t>Voters are divided on whether othering messages are acceptable, though placing the blame on immigrants has increased salience </a:t>
            </a:r>
            <a:br>
              <a:rPr lang="en-US"/>
            </a:br>
            <a:r>
              <a:rPr lang="en-US"/>
              <a:t>among seniors and white noncollege voters. </a:t>
            </a:r>
          </a:p>
        </p:txBody>
      </p:sp>
      <p:sp>
        <p:nvSpPr>
          <p:cNvPr id="3" name="Slide Number Placeholder 2">
            <a:extLst>
              <a:ext uri="{FF2B5EF4-FFF2-40B4-BE49-F238E27FC236}">
                <a16:creationId xmlns:a16="http://schemas.microsoft.com/office/drawing/2014/main" id="{43F9EB08-D528-6EF5-72AE-EC9538845129}"/>
              </a:ext>
            </a:extLst>
          </p:cNvPr>
          <p:cNvSpPr>
            <a:spLocks noGrp="1"/>
          </p:cNvSpPr>
          <p:nvPr>
            <p:ph type="sldNum" sz="quarter" idx="12"/>
          </p:nvPr>
        </p:nvSpPr>
        <p:spPr/>
        <p:txBody>
          <a:bodyPr/>
          <a:lstStyle/>
          <a:p>
            <a:fld id="{35AC7A8B-0617-B84C-BE7C-25188248DABA}" type="slidenum">
              <a:rPr lang="en-US" smtClean="0"/>
              <a:pPr/>
              <a:t>14</a:t>
            </a:fld>
            <a:endParaRPr lang="en-US"/>
          </a:p>
        </p:txBody>
      </p:sp>
      <p:graphicFrame>
        <p:nvGraphicFramePr>
          <p:cNvPr id="4" name="Table 3">
            <a:extLst>
              <a:ext uri="{FF2B5EF4-FFF2-40B4-BE49-F238E27FC236}">
                <a16:creationId xmlns:a16="http://schemas.microsoft.com/office/drawing/2014/main" id="{D4C8069E-6AFB-AB16-2B83-2C0613B378F9}"/>
              </a:ext>
            </a:extLst>
          </p:cNvPr>
          <p:cNvGraphicFramePr>
            <a:graphicFrameLocks noGrp="1"/>
          </p:cNvGraphicFramePr>
          <p:nvPr>
            <p:extLst>
              <p:ext uri="{D42A27DB-BD31-4B8C-83A1-F6EECF244321}">
                <p14:modId xmlns:p14="http://schemas.microsoft.com/office/powerpoint/2010/main" val="10194018"/>
              </p:ext>
            </p:extLst>
          </p:nvPr>
        </p:nvGraphicFramePr>
        <p:xfrm>
          <a:off x="6623807" y="1847685"/>
          <a:ext cx="4973834" cy="4107074"/>
        </p:xfrm>
        <a:graphic>
          <a:graphicData uri="http://schemas.openxmlformats.org/drawingml/2006/table">
            <a:tbl>
              <a:tblPr/>
              <a:tblGrid>
                <a:gridCol w="2223982">
                  <a:extLst>
                    <a:ext uri="{9D8B030D-6E8A-4147-A177-3AD203B41FA5}">
                      <a16:colId xmlns:a16="http://schemas.microsoft.com/office/drawing/2014/main" val="479536514"/>
                    </a:ext>
                  </a:extLst>
                </a:gridCol>
                <a:gridCol w="1278942">
                  <a:extLst>
                    <a:ext uri="{9D8B030D-6E8A-4147-A177-3AD203B41FA5}">
                      <a16:colId xmlns:a16="http://schemas.microsoft.com/office/drawing/2014/main" val="1989392263"/>
                    </a:ext>
                  </a:extLst>
                </a:gridCol>
                <a:gridCol w="1470910">
                  <a:extLst>
                    <a:ext uri="{9D8B030D-6E8A-4147-A177-3AD203B41FA5}">
                      <a16:colId xmlns:a16="http://schemas.microsoft.com/office/drawing/2014/main" val="2728333660"/>
                    </a:ext>
                  </a:extLst>
                </a:gridCol>
              </a:tblGrid>
              <a:tr h="195575">
                <a:tc>
                  <a:txBody>
                    <a:bodyPr/>
                    <a:lstStyle/>
                    <a:p>
                      <a:pPr algn="l" rtl="0" fontAlgn="base">
                        <a:lnSpc>
                          <a:spcPct val="100000"/>
                        </a:lnSpc>
                        <a:buNone/>
                      </a:pPr>
                      <a:r>
                        <a:rPr lang="en-US" sz="1200" b="0" i="0">
                          <a:effectLst/>
                          <a:latin typeface="Arial" panose="020B0604020202020204" pitchFamily="34" charset="0"/>
                        </a:rPr>
                        <a:t> </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ct val="100000"/>
                        </a:lnSpc>
                        <a:buNone/>
                      </a:pPr>
                      <a:r>
                        <a:rPr lang="en-US" sz="1200" b="1" i="0">
                          <a:solidFill>
                            <a:schemeClr val="bg1"/>
                          </a:solidFill>
                          <a:effectLst/>
                          <a:latin typeface="Arial" panose="020B0604020202020204" pitchFamily="34" charset="0"/>
                        </a:rPr>
                        <a:t>Acceptable % </a:t>
                      </a:r>
                      <a:endParaRPr lang="en-US" sz="120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298756201"/>
                  </a:ext>
                </a:extLst>
              </a:tr>
              <a:tr h="391149">
                <a:tc>
                  <a:txBody>
                    <a:bodyPr/>
                    <a:lstStyle/>
                    <a:p>
                      <a:pPr algn="l" rtl="0" fontAlgn="base">
                        <a:lnSpc>
                          <a:spcPct val="100000"/>
                        </a:lnSpc>
                        <a:buNone/>
                      </a:pPr>
                      <a:r>
                        <a:rPr lang="en-US" sz="1200" b="0" i="0">
                          <a:effectLst/>
                          <a:latin typeface="Arial" panose="020B0604020202020204" pitchFamily="34" charset="0"/>
                        </a:rPr>
                        <a:t> </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200" b="1" i="0">
                          <a:effectLst/>
                          <a:latin typeface="Arial" panose="020B0604020202020204" pitchFamily="34" charset="0"/>
                        </a:rPr>
                        <a:t>Focus on Immigration </a:t>
                      </a:r>
                      <a:endParaRPr lang="en-US" sz="1200" b="1"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200" b="1" i="0">
                          <a:effectLst/>
                          <a:latin typeface="Arial" panose="020B0604020202020204" pitchFamily="34" charset="0"/>
                        </a:rPr>
                        <a:t>Woke Ideology v Common Sense </a:t>
                      </a:r>
                      <a:endParaRPr lang="en-US" sz="1200" b="1"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034944281"/>
                  </a:ext>
                </a:extLst>
              </a:tr>
              <a:tr h="195575">
                <a:tc>
                  <a:txBody>
                    <a:bodyPr/>
                    <a:lstStyle/>
                    <a:p>
                      <a:pPr algn="l" rtl="0" fontAlgn="base">
                        <a:lnSpc>
                          <a:spcPct val="100000"/>
                        </a:lnSpc>
                        <a:buNone/>
                      </a:pPr>
                      <a:r>
                        <a:rPr lang="en-US" sz="1200" b="0" i="0">
                          <a:effectLst/>
                          <a:latin typeface="Arial" panose="020B0604020202020204" pitchFamily="34" charset="0"/>
                        </a:rPr>
                        <a:t>Democrats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19 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18 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988404608"/>
                  </a:ext>
                </a:extLst>
              </a:tr>
              <a:tr h="195575">
                <a:tc>
                  <a:txBody>
                    <a:bodyPr/>
                    <a:lstStyle/>
                    <a:p>
                      <a:pPr algn="l" rtl="0" fontAlgn="base">
                        <a:lnSpc>
                          <a:spcPct val="100000"/>
                        </a:lnSpc>
                        <a:buNone/>
                      </a:pPr>
                      <a:r>
                        <a:rPr lang="en-US" sz="1200" b="0" i="0">
                          <a:effectLst/>
                          <a:latin typeface="Arial" panose="020B0604020202020204" pitchFamily="34" charset="0"/>
                        </a:rPr>
                        <a:t>Independents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49 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40 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058990500"/>
                  </a:ext>
                </a:extLst>
              </a:tr>
              <a:tr h="195575">
                <a:tc>
                  <a:txBody>
                    <a:bodyPr/>
                    <a:lstStyle/>
                    <a:p>
                      <a:pPr algn="l" rtl="0" fontAlgn="base">
                        <a:lnSpc>
                          <a:spcPct val="100000"/>
                        </a:lnSpc>
                        <a:buNone/>
                      </a:pPr>
                      <a:r>
                        <a:rPr lang="en-US" sz="1200" b="0" i="0">
                          <a:effectLst/>
                          <a:latin typeface="Arial" panose="020B0604020202020204" pitchFamily="34" charset="0"/>
                        </a:rPr>
                        <a:t>Non-MAGA Republicans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77 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00" b="0" i="0">
                          <a:effectLst/>
                          <a:latin typeface="Arial" panose="020B0604020202020204" pitchFamily="34" charset="0"/>
                        </a:rPr>
                        <a:t>71 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221386"/>
                  </a:ext>
                </a:extLst>
              </a:tr>
              <a:tr h="195575">
                <a:tc>
                  <a:txBody>
                    <a:bodyPr/>
                    <a:lstStyle/>
                    <a:p>
                      <a:pPr algn="l" rtl="0" fontAlgn="base">
                        <a:lnSpc>
                          <a:spcPct val="100000"/>
                        </a:lnSpc>
                        <a:buNone/>
                      </a:pPr>
                      <a:r>
                        <a:rPr lang="en-US" sz="1200" b="0" i="0">
                          <a:effectLst/>
                          <a:latin typeface="Arial" panose="020B0604020202020204" pitchFamily="34" charset="0"/>
                        </a:rPr>
                        <a:t>MAGA Republicans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00" b="1" i="0">
                          <a:effectLst/>
                          <a:latin typeface="Arial" panose="020B0604020202020204" pitchFamily="34" charset="0"/>
                        </a:rPr>
                        <a:t>93</a:t>
                      </a:r>
                      <a:r>
                        <a:rPr lang="en-US" sz="1200" b="0" i="0">
                          <a:effectLst/>
                          <a:latin typeface="Arial" panose="020B0604020202020204" pitchFamily="34" charset="0"/>
                        </a:rPr>
                        <a:t>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00" b="0" i="0">
                          <a:effectLst/>
                          <a:latin typeface="Arial" panose="020B0604020202020204" pitchFamily="34" charset="0"/>
                        </a:rPr>
                        <a:t>82 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76687399"/>
                  </a:ext>
                </a:extLst>
              </a:tr>
              <a:tr h="195575">
                <a:tc>
                  <a:txBody>
                    <a:bodyPr/>
                    <a:lstStyle/>
                    <a:p>
                      <a:pPr algn="l" rtl="0" fontAlgn="base">
                        <a:lnSpc>
                          <a:spcPct val="100000"/>
                        </a:lnSpc>
                        <a:buNone/>
                      </a:pPr>
                      <a:r>
                        <a:rPr lang="en-US" sz="1200" b="0" i="0">
                          <a:effectLst/>
                          <a:latin typeface="Arial" panose="020B0604020202020204" pitchFamily="34" charset="0"/>
                        </a:rPr>
                        <a:t>Undecided House voters 2026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55 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200" b="0" i="0">
                          <a:effectLst/>
                          <a:latin typeface="Arial" panose="020B0604020202020204" pitchFamily="34" charset="0"/>
                        </a:rPr>
                        <a:t>47 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1299906"/>
                  </a:ext>
                </a:extLst>
              </a:tr>
              <a:tr h="195575">
                <a:tc>
                  <a:txBody>
                    <a:bodyPr/>
                    <a:lstStyle/>
                    <a:p>
                      <a:pPr algn="l" rtl="0" fontAlgn="base">
                        <a:lnSpc>
                          <a:spcPct val="100000"/>
                        </a:lnSpc>
                        <a:buNone/>
                      </a:pPr>
                      <a:r>
                        <a:rPr lang="en-US" sz="1200" b="0" i="0">
                          <a:effectLst/>
                        </a:rPr>
                        <a:t>Men</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rPr>
                        <a:t>59</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00" b="0" i="0">
                          <a:effectLst/>
                        </a:rPr>
                        <a:t>53</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42854423"/>
                  </a:ext>
                </a:extLst>
              </a:tr>
              <a:tr h="195575">
                <a:tc>
                  <a:txBody>
                    <a:bodyPr/>
                    <a:lstStyle/>
                    <a:p>
                      <a:pPr algn="l" rtl="0" fontAlgn="base">
                        <a:lnSpc>
                          <a:spcPct val="100000"/>
                        </a:lnSpc>
                        <a:buNone/>
                      </a:pPr>
                      <a:r>
                        <a:rPr lang="en-US" sz="1200" b="0" i="0">
                          <a:effectLst/>
                        </a:rPr>
                        <a:t>Women</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00" b="0" i="0">
                          <a:effectLst/>
                        </a:rPr>
                        <a:t>47</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00" b="0" i="0">
                          <a:effectLst/>
                        </a:rPr>
                        <a:t>42</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23839443"/>
                  </a:ext>
                </a:extLst>
              </a:tr>
              <a:tr h="195575">
                <a:tc>
                  <a:txBody>
                    <a:bodyPr/>
                    <a:lstStyle/>
                    <a:p>
                      <a:pPr algn="l" rtl="0" fontAlgn="base">
                        <a:lnSpc>
                          <a:spcPct val="100000"/>
                        </a:lnSpc>
                        <a:buNone/>
                      </a:pPr>
                      <a:r>
                        <a:rPr lang="en-US" sz="1200" b="0" i="0">
                          <a:effectLst/>
                          <a:latin typeface="Arial" panose="020B0604020202020204" pitchFamily="34" charset="0"/>
                        </a:rPr>
                        <a:t>18-34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43 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44 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876855825"/>
                  </a:ext>
                </a:extLst>
              </a:tr>
              <a:tr h="195575">
                <a:tc>
                  <a:txBody>
                    <a:bodyPr/>
                    <a:lstStyle/>
                    <a:p>
                      <a:pPr algn="l" rtl="0" fontAlgn="base">
                        <a:lnSpc>
                          <a:spcPct val="100000"/>
                        </a:lnSpc>
                        <a:buNone/>
                      </a:pPr>
                      <a:r>
                        <a:rPr lang="en-US" sz="1200" b="0" i="0">
                          <a:effectLst/>
                          <a:latin typeface="Arial" panose="020B0604020202020204" pitchFamily="34" charset="0"/>
                        </a:rPr>
                        <a:t>35-49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51 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200" b="0" i="0">
                          <a:effectLst/>
                          <a:latin typeface="Arial" panose="020B0604020202020204" pitchFamily="34" charset="0"/>
                        </a:rPr>
                        <a:t>47 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91797086"/>
                  </a:ext>
                </a:extLst>
              </a:tr>
              <a:tr h="195575">
                <a:tc>
                  <a:txBody>
                    <a:bodyPr/>
                    <a:lstStyle/>
                    <a:p>
                      <a:pPr algn="l" rtl="0" fontAlgn="base">
                        <a:lnSpc>
                          <a:spcPct val="100000"/>
                        </a:lnSpc>
                        <a:buNone/>
                      </a:pPr>
                      <a:r>
                        <a:rPr lang="en-US" sz="1200" b="0" i="0">
                          <a:effectLst/>
                          <a:latin typeface="Arial" panose="020B0604020202020204" pitchFamily="34" charset="0"/>
                        </a:rPr>
                        <a:t>50-64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56 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200" b="0" i="0">
                          <a:effectLst/>
                          <a:latin typeface="Arial" panose="020B0604020202020204" pitchFamily="34" charset="0"/>
                        </a:rPr>
                        <a:t>49 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554094262"/>
                  </a:ext>
                </a:extLst>
              </a:tr>
              <a:tr h="195575">
                <a:tc>
                  <a:txBody>
                    <a:bodyPr/>
                    <a:lstStyle/>
                    <a:p>
                      <a:pPr algn="l" rtl="0" fontAlgn="base">
                        <a:lnSpc>
                          <a:spcPct val="100000"/>
                        </a:lnSpc>
                        <a:buNone/>
                      </a:pPr>
                      <a:r>
                        <a:rPr lang="en-US" sz="1200" b="0" i="0">
                          <a:effectLst/>
                          <a:latin typeface="Arial" panose="020B0604020202020204" pitchFamily="34" charset="0"/>
                        </a:rPr>
                        <a:t>65+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00" b="1" i="0">
                          <a:effectLst/>
                          <a:latin typeface="Arial" panose="020B0604020202020204" pitchFamily="34" charset="0"/>
                        </a:rPr>
                        <a:t>59</a:t>
                      </a:r>
                      <a:r>
                        <a:rPr lang="en-US" sz="1200" b="0" i="0">
                          <a:effectLst/>
                          <a:latin typeface="Arial" panose="020B0604020202020204" pitchFamily="34" charset="0"/>
                        </a:rPr>
                        <a:t>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00" b="0" i="0">
                          <a:effectLst/>
                          <a:latin typeface="Arial" panose="020B0604020202020204" pitchFamily="34" charset="0"/>
                        </a:rPr>
                        <a:t>49 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33430814"/>
                  </a:ext>
                </a:extLst>
              </a:tr>
              <a:tr h="195575">
                <a:tc>
                  <a:txBody>
                    <a:bodyPr/>
                    <a:lstStyle/>
                    <a:p>
                      <a:pPr algn="l" rtl="0" fontAlgn="base">
                        <a:lnSpc>
                          <a:spcPct val="100000"/>
                        </a:lnSpc>
                        <a:buNone/>
                      </a:pPr>
                      <a:r>
                        <a:rPr lang="en-US" sz="1200" b="0" i="0">
                          <a:effectLst/>
                          <a:latin typeface="Arial" panose="020B0604020202020204" pitchFamily="34" charset="0"/>
                        </a:rPr>
                        <a:t>White noncollege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1" i="0">
                          <a:effectLst/>
                          <a:latin typeface="Arial" panose="020B0604020202020204" pitchFamily="34" charset="0"/>
                        </a:rPr>
                        <a:t>63</a:t>
                      </a:r>
                      <a:r>
                        <a:rPr lang="en-US" sz="1200" b="0" i="0">
                          <a:effectLst/>
                          <a:latin typeface="Arial" panose="020B0604020202020204" pitchFamily="34" charset="0"/>
                        </a:rPr>
                        <a:t>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00" b="0" i="0">
                          <a:effectLst/>
                          <a:latin typeface="Arial" panose="020B0604020202020204" pitchFamily="34" charset="0"/>
                        </a:rPr>
                        <a:t>55 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90130182"/>
                  </a:ext>
                </a:extLst>
              </a:tr>
              <a:tr h="195575">
                <a:tc>
                  <a:txBody>
                    <a:bodyPr/>
                    <a:lstStyle/>
                    <a:p>
                      <a:pPr algn="l" rtl="0" fontAlgn="base">
                        <a:lnSpc>
                          <a:spcPct val="100000"/>
                        </a:lnSpc>
                        <a:buNone/>
                      </a:pPr>
                      <a:r>
                        <a:rPr lang="en-US" sz="1200" b="0" i="0">
                          <a:effectLst/>
                          <a:latin typeface="Arial" panose="020B0604020202020204" pitchFamily="34" charset="0"/>
                        </a:rPr>
                        <a:t>White college grads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49 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46 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725714204"/>
                  </a:ext>
                </a:extLst>
              </a:tr>
              <a:tr h="195575">
                <a:tc>
                  <a:txBody>
                    <a:bodyPr/>
                    <a:lstStyle/>
                    <a:p>
                      <a:pPr algn="l" rtl="0" fontAlgn="base">
                        <a:lnSpc>
                          <a:spcPct val="100000"/>
                        </a:lnSpc>
                        <a:buNone/>
                      </a:pPr>
                      <a:r>
                        <a:rPr lang="en-US" sz="1200" b="0" i="0">
                          <a:effectLst/>
                          <a:latin typeface="Arial" panose="020B0604020202020204" pitchFamily="34" charset="0"/>
                        </a:rPr>
                        <a:t>Black men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48 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42 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960906125"/>
                  </a:ext>
                </a:extLst>
              </a:tr>
              <a:tr h="195575">
                <a:tc>
                  <a:txBody>
                    <a:bodyPr/>
                    <a:lstStyle/>
                    <a:p>
                      <a:pPr algn="l" rtl="0" fontAlgn="base">
                        <a:lnSpc>
                          <a:spcPct val="100000"/>
                        </a:lnSpc>
                        <a:buNone/>
                      </a:pPr>
                      <a:r>
                        <a:rPr lang="en-US" sz="1200" b="0" i="0">
                          <a:effectLst/>
                          <a:latin typeface="Arial" panose="020B0604020202020204" pitchFamily="34" charset="0"/>
                        </a:rPr>
                        <a:t>Black women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25 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24 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211494960"/>
                  </a:ext>
                </a:extLst>
              </a:tr>
              <a:tr h="195575">
                <a:tc>
                  <a:txBody>
                    <a:bodyPr/>
                    <a:lstStyle/>
                    <a:p>
                      <a:pPr algn="l" rtl="0" fontAlgn="base">
                        <a:lnSpc>
                          <a:spcPct val="100000"/>
                        </a:lnSpc>
                        <a:buNone/>
                      </a:pPr>
                      <a:r>
                        <a:rPr lang="en-US" sz="1200" b="0" i="0">
                          <a:effectLst/>
                          <a:latin typeface="Arial" panose="020B0604020202020204" pitchFamily="34" charset="0"/>
                        </a:rPr>
                        <a:t>Latino men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52 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200" b="0" i="0">
                          <a:effectLst/>
                          <a:latin typeface="Arial" panose="020B0604020202020204" pitchFamily="34" charset="0"/>
                        </a:rPr>
                        <a:t>49 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624407488"/>
                  </a:ext>
                </a:extLst>
              </a:tr>
              <a:tr h="195575">
                <a:tc>
                  <a:txBody>
                    <a:bodyPr/>
                    <a:lstStyle/>
                    <a:p>
                      <a:pPr algn="l" rtl="0" fontAlgn="base">
                        <a:lnSpc>
                          <a:spcPct val="100000"/>
                        </a:lnSpc>
                        <a:buNone/>
                      </a:pPr>
                      <a:r>
                        <a:rPr lang="en-US" sz="1200" b="0" i="0">
                          <a:effectLst/>
                          <a:latin typeface="Arial" panose="020B0604020202020204" pitchFamily="34" charset="0"/>
                        </a:rPr>
                        <a:t>Latina women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37 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00" b="0" i="0">
                          <a:effectLst/>
                          <a:latin typeface="Arial" panose="020B0604020202020204" pitchFamily="34" charset="0"/>
                        </a:rPr>
                        <a:t>35 </a:t>
                      </a:r>
                      <a:endParaRPr lang="en-US" sz="12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815291910"/>
                  </a:ext>
                </a:extLst>
              </a:tr>
              <a:tr h="195575">
                <a:tc>
                  <a:txBody>
                    <a:bodyPr/>
                    <a:lstStyle/>
                    <a:p>
                      <a:pPr algn="l" rtl="0" fontAlgn="base">
                        <a:lnSpc>
                          <a:spcPct val="100000"/>
                        </a:lnSpc>
                        <a:buNone/>
                      </a:pPr>
                      <a:r>
                        <a:rPr lang="en-US" sz="1200" b="0" i="0">
                          <a:effectLst/>
                        </a:rPr>
                        <a:t>Unmarried women</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00" b="0" i="0">
                          <a:effectLst/>
                        </a:rPr>
                        <a:t>41</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00" b="0" i="0">
                          <a:effectLst/>
                        </a:rPr>
                        <a:t>38</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857271229"/>
                  </a:ext>
                </a:extLst>
              </a:tr>
            </a:tbl>
          </a:graphicData>
        </a:graphic>
      </p:graphicFrame>
      <p:cxnSp>
        <p:nvCxnSpPr>
          <p:cNvPr id="5" name="Straight Connector 4">
            <a:extLst>
              <a:ext uri="{FF2B5EF4-FFF2-40B4-BE49-F238E27FC236}">
                <a16:creationId xmlns:a16="http://schemas.microsoft.com/office/drawing/2014/main" id="{E9D96D00-6408-99A0-0319-E87E0378E6B6}"/>
              </a:ext>
            </a:extLst>
          </p:cNvPr>
          <p:cNvCxnSpPr>
            <a:cxnSpLocks/>
          </p:cNvCxnSpPr>
          <p:nvPr/>
        </p:nvCxnSpPr>
        <p:spPr>
          <a:xfrm flipV="1">
            <a:off x="6388412" y="1847686"/>
            <a:ext cx="0" cy="4107069"/>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547D8BD3-D167-7138-ED32-9FA7E007A412}"/>
              </a:ext>
            </a:extLst>
          </p:cNvPr>
          <p:cNvSpPr txBox="1"/>
          <p:nvPr/>
        </p:nvSpPr>
        <p:spPr>
          <a:xfrm>
            <a:off x="594359" y="1847685"/>
            <a:ext cx="5781040" cy="584775"/>
          </a:xfrm>
          <a:prstGeom prst="rect">
            <a:avLst/>
          </a:prstGeom>
          <a:noFill/>
        </p:spPr>
        <p:txBody>
          <a:bodyPr wrap="square">
            <a:spAutoFit/>
          </a:bodyPr>
          <a:lstStyle/>
          <a:p>
            <a:pPr algn="ctr"/>
            <a:r>
              <a:rPr lang="en-US" sz="1600" b="0" i="1">
                <a:solidFill>
                  <a:srgbClr val="000000"/>
                </a:solidFill>
                <a:effectLst/>
              </a:rPr>
              <a:t>Please indicate whether you think what was said in the clip was acceptable or unacceptable.</a:t>
            </a:r>
            <a:endParaRPr lang="en-US" sz="1600" i="1"/>
          </a:p>
        </p:txBody>
      </p:sp>
      <p:graphicFrame>
        <p:nvGraphicFramePr>
          <p:cNvPr id="11" name="Table 10">
            <a:extLst>
              <a:ext uri="{FF2B5EF4-FFF2-40B4-BE49-F238E27FC236}">
                <a16:creationId xmlns:a16="http://schemas.microsoft.com/office/drawing/2014/main" id="{79129451-DEE1-AA13-39A2-F31A195F48B9}"/>
              </a:ext>
            </a:extLst>
          </p:cNvPr>
          <p:cNvGraphicFramePr>
            <a:graphicFrameLocks noGrp="1"/>
          </p:cNvGraphicFramePr>
          <p:nvPr>
            <p:extLst>
              <p:ext uri="{D42A27DB-BD31-4B8C-83A1-F6EECF244321}">
                <p14:modId xmlns:p14="http://schemas.microsoft.com/office/powerpoint/2010/main" val="3332362078"/>
              </p:ext>
            </p:extLst>
          </p:nvPr>
        </p:nvGraphicFramePr>
        <p:xfrm>
          <a:off x="604301" y="5389280"/>
          <a:ext cx="5771094" cy="701040"/>
        </p:xfrm>
        <a:graphic>
          <a:graphicData uri="http://schemas.openxmlformats.org/drawingml/2006/table">
            <a:tbl>
              <a:tblPr firstRow="1" bandRow="1">
                <a:tableStyleId>{2D5ABB26-0587-4C30-8999-92F81FD0307C}</a:tableStyleId>
              </a:tblPr>
              <a:tblGrid>
                <a:gridCol w="2885547">
                  <a:extLst>
                    <a:ext uri="{9D8B030D-6E8A-4147-A177-3AD203B41FA5}">
                      <a16:colId xmlns:a16="http://schemas.microsoft.com/office/drawing/2014/main" val="2197748111"/>
                    </a:ext>
                  </a:extLst>
                </a:gridCol>
                <a:gridCol w="2885547">
                  <a:extLst>
                    <a:ext uri="{9D8B030D-6E8A-4147-A177-3AD203B41FA5}">
                      <a16:colId xmlns:a16="http://schemas.microsoft.com/office/drawing/2014/main" val="3547613367"/>
                    </a:ext>
                  </a:extLst>
                </a:gridCol>
              </a:tblGrid>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Focus on Immigration</a:t>
                      </a:r>
                    </a:p>
                  </a:txBody>
                  <a:tcPr marL="137160" marR="137160" marT="137160" marB="1371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Woke Ideology v </a:t>
                      </a:r>
                      <a:br>
                        <a:rPr kumimoji="0" lang="en-US" sz="1400" b="1" i="0" u="none" strike="noStrike" kern="1200" cap="none" spc="0" normalizeH="0" baseline="0" noProof="0">
                          <a:ln>
                            <a:noFill/>
                          </a:ln>
                          <a:solidFill>
                            <a:schemeClr val="tx1"/>
                          </a:solidFill>
                          <a:effectLst/>
                          <a:uLnTx/>
                          <a:uFillTx/>
                          <a:latin typeface="+mn-lt"/>
                          <a:ea typeface="+mn-ea"/>
                          <a:cs typeface="+mn-cs"/>
                        </a:rPr>
                      </a:br>
                      <a:r>
                        <a:rPr kumimoji="0" lang="en-US" sz="1400" b="1" i="0" u="none" strike="noStrike" kern="1200" cap="none" spc="0" normalizeH="0" baseline="0" noProof="0">
                          <a:ln>
                            <a:noFill/>
                          </a:ln>
                          <a:solidFill>
                            <a:schemeClr val="tx1"/>
                          </a:solidFill>
                          <a:effectLst/>
                          <a:uLnTx/>
                          <a:uFillTx/>
                          <a:latin typeface="+mn-lt"/>
                          <a:ea typeface="+mn-ea"/>
                          <a:cs typeface="+mn-cs"/>
                        </a:rPr>
                        <a:t>Common Sense</a:t>
                      </a:r>
                    </a:p>
                  </a:txBody>
                  <a:tcPr marL="137160" marR="137160" marT="137160" marB="137160"/>
                </a:tc>
                <a:extLst>
                  <a:ext uri="{0D108BD9-81ED-4DB2-BD59-A6C34878D82A}">
                    <a16:rowId xmlns:a16="http://schemas.microsoft.com/office/drawing/2014/main" val="1627576708"/>
                  </a:ext>
                </a:extLst>
              </a:tr>
            </a:tbl>
          </a:graphicData>
        </a:graphic>
      </p:graphicFrame>
      <p:graphicFrame>
        <p:nvGraphicFramePr>
          <p:cNvPr id="12" name="Chart 11">
            <a:extLst>
              <a:ext uri="{FF2B5EF4-FFF2-40B4-BE49-F238E27FC236}">
                <a16:creationId xmlns:a16="http://schemas.microsoft.com/office/drawing/2014/main" id="{6045DB94-9227-8D0D-2952-A310D8AC01F5}"/>
              </a:ext>
            </a:extLst>
          </p:cNvPr>
          <p:cNvGraphicFramePr/>
          <p:nvPr>
            <p:extLst>
              <p:ext uri="{D42A27DB-BD31-4B8C-83A1-F6EECF244321}">
                <p14:modId xmlns:p14="http://schemas.microsoft.com/office/powerpoint/2010/main" val="2358248481"/>
              </p:ext>
            </p:extLst>
          </p:nvPr>
        </p:nvGraphicFramePr>
        <p:xfrm>
          <a:off x="606608" y="2513416"/>
          <a:ext cx="5506607" cy="634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709EF906-D978-39E6-B7A7-FE12223E0808}"/>
              </a:ext>
            </a:extLst>
          </p:cNvPr>
          <p:cNvGraphicFramePr/>
          <p:nvPr>
            <p:extLst>
              <p:ext uri="{D42A27DB-BD31-4B8C-83A1-F6EECF244321}">
                <p14:modId xmlns:p14="http://schemas.microsoft.com/office/powerpoint/2010/main" val="2969773018"/>
              </p:ext>
            </p:extLst>
          </p:nvPr>
        </p:nvGraphicFramePr>
        <p:xfrm>
          <a:off x="852713" y="3309578"/>
          <a:ext cx="5167066" cy="21548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762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30F94-F4FF-083D-E13C-ED41C587D1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F90A3E-C405-1C33-500A-5B1E53A0A68A}"/>
              </a:ext>
            </a:extLst>
          </p:cNvPr>
          <p:cNvSpPr>
            <a:spLocks noGrp="1"/>
          </p:cNvSpPr>
          <p:nvPr>
            <p:ph type="body" sz="quarter" idx="10"/>
          </p:nvPr>
        </p:nvSpPr>
        <p:spPr>
          <a:xfrm>
            <a:off x="1827537" y="1577966"/>
            <a:ext cx="9379604" cy="3702067"/>
          </a:xfrm>
        </p:spPr>
        <p:txBody>
          <a:bodyPr/>
          <a:lstStyle/>
          <a:p>
            <a:pPr>
              <a:lnSpc>
                <a:spcPct val="100000"/>
              </a:lnSpc>
            </a:pPr>
            <a:r>
              <a:rPr lang="en-US"/>
              <a:t>For Democrats, a strong message that focuses on how we treat other people has wide appeal.</a:t>
            </a:r>
          </a:p>
        </p:txBody>
      </p:sp>
    </p:spTree>
    <p:extLst>
      <p:ext uri="{BB962C8B-B14F-4D97-AF65-F5344CB8AC3E}">
        <p14:creationId xmlns:p14="http://schemas.microsoft.com/office/powerpoint/2010/main" val="18109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671663-803C-3CB9-5D94-15AA9B103FF4}"/>
              </a:ext>
            </a:extLst>
          </p:cNvPr>
          <p:cNvGraphicFramePr>
            <a:graphicFrameLocks noGrp="1"/>
          </p:cNvGraphicFramePr>
          <p:nvPr>
            <p:extLst>
              <p:ext uri="{D42A27DB-BD31-4B8C-83A1-F6EECF244321}">
                <p14:modId xmlns:p14="http://schemas.microsoft.com/office/powerpoint/2010/main" val="235887428"/>
              </p:ext>
            </p:extLst>
          </p:nvPr>
        </p:nvGraphicFramePr>
        <p:xfrm>
          <a:off x="747106" y="2596719"/>
          <a:ext cx="10993338" cy="3480669"/>
        </p:xfrm>
        <a:graphic>
          <a:graphicData uri="http://schemas.openxmlformats.org/drawingml/2006/table">
            <a:tbl>
              <a:tblPr/>
              <a:tblGrid>
                <a:gridCol w="1832223">
                  <a:extLst>
                    <a:ext uri="{9D8B030D-6E8A-4147-A177-3AD203B41FA5}">
                      <a16:colId xmlns:a16="http://schemas.microsoft.com/office/drawing/2014/main" val="4183868736"/>
                    </a:ext>
                  </a:extLst>
                </a:gridCol>
                <a:gridCol w="1832223">
                  <a:extLst>
                    <a:ext uri="{9D8B030D-6E8A-4147-A177-3AD203B41FA5}">
                      <a16:colId xmlns:a16="http://schemas.microsoft.com/office/drawing/2014/main" val="2052746560"/>
                    </a:ext>
                  </a:extLst>
                </a:gridCol>
                <a:gridCol w="1832223">
                  <a:extLst>
                    <a:ext uri="{9D8B030D-6E8A-4147-A177-3AD203B41FA5}">
                      <a16:colId xmlns:a16="http://schemas.microsoft.com/office/drawing/2014/main" val="4078728533"/>
                    </a:ext>
                  </a:extLst>
                </a:gridCol>
                <a:gridCol w="1832223">
                  <a:extLst>
                    <a:ext uri="{9D8B030D-6E8A-4147-A177-3AD203B41FA5}">
                      <a16:colId xmlns:a16="http://schemas.microsoft.com/office/drawing/2014/main" val="367452898"/>
                    </a:ext>
                  </a:extLst>
                </a:gridCol>
                <a:gridCol w="1832223">
                  <a:extLst>
                    <a:ext uri="{9D8B030D-6E8A-4147-A177-3AD203B41FA5}">
                      <a16:colId xmlns:a16="http://schemas.microsoft.com/office/drawing/2014/main" val="1408349520"/>
                    </a:ext>
                  </a:extLst>
                </a:gridCol>
                <a:gridCol w="1832223">
                  <a:extLst>
                    <a:ext uri="{9D8B030D-6E8A-4147-A177-3AD203B41FA5}">
                      <a16:colId xmlns:a16="http://schemas.microsoft.com/office/drawing/2014/main" val="64628145"/>
                    </a:ext>
                  </a:extLst>
                </a:gridCol>
              </a:tblGrid>
              <a:tr h="2731911">
                <a:tc gridSpan="3">
                  <a:txBody>
                    <a:bodyPr/>
                    <a:lstStyle/>
                    <a:p>
                      <a:pPr algn="ctr" rtl="0" fontAlgn="base">
                        <a:lnSpc>
                          <a:spcPct val="100000"/>
                        </a:lnSpc>
                        <a:buNone/>
                      </a:pPr>
                      <a:r>
                        <a:rPr lang="en-US" sz="1600" b="1" i="0" kern="1200">
                          <a:solidFill>
                            <a:schemeClr val="tx1"/>
                          </a:solidFill>
                          <a:effectLst/>
                          <a:latin typeface="+mn-lt"/>
                          <a:ea typeface="+mn-ea"/>
                          <a:cs typeface="+mn-cs"/>
                        </a:rPr>
                        <a:t>The Democrat shares my values and priorities </a:t>
                      </a:r>
                      <a:endParaRPr lang="en-US" sz="1200" b="1" i="0">
                        <a:effectLst/>
                      </a:endParaRPr>
                    </a:p>
                  </a:txBody>
                  <a:tcP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rtl="0" fontAlgn="base">
                        <a:lnSpc>
                          <a:spcPct val="100000"/>
                        </a:lnSpc>
                        <a:buNone/>
                      </a:pP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rtl="0" fontAlgn="base">
                        <a:lnSpc>
                          <a:spcPct val="100000"/>
                        </a:lnSpc>
                        <a:buNone/>
                      </a:pP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ctr" rtl="0" fontAlgn="base">
                        <a:lnSpc>
                          <a:spcPct val="100000"/>
                        </a:lnSpc>
                        <a:buNone/>
                      </a:pPr>
                      <a:r>
                        <a:rPr lang="en-US" sz="1600" b="1" i="0" kern="1200">
                          <a:solidFill>
                            <a:schemeClr val="tx1"/>
                          </a:solidFill>
                          <a:effectLst/>
                          <a:latin typeface="+mn-lt"/>
                          <a:ea typeface="+mn-ea"/>
                          <a:cs typeface="+mn-cs"/>
                        </a:rPr>
                        <a:t>This Democrat is looking out for people like me </a:t>
                      </a:r>
                      <a:endParaRPr lang="en-US" sz="1200" b="1" i="0">
                        <a:effectLst/>
                      </a:endParaRPr>
                    </a:p>
                  </a:txBody>
                  <a:tcPr>
                    <a:lnL w="9525" cap="flat" cmpd="sng" algn="ctr">
                      <a:solidFill>
                        <a:schemeClr val="bg2">
                          <a:lumMod val="7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rtl="0" fontAlgn="base">
                        <a:lnSpc>
                          <a:spcPct val="100000"/>
                        </a:lnSpc>
                        <a:buNone/>
                      </a:pP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rtl="0" fontAlgn="base">
                        <a:lnSpc>
                          <a:spcPct val="100000"/>
                        </a:lnSpc>
                        <a:buNone/>
                      </a:pP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03674610"/>
                  </a:ext>
                </a:extLst>
              </a:tr>
              <a:tr h="748758">
                <a:tc>
                  <a:txBody>
                    <a:bodyPr/>
                    <a:lstStyle/>
                    <a:p>
                      <a:pPr algn="ctr" rtl="0" fontAlgn="base">
                        <a:lnSpc>
                          <a:spcPct val="100000"/>
                        </a:lnSpc>
                        <a:buNone/>
                      </a:pPr>
                      <a:r>
                        <a:rPr lang="en-US" sz="1400" b="0" i="0">
                          <a:effectLst/>
                          <a:latin typeface="Arial" panose="020B0604020202020204" pitchFamily="34" charset="0"/>
                        </a:rPr>
                        <a:t>Treat people</a:t>
                      </a: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Different villain</a:t>
                      </a: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Pivot to GOP econ failures</a:t>
                      </a: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Treat people</a:t>
                      </a:r>
                      <a:endParaRPr lang="en-US" sz="1400" b="0" i="0">
                        <a:effectLst/>
                      </a:endParaRPr>
                    </a:p>
                  </a:txBody>
                  <a:tcPr>
                    <a:lnL w="9525" cap="flat" cmpd="sng" algn="ctr">
                      <a:solidFill>
                        <a:schemeClr val="bg2">
                          <a:lumMod val="7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Different villain</a:t>
                      </a:r>
                      <a:endParaRPr lang="en-US" sz="1400" b="0" i="0">
                        <a:effectLst/>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Pivot to GOP econ failures</a:t>
                      </a:r>
                      <a:endParaRPr lang="en-US" sz="1400" b="0" i="0">
                        <a:effectLs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686664"/>
                  </a:ext>
                </a:extLst>
              </a:tr>
            </a:tbl>
          </a:graphicData>
        </a:graphic>
      </p:graphicFrame>
      <p:sp>
        <p:nvSpPr>
          <p:cNvPr id="2" name="Title 1">
            <a:extLst>
              <a:ext uri="{FF2B5EF4-FFF2-40B4-BE49-F238E27FC236}">
                <a16:creationId xmlns:a16="http://schemas.microsoft.com/office/drawing/2014/main" id="{63077CED-B734-4B3F-6C46-BAEBFA9E1F74}"/>
              </a:ext>
            </a:extLst>
          </p:cNvPr>
          <p:cNvSpPr>
            <a:spLocks noGrp="1"/>
          </p:cNvSpPr>
          <p:nvPr>
            <p:ph type="title"/>
          </p:nvPr>
        </p:nvSpPr>
        <p:spPr>
          <a:xfrm>
            <a:off x="594360" y="466750"/>
            <a:ext cx="10759440" cy="2603828"/>
          </a:xfrm>
        </p:spPr>
        <p:txBody>
          <a:bodyPr>
            <a:normAutofit/>
          </a:bodyPr>
          <a:lstStyle/>
          <a:p>
            <a:r>
              <a:rPr lang="en-US"/>
              <a:t>Voters relate to Democratic candidate for all narratives, especially those that directly address the interpersonal and social dynamics at play. </a:t>
            </a:r>
          </a:p>
        </p:txBody>
      </p:sp>
      <p:sp>
        <p:nvSpPr>
          <p:cNvPr id="3" name="Slide Number Placeholder 2">
            <a:extLst>
              <a:ext uri="{FF2B5EF4-FFF2-40B4-BE49-F238E27FC236}">
                <a16:creationId xmlns:a16="http://schemas.microsoft.com/office/drawing/2014/main" id="{549E5C01-04EB-9C42-47C2-22A8673E3EEF}"/>
              </a:ext>
            </a:extLst>
          </p:cNvPr>
          <p:cNvSpPr>
            <a:spLocks noGrp="1"/>
          </p:cNvSpPr>
          <p:nvPr>
            <p:ph type="sldNum" sz="quarter" idx="12"/>
          </p:nvPr>
        </p:nvSpPr>
        <p:spPr/>
        <p:txBody>
          <a:bodyPr/>
          <a:lstStyle/>
          <a:p>
            <a:fld id="{35AC7A8B-0617-B84C-BE7C-25188248DABA}" type="slidenum">
              <a:rPr lang="en-US" smtClean="0"/>
              <a:pPr/>
              <a:t>16</a:t>
            </a:fld>
            <a:endParaRPr lang="en-US"/>
          </a:p>
        </p:txBody>
      </p:sp>
      <p:graphicFrame>
        <p:nvGraphicFramePr>
          <p:cNvPr id="5" name="Chart 4">
            <a:extLst>
              <a:ext uri="{FF2B5EF4-FFF2-40B4-BE49-F238E27FC236}">
                <a16:creationId xmlns:a16="http://schemas.microsoft.com/office/drawing/2014/main" id="{8069A126-9325-0FB8-00E3-37C7FCED2DB4}"/>
              </a:ext>
            </a:extLst>
          </p:cNvPr>
          <p:cNvGraphicFramePr/>
          <p:nvPr>
            <p:extLst>
              <p:ext uri="{D42A27DB-BD31-4B8C-83A1-F6EECF244321}">
                <p14:modId xmlns:p14="http://schemas.microsoft.com/office/powerpoint/2010/main" val="1646253301"/>
              </p:ext>
            </p:extLst>
          </p:nvPr>
        </p:nvGraphicFramePr>
        <p:xfrm>
          <a:off x="670733" y="2968978"/>
          <a:ext cx="11146084" cy="22993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32A73F5-241D-33A1-5044-DCC5F1B242F8}"/>
              </a:ext>
            </a:extLst>
          </p:cNvPr>
          <p:cNvGraphicFramePr/>
          <p:nvPr>
            <p:extLst>
              <p:ext uri="{D42A27DB-BD31-4B8C-83A1-F6EECF244321}">
                <p14:modId xmlns:p14="http://schemas.microsoft.com/office/powerpoint/2010/main" val="2589646027"/>
              </p:ext>
            </p:extLst>
          </p:nvPr>
        </p:nvGraphicFramePr>
        <p:xfrm>
          <a:off x="4270869" y="1915144"/>
          <a:ext cx="3640318" cy="4317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192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5ADD-313D-124B-C993-1B857E51212C}"/>
              </a:ext>
            </a:extLst>
          </p:cNvPr>
          <p:cNvSpPr>
            <a:spLocks noGrp="1"/>
          </p:cNvSpPr>
          <p:nvPr>
            <p:ph type="title"/>
          </p:nvPr>
        </p:nvSpPr>
        <p:spPr>
          <a:xfrm>
            <a:off x="594360" y="466750"/>
            <a:ext cx="10759440" cy="1858761"/>
          </a:xfrm>
        </p:spPr>
        <p:txBody>
          <a:bodyPr>
            <a:normAutofit/>
          </a:bodyPr>
          <a:lstStyle/>
          <a:p>
            <a:r>
              <a:rPr lang="en-US"/>
              <a:t>Anti-othering narratives prove successful at improving voters' favorability of Democratic candidates.</a:t>
            </a:r>
          </a:p>
        </p:txBody>
      </p:sp>
      <p:sp>
        <p:nvSpPr>
          <p:cNvPr id="3" name="Slide Number Placeholder 2">
            <a:extLst>
              <a:ext uri="{FF2B5EF4-FFF2-40B4-BE49-F238E27FC236}">
                <a16:creationId xmlns:a16="http://schemas.microsoft.com/office/drawing/2014/main" id="{88AC6263-7301-8973-6EFA-805E25065836}"/>
              </a:ext>
            </a:extLst>
          </p:cNvPr>
          <p:cNvSpPr>
            <a:spLocks noGrp="1"/>
          </p:cNvSpPr>
          <p:nvPr>
            <p:ph type="sldNum" sz="quarter" idx="12"/>
          </p:nvPr>
        </p:nvSpPr>
        <p:spPr/>
        <p:txBody>
          <a:bodyPr/>
          <a:lstStyle/>
          <a:p>
            <a:fld id="{35AC7A8B-0617-B84C-BE7C-25188248DABA}" type="slidenum">
              <a:rPr lang="en-US" smtClean="0"/>
              <a:pPr/>
              <a:t>17</a:t>
            </a:fld>
            <a:endParaRPr lang="en-US"/>
          </a:p>
        </p:txBody>
      </p:sp>
      <p:graphicFrame>
        <p:nvGraphicFramePr>
          <p:cNvPr id="6" name="Table 5">
            <a:extLst>
              <a:ext uri="{FF2B5EF4-FFF2-40B4-BE49-F238E27FC236}">
                <a16:creationId xmlns:a16="http://schemas.microsoft.com/office/drawing/2014/main" id="{3C53236E-6CEC-EFF3-414D-167271722932}"/>
              </a:ext>
            </a:extLst>
          </p:cNvPr>
          <p:cNvGraphicFramePr>
            <a:graphicFrameLocks noGrp="1"/>
          </p:cNvGraphicFramePr>
          <p:nvPr>
            <p:extLst>
              <p:ext uri="{D42A27DB-BD31-4B8C-83A1-F6EECF244321}">
                <p14:modId xmlns:p14="http://schemas.microsoft.com/office/powerpoint/2010/main" val="2686950530"/>
              </p:ext>
            </p:extLst>
          </p:nvPr>
        </p:nvGraphicFramePr>
        <p:xfrm>
          <a:off x="594359" y="1558285"/>
          <a:ext cx="10993340" cy="4360372"/>
        </p:xfrm>
        <a:graphic>
          <a:graphicData uri="http://schemas.openxmlformats.org/drawingml/2006/table">
            <a:tbl>
              <a:tblPr/>
              <a:tblGrid>
                <a:gridCol w="2279470">
                  <a:extLst>
                    <a:ext uri="{9D8B030D-6E8A-4147-A177-3AD203B41FA5}">
                      <a16:colId xmlns:a16="http://schemas.microsoft.com/office/drawing/2014/main" val="2619180973"/>
                    </a:ext>
                  </a:extLst>
                </a:gridCol>
                <a:gridCol w="1742774">
                  <a:extLst>
                    <a:ext uri="{9D8B030D-6E8A-4147-A177-3AD203B41FA5}">
                      <a16:colId xmlns:a16="http://schemas.microsoft.com/office/drawing/2014/main" val="3765605060"/>
                    </a:ext>
                  </a:extLst>
                </a:gridCol>
                <a:gridCol w="1742774">
                  <a:extLst>
                    <a:ext uri="{9D8B030D-6E8A-4147-A177-3AD203B41FA5}">
                      <a16:colId xmlns:a16="http://schemas.microsoft.com/office/drawing/2014/main" val="2710539350"/>
                    </a:ext>
                  </a:extLst>
                </a:gridCol>
                <a:gridCol w="1742774">
                  <a:extLst>
                    <a:ext uri="{9D8B030D-6E8A-4147-A177-3AD203B41FA5}">
                      <a16:colId xmlns:a16="http://schemas.microsoft.com/office/drawing/2014/main" val="3000550736"/>
                    </a:ext>
                  </a:extLst>
                </a:gridCol>
                <a:gridCol w="1742774">
                  <a:extLst>
                    <a:ext uri="{9D8B030D-6E8A-4147-A177-3AD203B41FA5}">
                      <a16:colId xmlns:a16="http://schemas.microsoft.com/office/drawing/2014/main" val="552338416"/>
                    </a:ext>
                  </a:extLst>
                </a:gridCol>
                <a:gridCol w="1742774">
                  <a:extLst>
                    <a:ext uri="{9D8B030D-6E8A-4147-A177-3AD203B41FA5}">
                      <a16:colId xmlns:a16="http://schemas.microsoft.com/office/drawing/2014/main" val="277567239"/>
                    </a:ext>
                  </a:extLst>
                </a:gridCol>
              </a:tblGrid>
              <a:tr h="356570">
                <a:tc rowSpan="2">
                  <a:txBody>
                    <a:bodyPr/>
                    <a:lstStyle/>
                    <a:p>
                      <a:pPr algn="l" rtl="0" fontAlgn="base">
                        <a:lnSpc>
                          <a:spcPct val="100000"/>
                        </a:lnSpc>
                        <a:buNone/>
                      </a:pPr>
                      <a:r>
                        <a:rPr lang="en-US" sz="1400" b="0" i="1">
                          <a:effectLst/>
                          <a:latin typeface="Arial" panose="020B0604020202020204" pitchFamily="34" charset="0"/>
                        </a:rPr>
                        <a:t> </a:t>
                      </a:r>
                      <a:r>
                        <a:rPr lang="en-US" sz="1400" b="1" i="1">
                          <a:effectLst/>
                          <a:latin typeface="Arial" panose="020B0604020202020204" pitchFamily="34" charset="0"/>
                        </a:rPr>
                        <a:t>% More favorable to speaker after hearing message</a:t>
                      </a:r>
                    </a:p>
                  </a:txBody>
                  <a:tcPr marL="82839" marR="82839" marT="41419" marB="4141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ctr" rtl="0" fontAlgn="base">
                        <a:lnSpc>
                          <a:spcPct val="100000"/>
                        </a:lnSpc>
                        <a:buNone/>
                      </a:pPr>
                      <a:r>
                        <a:rPr lang="en-US" sz="1400" b="1" i="0">
                          <a:solidFill>
                            <a:schemeClr val="bg1"/>
                          </a:solidFill>
                          <a:effectLst/>
                          <a:latin typeface="Arial" panose="020B0604020202020204" pitchFamily="34" charset="0"/>
                        </a:rPr>
                        <a:t>Democratic candidate </a:t>
                      </a:r>
                      <a:endParaRPr lang="en-US" sz="2800" b="1" i="0">
                        <a:solidFill>
                          <a:schemeClr val="bg1"/>
                        </a:solidFill>
                        <a:effectLst/>
                      </a:endParaRPr>
                    </a:p>
                  </a:txBody>
                  <a:tcPr marL="82839" marR="82839" marT="41419" marB="41419">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gridSpan="2">
                  <a:txBody>
                    <a:bodyPr/>
                    <a:lstStyle/>
                    <a:p>
                      <a:pPr algn="ctr" rtl="0" fontAlgn="base">
                        <a:lnSpc>
                          <a:spcPct val="100000"/>
                        </a:lnSpc>
                        <a:buNone/>
                      </a:pPr>
                      <a:r>
                        <a:rPr lang="en-US" sz="1400" b="1" i="0">
                          <a:solidFill>
                            <a:schemeClr val="bg1"/>
                          </a:solidFill>
                          <a:effectLst/>
                          <a:latin typeface="Arial" panose="020B0604020202020204" pitchFamily="34" charset="0"/>
                        </a:rPr>
                        <a:t>Republican candidate </a:t>
                      </a:r>
                      <a:endParaRPr lang="en-US" sz="2800" b="1" i="0">
                        <a:solidFill>
                          <a:schemeClr val="bg1"/>
                        </a:solidFill>
                        <a:effectLst/>
                      </a:endParaRPr>
                    </a:p>
                  </a:txBody>
                  <a:tcPr marL="82839" marR="82839" marT="41419" marB="41419">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40144858"/>
                  </a:ext>
                </a:extLst>
              </a:tr>
              <a:tr h="613418">
                <a:tc vMerge="1">
                  <a:txBody>
                    <a:bodyPr/>
                    <a:lstStyle/>
                    <a:p>
                      <a:endParaRPr/>
                    </a:p>
                  </a:txBody>
                  <a:tcPr marL="82839" marR="82839" marT="41419" marB="4141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Treat people</a:t>
                      </a:r>
                      <a:endParaRPr lang="en-US" sz="2800" b="1" i="0">
                        <a:effectLst/>
                      </a:endParaRPr>
                    </a:p>
                  </a:txBody>
                  <a:tcPr marL="82839" marR="82839" marT="41419" marB="41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Different villain</a:t>
                      </a:r>
                      <a:endParaRPr lang="en-US" sz="1400" b="1" i="0">
                        <a:effectLst/>
                      </a:endParaRPr>
                    </a:p>
                  </a:txBody>
                  <a:tcPr marL="82839" marR="82839" marT="41419" marB="41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Pivot to GOP econ failures</a:t>
                      </a:r>
                      <a:endParaRPr lang="en-US" sz="2800" b="1" i="0">
                        <a:effectLst/>
                      </a:endParaRPr>
                    </a:p>
                  </a:txBody>
                  <a:tcPr marL="82839" marR="82839" marT="41419" marB="41419"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Focus on Immigration </a:t>
                      </a:r>
                      <a:endParaRPr lang="en-US" sz="1400" b="1" i="0">
                        <a:effectLst/>
                      </a:endParaRPr>
                    </a:p>
                  </a:txBody>
                  <a:tcPr marL="0" marR="0" marT="0" marB="0"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Woke Ideology v Common Sense </a:t>
                      </a:r>
                      <a:endParaRPr lang="en-US" sz="1400" b="1"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97664974"/>
                  </a:ext>
                </a:extLst>
              </a:tr>
              <a:tr h="282532">
                <a:tc>
                  <a:txBody>
                    <a:bodyPr/>
                    <a:lstStyle/>
                    <a:p>
                      <a:pPr algn="l" rtl="0" fontAlgn="base">
                        <a:lnSpc>
                          <a:spcPct val="100000"/>
                        </a:lnSpc>
                        <a:buNone/>
                      </a:pPr>
                      <a:r>
                        <a:rPr lang="en-US" sz="1300" b="0" i="0">
                          <a:effectLst/>
                          <a:latin typeface="Arial" panose="020B0604020202020204" pitchFamily="34" charset="0"/>
                        </a:rPr>
                        <a:t>Swing voters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73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70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62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41</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41</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88266943"/>
                  </a:ext>
                </a:extLst>
              </a:tr>
              <a:tr h="282532">
                <a:tc>
                  <a:txBody>
                    <a:bodyPr/>
                    <a:lstStyle/>
                    <a:p>
                      <a:pPr algn="l" rtl="0" fontAlgn="base">
                        <a:lnSpc>
                          <a:spcPct val="100000"/>
                        </a:lnSpc>
                        <a:buNone/>
                      </a:pPr>
                      <a:r>
                        <a:rPr lang="en-US" sz="1300" b="0" i="0">
                          <a:effectLst/>
                          <a:latin typeface="Arial" panose="020B0604020202020204" pitchFamily="34" charset="0"/>
                        </a:rPr>
                        <a:t>Democrats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93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91</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90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11</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10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186105590"/>
                  </a:ext>
                </a:extLst>
              </a:tr>
              <a:tr h="282532">
                <a:tc>
                  <a:txBody>
                    <a:bodyPr/>
                    <a:lstStyle/>
                    <a:p>
                      <a:pPr algn="l" rtl="0" fontAlgn="base">
                        <a:lnSpc>
                          <a:spcPct val="100000"/>
                        </a:lnSpc>
                        <a:buNone/>
                      </a:pPr>
                      <a:r>
                        <a:rPr lang="en-US" sz="1300" b="0" i="0">
                          <a:effectLst/>
                          <a:latin typeface="Arial" panose="020B0604020202020204" pitchFamily="34" charset="0"/>
                        </a:rPr>
                        <a:t>Independents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57</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58</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51</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27</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27</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353623299"/>
                  </a:ext>
                </a:extLst>
              </a:tr>
              <a:tr h="282532">
                <a:tc>
                  <a:txBody>
                    <a:bodyPr/>
                    <a:lstStyle/>
                    <a:p>
                      <a:pPr algn="l" rtl="0" fontAlgn="base">
                        <a:lnSpc>
                          <a:spcPts val="1295"/>
                        </a:lnSpc>
                        <a:buNone/>
                      </a:pPr>
                      <a:r>
                        <a:rPr lang="en-US" sz="1300" b="0" i="0">
                          <a:effectLst/>
                          <a:latin typeface="Arial" panose="020B0604020202020204" pitchFamily="34" charset="0"/>
                        </a:rPr>
                        <a:t>Non-MAGA Republicans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63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58</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45</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67</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63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36431712"/>
                  </a:ext>
                </a:extLst>
              </a:tr>
              <a:tr h="282532">
                <a:tc>
                  <a:txBody>
                    <a:bodyPr/>
                    <a:lstStyle/>
                    <a:p>
                      <a:pPr algn="l" rtl="0" fontAlgn="base">
                        <a:lnSpc>
                          <a:spcPts val="1295"/>
                        </a:lnSpc>
                        <a:buNone/>
                      </a:pPr>
                      <a:r>
                        <a:rPr lang="en-US" sz="1300" b="0" i="0">
                          <a:effectLst/>
                          <a:latin typeface="Arial" panose="020B0604020202020204" pitchFamily="34" charset="0"/>
                        </a:rPr>
                        <a:t>MAGA Republicans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39</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32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17</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89</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82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93935876"/>
                  </a:ext>
                </a:extLst>
              </a:tr>
              <a:tr h="282532">
                <a:tc>
                  <a:txBody>
                    <a:bodyPr/>
                    <a:lstStyle/>
                    <a:p>
                      <a:pPr algn="l" rtl="0" fontAlgn="base">
                        <a:lnSpc>
                          <a:spcPts val="1295"/>
                        </a:lnSpc>
                        <a:buNone/>
                      </a:pPr>
                      <a:r>
                        <a:rPr lang="en-US" sz="1300" b="0" i="0">
                          <a:effectLst/>
                        </a:rPr>
                        <a:t>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rPr>
                        <a:t>66</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63</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53</a:t>
                      </a: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rPr>
                        <a:t>51</a:t>
                      </a: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rPr>
                        <a:t>48</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106572958"/>
                  </a:ext>
                </a:extLst>
              </a:tr>
              <a:tr h="282532">
                <a:tc>
                  <a:txBody>
                    <a:bodyPr/>
                    <a:lstStyle/>
                    <a:p>
                      <a:pPr algn="l" rtl="0" fontAlgn="base">
                        <a:lnSpc>
                          <a:spcPts val="1295"/>
                        </a:lnSpc>
                        <a:buNone/>
                      </a:pPr>
                      <a:r>
                        <a:rPr lang="en-US" sz="1300" b="0" i="0">
                          <a:effectLst/>
                        </a:rPr>
                        <a:t>Women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rPr>
                        <a:t>74</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70</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64</a:t>
                      </a: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rPr>
                        <a:t>38</a:t>
                      </a: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rPr>
                        <a:t>35</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77035278"/>
                  </a:ext>
                </a:extLst>
              </a:tr>
              <a:tr h="282532">
                <a:tc>
                  <a:txBody>
                    <a:bodyPr/>
                    <a:lstStyle/>
                    <a:p>
                      <a:pPr algn="l" rtl="0" fontAlgn="base">
                        <a:lnSpc>
                          <a:spcPct val="100000"/>
                        </a:lnSpc>
                        <a:buNone/>
                      </a:pPr>
                      <a:r>
                        <a:rPr lang="en-US" sz="1300" b="0" i="0">
                          <a:effectLst/>
                          <a:latin typeface="Arial" panose="020B0604020202020204" pitchFamily="34" charset="0"/>
                        </a:rPr>
                        <a:t>White noncollege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62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59</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48</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55</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50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566196558"/>
                  </a:ext>
                </a:extLst>
              </a:tr>
              <a:tr h="282532">
                <a:tc>
                  <a:txBody>
                    <a:bodyPr/>
                    <a:lstStyle/>
                    <a:p>
                      <a:pPr algn="l" rtl="0" fontAlgn="base">
                        <a:lnSpc>
                          <a:spcPct val="100000"/>
                        </a:lnSpc>
                        <a:buNone/>
                      </a:pPr>
                      <a:r>
                        <a:rPr lang="en-US" sz="1300" b="0" i="0">
                          <a:effectLst/>
                          <a:latin typeface="Arial" panose="020B0604020202020204" pitchFamily="34" charset="0"/>
                        </a:rPr>
                        <a:t>White college grads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72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64</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62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43</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41</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52022549"/>
                  </a:ext>
                </a:extLst>
              </a:tr>
              <a:tr h="282532">
                <a:tc>
                  <a:txBody>
                    <a:bodyPr/>
                    <a:lstStyle/>
                    <a:p>
                      <a:pPr algn="l" rtl="0" fontAlgn="base">
                        <a:lnSpc>
                          <a:spcPct val="100000"/>
                        </a:lnSpc>
                        <a:buNone/>
                      </a:pPr>
                      <a:r>
                        <a:rPr lang="en-US" sz="1300" b="0" i="0">
                          <a:effectLst/>
                          <a:latin typeface="Arial" panose="020B0604020202020204" pitchFamily="34" charset="0"/>
                        </a:rPr>
                        <a:t>Black voters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87</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84</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80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24</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20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973119334"/>
                  </a:ext>
                </a:extLst>
              </a:tr>
              <a:tr h="282532">
                <a:tc>
                  <a:txBody>
                    <a:bodyPr/>
                    <a:lstStyle/>
                    <a:p>
                      <a:pPr algn="l" rtl="0" fontAlgn="base">
                        <a:lnSpc>
                          <a:spcPct val="100000"/>
                        </a:lnSpc>
                        <a:buNone/>
                      </a:pPr>
                      <a:r>
                        <a:rPr lang="en-US" sz="1300" b="0" i="0">
                          <a:effectLst/>
                          <a:latin typeface="Arial" panose="020B0604020202020204" pitchFamily="34" charset="0"/>
                        </a:rPr>
                        <a:t>Latino voters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73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73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64</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33</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37</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20305485"/>
                  </a:ext>
                </a:extLst>
              </a:tr>
              <a:tr h="282532">
                <a:tc>
                  <a:txBody>
                    <a:bodyPr/>
                    <a:lstStyle/>
                    <a:p>
                      <a:pPr algn="l" rtl="0" fontAlgn="base">
                        <a:lnSpc>
                          <a:spcPct val="100000"/>
                        </a:lnSpc>
                        <a:buNone/>
                      </a:pPr>
                      <a:r>
                        <a:rPr lang="en-US" sz="1300" b="0" i="0">
                          <a:effectLst/>
                        </a:rPr>
                        <a:t>Unmarried women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300" b="0" i="0">
                          <a:effectLst/>
                        </a:rPr>
                        <a:t>74</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73</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68</a:t>
                      </a: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300" b="0" i="0">
                          <a:effectLst/>
                        </a:rPr>
                        <a:t>32</a:t>
                      </a: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300" b="0" i="0">
                          <a:effectLst/>
                        </a:rPr>
                        <a:t>30</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553938175"/>
                  </a:ext>
                </a:extLst>
              </a:tr>
            </a:tbl>
          </a:graphicData>
        </a:graphic>
      </p:graphicFrame>
      <p:cxnSp>
        <p:nvCxnSpPr>
          <p:cNvPr id="5" name="Straight Arrow Connector 4">
            <a:extLst>
              <a:ext uri="{FF2B5EF4-FFF2-40B4-BE49-F238E27FC236}">
                <a16:creationId xmlns:a16="http://schemas.microsoft.com/office/drawing/2014/main" id="{41D4C066-E141-3C5A-E5D3-60B6C8A0EA65}"/>
              </a:ext>
            </a:extLst>
          </p:cNvPr>
          <p:cNvCxnSpPr/>
          <p:nvPr/>
        </p:nvCxnSpPr>
        <p:spPr>
          <a:xfrm>
            <a:off x="199697" y="3513080"/>
            <a:ext cx="315310" cy="0"/>
          </a:xfrm>
          <a:prstGeom prst="straightConnector1">
            <a:avLst/>
          </a:prstGeom>
          <a:ln w="158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B9A770F-E359-E5B1-025B-4829BA19A37A}"/>
              </a:ext>
            </a:extLst>
          </p:cNvPr>
          <p:cNvCxnSpPr>
            <a:cxnSpLocks/>
          </p:cNvCxnSpPr>
          <p:nvPr/>
        </p:nvCxnSpPr>
        <p:spPr>
          <a:xfrm flipH="1">
            <a:off x="11696478" y="3513080"/>
            <a:ext cx="359535" cy="0"/>
          </a:xfrm>
          <a:prstGeom prst="straightConnector1">
            <a:avLst/>
          </a:prstGeom>
          <a:ln w="158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7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0446-9B44-7E8E-E261-730022159096}"/>
              </a:ext>
            </a:extLst>
          </p:cNvPr>
          <p:cNvSpPr>
            <a:spLocks noGrp="1"/>
          </p:cNvSpPr>
          <p:nvPr>
            <p:ph type="title"/>
          </p:nvPr>
        </p:nvSpPr>
        <p:spPr>
          <a:xfrm>
            <a:off x="594360" y="466750"/>
            <a:ext cx="10759440" cy="1373339"/>
          </a:xfrm>
        </p:spPr>
        <p:txBody>
          <a:bodyPr>
            <a:normAutofit/>
          </a:bodyPr>
          <a:lstStyle/>
          <a:p>
            <a:r>
              <a:rPr lang="en-US"/>
              <a:t>When Democrats lead with conviction on how we treat people, voters respond with greater intensity. </a:t>
            </a:r>
          </a:p>
        </p:txBody>
      </p:sp>
      <p:sp>
        <p:nvSpPr>
          <p:cNvPr id="3" name="Slide Number Placeholder 2">
            <a:extLst>
              <a:ext uri="{FF2B5EF4-FFF2-40B4-BE49-F238E27FC236}">
                <a16:creationId xmlns:a16="http://schemas.microsoft.com/office/drawing/2014/main" id="{65E9F1F7-E37B-A2C1-3EDC-CB2F0441B4C1}"/>
              </a:ext>
            </a:extLst>
          </p:cNvPr>
          <p:cNvSpPr>
            <a:spLocks noGrp="1"/>
          </p:cNvSpPr>
          <p:nvPr>
            <p:ph type="sldNum" sz="quarter" idx="12"/>
          </p:nvPr>
        </p:nvSpPr>
        <p:spPr/>
        <p:txBody>
          <a:bodyPr/>
          <a:lstStyle/>
          <a:p>
            <a:fld id="{35AC7A8B-0617-B84C-BE7C-25188248DABA}" type="slidenum">
              <a:rPr lang="en-US" smtClean="0"/>
              <a:pPr/>
              <a:t>18</a:t>
            </a:fld>
            <a:endParaRPr lang="en-US"/>
          </a:p>
        </p:txBody>
      </p:sp>
      <p:sp>
        <p:nvSpPr>
          <p:cNvPr id="4" name="TextBox 3">
            <a:extLst>
              <a:ext uri="{FF2B5EF4-FFF2-40B4-BE49-F238E27FC236}">
                <a16:creationId xmlns:a16="http://schemas.microsoft.com/office/drawing/2014/main" id="{306DD81D-4DD7-463C-75FC-CE07A2F3AC7C}"/>
              </a:ext>
            </a:extLst>
          </p:cNvPr>
          <p:cNvSpPr txBox="1"/>
          <p:nvPr/>
        </p:nvSpPr>
        <p:spPr>
          <a:xfrm>
            <a:off x="3048000" y="1501535"/>
            <a:ext cx="6096000" cy="338554"/>
          </a:xfrm>
          <a:prstGeom prst="rect">
            <a:avLst/>
          </a:prstGeom>
          <a:noFill/>
        </p:spPr>
        <p:txBody>
          <a:bodyPr wrap="square">
            <a:spAutoFit/>
          </a:bodyPr>
          <a:lstStyle/>
          <a:p>
            <a:pPr algn="ctr"/>
            <a:r>
              <a:rPr lang="en-US" sz="1600" b="1"/>
              <a:t>“Treat people” Narratives </a:t>
            </a:r>
          </a:p>
        </p:txBody>
      </p:sp>
      <p:graphicFrame>
        <p:nvGraphicFramePr>
          <p:cNvPr id="5" name="Table 4">
            <a:extLst>
              <a:ext uri="{FF2B5EF4-FFF2-40B4-BE49-F238E27FC236}">
                <a16:creationId xmlns:a16="http://schemas.microsoft.com/office/drawing/2014/main" id="{F3CD85CA-61DD-7AA7-8208-A4FACF906174}"/>
              </a:ext>
            </a:extLst>
          </p:cNvPr>
          <p:cNvGraphicFramePr>
            <a:graphicFrameLocks noGrp="1"/>
          </p:cNvGraphicFramePr>
          <p:nvPr>
            <p:extLst>
              <p:ext uri="{D42A27DB-BD31-4B8C-83A1-F6EECF244321}">
                <p14:modId xmlns:p14="http://schemas.microsoft.com/office/powerpoint/2010/main" val="2154732555"/>
              </p:ext>
            </p:extLst>
          </p:nvPr>
        </p:nvGraphicFramePr>
        <p:xfrm>
          <a:off x="594359" y="2133601"/>
          <a:ext cx="10993338" cy="3793066"/>
        </p:xfrm>
        <a:graphic>
          <a:graphicData uri="http://schemas.openxmlformats.org/drawingml/2006/table">
            <a:tbl>
              <a:tblPr firstRow="1" bandRow="1">
                <a:tableStyleId>{2D5ABB26-0587-4C30-8999-92F81FD0307C}</a:tableStyleId>
              </a:tblPr>
              <a:tblGrid>
                <a:gridCol w="1832223">
                  <a:extLst>
                    <a:ext uri="{9D8B030D-6E8A-4147-A177-3AD203B41FA5}">
                      <a16:colId xmlns:a16="http://schemas.microsoft.com/office/drawing/2014/main" val="1308182438"/>
                    </a:ext>
                  </a:extLst>
                </a:gridCol>
                <a:gridCol w="1832223">
                  <a:extLst>
                    <a:ext uri="{9D8B030D-6E8A-4147-A177-3AD203B41FA5}">
                      <a16:colId xmlns:a16="http://schemas.microsoft.com/office/drawing/2014/main" val="97539181"/>
                    </a:ext>
                  </a:extLst>
                </a:gridCol>
                <a:gridCol w="1832223">
                  <a:extLst>
                    <a:ext uri="{9D8B030D-6E8A-4147-A177-3AD203B41FA5}">
                      <a16:colId xmlns:a16="http://schemas.microsoft.com/office/drawing/2014/main" val="1404346892"/>
                    </a:ext>
                  </a:extLst>
                </a:gridCol>
                <a:gridCol w="1832223">
                  <a:extLst>
                    <a:ext uri="{9D8B030D-6E8A-4147-A177-3AD203B41FA5}">
                      <a16:colId xmlns:a16="http://schemas.microsoft.com/office/drawing/2014/main" val="1852919890"/>
                    </a:ext>
                  </a:extLst>
                </a:gridCol>
                <a:gridCol w="1832223">
                  <a:extLst>
                    <a:ext uri="{9D8B030D-6E8A-4147-A177-3AD203B41FA5}">
                      <a16:colId xmlns:a16="http://schemas.microsoft.com/office/drawing/2014/main" val="1667938328"/>
                    </a:ext>
                  </a:extLst>
                </a:gridCol>
                <a:gridCol w="1832223">
                  <a:extLst>
                    <a:ext uri="{9D8B030D-6E8A-4147-A177-3AD203B41FA5}">
                      <a16:colId xmlns:a16="http://schemas.microsoft.com/office/drawing/2014/main" val="3728926261"/>
                    </a:ext>
                  </a:extLst>
                </a:gridCol>
              </a:tblGrid>
              <a:tr h="2121064">
                <a:tc gridSpan="2">
                  <a:txBody>
                    <a:bodyPr/>
                    <a:lstStyle/>
                    <a:p>
                      <a:pPr algn="ctr" rtl="0" fontAlgn="base">
                        <a:lnSpc>
                          <a:spcPct val="100000"/>
                        </a:lnSpc>
                        <a:buNone/>
                      </a:pPr>
                      <a:r>
                        <a:rPr lang="en-US" sz="1600" b="0" i="1" kern="1200">
                          <a:solidFill>
                            <a:schemeClr val="tx1"/>
                          </a:solidFill>
                          <a:effectLst/>
                          <a:latin typeface="+mn-lt"/>
                          <a:ea typeface="+mn-ea"/>
                          <a:cs typeface="+mn-cs"/>
                        </a:rPr>
                        <a:t>Makes me feel more favorable to Democratic candidate:   </a:t>
                      </a:r>
                      <a:endParaRPr lang="en-US" sz="1600" b="0" i="1" u="none">
                        <a:effectLst/>
                      </a:endParaRPr>
                    </a:p>
                  </a:txBody>
                  <a:tcPr>
                    <a:lnR w="9525" cap="flat" cmpd="sng" algn="ctr">
                      <a:solidFill>
                        <a:schemeClr val="bg2">
                          <a:lumMod val="75000"/>
                        </a:schemeClr>
                      </a:solidFill>
                      <a:prstDash val="sysDash"/>
                      <a:round/>
                      <a:headEnd type="none" w="med" len="med"/>
                      <a:tailEnd type="none" w="med" len="med"/>
                    </a:lnR>
                  </a:tcPr>
                </a:tc>
                <a:tc hMerge="1">
                  <a:txBody>
                    <a:bodyPr/>
                    <a:lstStyle/>
                    <a:p>
                      <a:pPr algn="ctr" rtl="0" fontAlgn="base">
                        <a:lnSpc>
                          <a:spcPts val="1133"/>
                        </a:lnSpc>
                        <a:buNone/>
                      </a:pPr>
                      <a:endParaRPr lang="en-US" sz="3600" b="1" i="0" u="none">
                        <a:effectLst/>
                      </a:endParaRPr>
                    </a:p>
                  </a:txBody>
                  <a:tcPr anchor="ctr"/>
                </a:tc>
                <a:tc gridSpan="2">
                  <a:txBody>
                    <a:bodyPr/>
                    <a:lstStyle/>
                    <a:p>
                      <a:pPr algn="ctr" rtl="0" fontAlgn="base">
                        <a:lnSpc>
                          <a:spcPct val="100000"/>
                        </a:lnSpc>
                        <a:buNone/>
                      </a:pPr>
                      <a:r>
                        <a:rPr lang="en-US" sz="1600" b="0" i="1" kern="1200">
                          <a:solidFill>
                            <a:schemeClr val="tx1"/>
                          </a:solidFill>
                          <a:effectLst/>
                          <a:latin typeface="+mn-lt"/>
                          <a:ea typeface="+mn-ea"/>
                          <a:cs typeface="+mn-cs"/>
                        </a:rPr>
                        <a:t>Agree: This Democrat shares my values and priorities </a:t>
                      </a:r>
                      <a:endParaRPr lang="en-US" sz="1600" b="0" i="1" u="none">
                        <a:effectLst/>
                      </a:endParaRPr>
                    </a:p>
                  </a:txBody>
                  <a:tcPr>
                    <a:lnL w="9525" cap="flat" cmpd="sng" algn="ctr">
                      <a:solidFill>
                        <a:schemeClr val="bg2">
                          <a:lumMod val="75000"/>
                        </a:schemeClr>
                      </a:solidFill>
                      <a:prstDash val="sysDash"/>
                      <a:round/>
                      <a:headEnd type="none" w="med" len="med"/>
                      <a:tailEnd type="none" w="med" len="med"/>
                    </a:lnL>
                    <a:lnR w="9525" cap="flat" cmpd="sng" algn="ctr">
                      <a:solidFill>
                        <a:schemeClr val="bg2">
                          <a:lumMod val="75000"/>
                        </a:schemeClr>
                      </a:solidFill>
                      <a:prstDash val="sysDash"/>
                      <a:round/>
                      <a:headEnd type="none" w="med" len="med"/>
                      <a:tailEnd type="none" w="med" len="med"/>
                    </a:lnR>
                  </a:tcPr>
                </a:tc>
                <a:tc hMerge="1">
                  <a:txBody>
                    <a:bodyPr/>
                    <a:lstStyle/>
                    <a:p>
                      <a:pPr algn="ctr" rtl="0" fontAlgn="base">
                        <a:lnSpc>
                          <a:spcPts val="1133"/>
                        </a:lnSpc>
                        <a:buNone/>
                      </a:pPr>
                      <a:endParaRPr lang="en-US" sz="3600" b="1" i="0" u="none">
                        <a:effectLst/>
                      </a:endParaRPr>
                    </a:p>
                  </a:txBody>
                  <a:tcPr anchor="ctr"/>
                </a:tc>
                <a:tc gridSpan="2">
                  <a:txBody>
                    <a:bodyPr/>
                    <a:lstStyle/>
                    <a:p>
                      <a:pPr algn="ctr" rtl="0" fontAlgn="base">
                        <a:lnSpc>
                          <a:spcPct val="100000"/>
                        </a:lnSpc>
                        <a:buNone/>
                      </a:pPr>
                      <a:r>
                        <a:rPr lang="en-US" sz="1600" b="0" i="1" kern="1200">
                          <a:solidFill>
                            <a:schemeClr val="tx1"/>
                          </a:solidFill>
                          <a:effectLst/>
                          <a:latin typeface="+mn-lt"/>
                          <a:ea typeface="+mn-ea"/>
                          <a:cs typeface="+mn-cs"/>
                        </a:rPr>
                        <a:t>Agree: This Democrat is looking out for people like me </a:t>
                      </a:r>
                      <a:endParaRPr lang="en-US" sz="1600" b="0" i="1" u="none">
                        <a:effectLst/>
                      </a:endParaRPr>
                    </a:p>
                  </a:txBody>
                  <a:tcPr>
                    <a:lnL w="9525" cap="flat" cmpd="sng" algn="ctr">
                      <a:solidFill>
                        <a:schemeClr val="bg2">
                          <a:lumMod val="75000"/>
                        </a:schemeClr>
                      </a:solidFill>
                      <a:prstDash val="sysDash"/>
                      <a:round/>
                      <a:headEnd type="none" w="med" len="med"/>
                      <a:tailEnd type="none" w="med" len="med"/>
                    </a:lnL>
                  </a:tcPr>
                </a:tc>
                <a:tc hMerge="1">
                  <a:txBody>
                    <a:bodyPr/>
                    <a:lstStyle/>
                    <a:p>
                      <a:pPr algn="ctr" rtl="0" fontAlgn="base">
                        <a:lnSpc>
                          <a:spcPts val="1133"/>
                        </a:lnSpc>
                        <a:buNone/>
                      </a:pPr>
                      <a:endParaRPr lang="en-US" sz="3600" b="1" i="0" u="none">
                        <a:effectLst/>
                      </a:endParaRPr>
                    </a:p>
                  </a:txBody>
                  <a:tcPr anchor="ctr"/>
                </a:tc>
                <a:extLst>
                  <a:ext uri="{0D108BD9-81ED-4DB2-BD59-A6C34878D82A}">
                    <a16:rowId xmlns:a16="http://schemas.microsoft.com/office/drawing/2014/main" val="1489358522"/>
                  </a:ext>
                </a:extLst>
              </a:tr>
              <a:tr h="1672002">
                <a:tc>
                  <a:txBody>
                    <a:bodyPr/>
                    <a:lstStyle/>
                    <a:p>
                      <a:pPr algn="ctr" rtl="0" fontAlgn="base">
                        <a:lnSpc>
                          <a:spcPts val="1133"/>
                        </a:lnSpc>
                        <a:buNone/>
                      </a:pPr>
                      <a:r>
                        <a:rPr lang="en-US" sz="1400" b="1" i="0" u="none">
                          <a:solidFill>
                            <a:srgbClr val="000000"/>
                          </a:solidFill>
                          <a:effectLst/>
                          <a:latin typeface="Arial" panose="020B0604020202020204" pitchFamily="34" charset="0"/>
                        </a:rPr>
                        <a:t>CONVICTION </a:t>
                      </a:r>
                      <a:endParaRPr lang="en-US" sz="3600" b="1" i="0" u="none">
                        <a:effectLst/>
                      </a:endParaRPr>
                    </a:p>
                  </a:txBody>
                  <a:tcPr anchor="b"/>
                </a:tc>
                <a:tc>
                  <a:txBody>
                    <a:bodyPr/>
                    <a:lstStyle/>
                    <a:p>
                      <a:pPr algn="ctr" rtl="0" fontAlgn="base">
                        <a:lnSpc>
                          <a:spcPts val="1133"/>
                        </a:lnSpc>
                        <a:buNone/>
                      </a:pPr>
                      <a:r>
                        <a:rPr lang="en-US" sz="1400" b="1" i="0" u="none">
                          <a:solidFill>
                            <a:srgbClr val="000000"/>
                          </a:solidFill>
                          <a:effectLst/>
                          <a:latin typeface="Arial" panose="020B0604020202020204" pitchFamily="34" charset="0"/>
                        </a:rPr>
                        <a:t>CONNECTION </a:t>
                      </a:r>
                      <a:endParaRPr lang="en-US" sz="3600" b="1" i="0" u="none">
                        <a:effectLst/>
                      </a:endParaRPr>
                    </a:p>
                  </a:txBody>
                  <a:tcPr anchor="b">
                    <a:lnR w="9525" cap="flat" cmpd="sng" algn="ctr">
                      <a:solidFill>
                        <a:schemeClr val="bg2">
                          <a:lumMod val="75000"/>
                        </a:schemeClr>
                      </a:solidFill>
                      <a:prstDash val="sysDash"/>
                      <a:round/>
                      <a:headEnd type="none" w="med" len="med"/>
                      <a:tailEnd type="none" w="med" len="med"/>
                    </a:lnR>
                  </a:tcPr>
                </a:tc>
                <a:tc>
                  <a:txBody>
                    <a:bodyPr/>
                    <a:lstStyle/>
                    <a:p>
                      <a:pPr algn="ctr" rtl="0" fontAlgn="base">
                        <a:lnSpc>
                          <a:spcPts val="1133"/>
                        </a:lnSpc>
                        <a:buNone/>
                      </a:pPr>
                      <a:r>
                        <a:rPr lang="en-US" sz="1400" b="1" i="0" u="none">
                          <a:solidFill>
                            <a:srgbClr val="000000"/>
                          </a:solidFill>
                          <a:effectLst/>
                          <a:latin typeface="Arial" panose="020B0604020202020204" pitchFamily="34" charset="0"/>
                        </a:rPr>
                        <a:t>CONVICTION </a:t>
                      </a:r>
                      <a:endParaRPr lang="en-US" sz="3600" b="1" i="0" u="none">
                        <a:effectLst/>
                      </a:endParaRPr>
                    </a:p>
                  </a:txBody>
                  <a:tcPr anchor="b">
                    <a:lnL w="9525" cap="flat" cmpd="sng" algn="ctr">
                      <a:solidFill>
                        <a:schemeClr val="bg2">
                          <a:lumMod val="75000"/>
                        </a:schemeClr>
                      </a:solidFill>
                      <a:prstDash val="sysDash"/>
                      <a:round/>
                      <a:headEnd type="none" w="med" len="med"/>
                      <a:tailEnd type="none" w="med" len="med"/>
                    </a:lnL>
                  </a:tcPr>
                </a:tc>
                <a:tc>
                  <a:txBody>
                    <a:bodyPr/>
                    <a:lstStyle/>
                    <a:p>
                      <a:pPr algn="ctr" rtl="0" fontAlgn="base">
                        <a:lnSpc>
                          <a:spcPts val="1133"/>
                        </a:lnSpc>
                        <a:buNone/>
                      </a:pPr>
                      <a:r>
                        <a:rPr lang="en-US" sz="1400" b="1" i="0" u="none">
                          <a:solidFill>
                            <a:srgbClr val="000000"/>
                          </a:solidFill>
                          <a:effectLst/>
                          <a:latin typeface="Arial" panose="020B0604020202020204" pitchFamily="34" charset="0"/>
                        </a:rPr>
                        <a:t>CONNECTION </a:t>
                      </a:r>
                      <a:endParaRPr lang="en-US" sz="3600" b="1" i="0" u="none">
                        <a:effectLst/>
                      </a:endParaRPr>
                    </a:p>
                  </a:txBody>
                  <a:tcPr anchor="b">
                    <a:lnR w="9525" cap="flat" cmpd="sng" algn="ctr">
                      <a:solidFill>
                        <a:schemeClr val="bg2">
                          <a:lumMod val="75000"/>
                        </a:schemeClr>
                      </a:solidFill>
                      <a:prstDash val="sysDash"/>
                      <a:round/>
                      <a:headEnd type="none" w="med" len="med"/>
                      <a:tailEnd type="none" w="med" len="med"/>
                    </a:lnR>
                  </a:tcPr>
                </a:tc>
                <a:tc>
                  <a:txBody>
                    <a:bodyPr/>
                    <a:lstStyle/>
                    <a:p>
                      <a:pPr algn="ctr" rtl="0" fontAlgn="base">
                        <a:lnSpc>
                          <a:spcPts val="1133"/>
                        </a:lnSpc>
                        <a:buNone/>
                      </a:pPr>
                      <a:r>
                        <a:rPr lang="en-US" sz="1400" b="1" i="0" u="none">
                          <a:solidFill>
                            <a:srgbClr val="000000"/>
                          </a:solidFill>
                          <a:effectLst/>
                          <a:latin typeface="Arial" panose="020B0604020202020204" pitchFamily="34" charset="0"/>
                        </a:rPr>
                        <a:t>CONVICTION </a:t>
                      </a:r>
                      <a:endParaRPr lang="en-US" sz="3600" b="1" i="0" u="none">
                        <a:effectLst/>
                      </a:endParaRPr>
                    </a:p>
                  </a:txBody>
                  <a:tcPr anchor="b">
                    <a:lnL w="9525" cap="flat" cmpd="sng" algn="ctr">
                      <a:solidFill>
                        <a:schemeClr val="bg2">
                          <a:lumMod val="75000"/>
                        </a:schemeClr>
                      </a:solidFill>
                      <a:prstDash val="sysDash"/>
                      <a:round/>
                      <a:headEnd type="none" w="med" len="med"/>
                      <a:tailEnd type="none" w="med" len="med"/>
                    </a:lnL>
                  </a:tcPr>
                </a:tc>
                <a:tc>
                  <a:txBody>
                    <a:bodyPr/>
                    <a:lstStyle/>
                    <a:p>
                      <a:pPr algn="ctr" rtl="0" fontAlgn="base">
                        <a:lnSpc>
                          <a:spcPts val="1133"/>
                        </a:lnSpc>
                        <a:buNone/>
                      </a:pPr>
                      <a:r>
                        <a:rPr lang="en-US" sz="1400" b="1" i="0" u="none">
                          <a:solidFill>
                            <a:srgbClr val="000000"/>
                          </a:solidFill>
                          <a:effectLst/>
                          <a:latin typeface="Arial" panose="020B0604020202020204" pitchFamily="34" charset="0"/>
                        </a:rPr>
                        <a:t>CONNECTION </a:t>
                      </a:r>
                      <a:endParaRPr lang="en-US" sz="3600" b="1" i="0" u="none">
                        <a:effectLst/>
                      </a:endParaRPr>
                    </a:p>
                  </a:txBody>
                  <a:tcPr anchor="b"/>
                </a:tc>
                <a:extLst>
                  <a:ext uri="{0D108BD9-81ED-4DB2-BD59-A6C34878D82A}">
                    <a16:rowId xmlns:a16="http://schemas.microsoft.com/office/drawing/2014/main" val="3049338325"/>
                  </a:ext>
                </a:extLst>
              </a:tr>
            </a:tbl>
          </a:graphicData>
        </a:graphic>
      </p:graphicFrame>
      <p:graphicFrame>
        <p:nvGraphicFramePr>
          <p:cNvPr id="6" name="Chart 5">
            <a:extLst>
              <a:ext uri="{FF2B5EF4-FFF2-40B4-BE49-F238E27FC236}">
                <a16:creationId xmlns:a16="http://schemas.microsoft.com/office/drawing/2014/main" id="{CE1112B9-1D6D-93DB-F1B4-03B7747B3A4F}"/>
              </a:ext>
            </a:extLst>
          </p:cNvPr>
          <p:cNvGraphicFramePr/>
          <p:nvPr>
            <p:extLst>
              <p:ext uri="{D42A27DB-BD31-4B8C-83A1-F6EECF244321}">
                <p14:modId xmlns:p14="http://schemas.microsoft.com/office/powerpoint/2010/main" val="2511625965"/>
              </p:ext>
            </p:extLst>
          </p:nvPr>
        </p:nvGraphicFramePr>
        <p:xfrm>
          <a:off x="604304" y="2874874"/>
          <a:ext cx="3640318" cy="431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8442593-8EDD-B90A-0F15-24A71E37CA5B}"/>
              </a:ext>
            </a:extLst>
          </p:cNvPr>
          <p:cNvGraphicFramePr/>
          <p:nvPr>
            <p:extLst>
              <p:ext uri="{D42A27DB-BD31-4B8C-83A1-F6EECF244321}">
                <p14:modId xmlns:p14="http://schemas.microsoft.com/office/powerpoint/2010/main" val="1157600826"/>
              </p:ext>
            </p:extLst>
          </p:nvPr>
        </p:nvGraphicFramePr>
        <p:xfrm>
          <a:off x="7919504" y="2874874"/>
          <a:ext cx="3640318" cy="431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41B342D1-E639-D43D-A3A9-746CB9CADF1A}"/>
              </a:ext>
            </a:extLst>
          </p:cNvPr>
          <p:cNvGraphicFramePr/>
          <p:nvPr>
            <p:extLst>
              <p:ext uri="{D42A27DB-BD31-4B8C-83A1-F6EECF244321}">
                <p14:modId xmlns:p14="http://schemas.microsoft.com/office/powerpoint/2010/main" val="2945655111"/>
              </p:ext>
            </p:extLst>
          </p:nvPr>
        </p:nvGraphicFramePr>
        <p:xfrm>
          <a:off x="451557" y="3295316"/>
          <a:ext cx="11146084" cy="22701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653E6721-C1A6-49BF-76E9-061867D31E11}"/>
              </a:ext>
            </a:extLst>
          </p:cNvPr>
          <p:cNvGraphicFramePr/>
          <p:nvPr>
            <p:extLst>
              <p:ext uri="{D42A27DB-BD31-4B8C-83A1-F6EECF244321}">
                <p14:modId xmlns:p14="http://schemas.microsoft.com/office/powerpoint/2010/main" val="1157600826"/>
              </p:ext>
            </p:extLst>
          </p:nvPr>
        </p:nvGraphicFramePr>
        <p:xfrm>
          <a:off x="4273193" y="2874874"/>
          <a:ext cx="3640318" cy="431731"/>
        </p:xfrm>
        <a:graphic>
          <a:graphicData uri="http://schemas.openxmlformats.org/drawingml/2006/chart">
            <c:chart xmlns:c="http://schemas.openxmlformats.org/drawingml/2006/chart" xmlns:r="http://schemas.openxmlformats.org/officeDocument/2006/relationships" r:id="rId6"/>
          </a:graphicData>
        </a:graphic>
      </p:graphicFrame>
      <p:sp>
        <p:nvSpPr>
          <p:cNvPr id="7" name="Oval 6">
            <a:extLst>
              <a:ext uri="{FF2B5EF4-FFF2-40B4-BE49-F238E27FC236}">
                <a16:creationId xmlns:a16="http://schemas.microsoft.com/office/drawing/2014/main" id="{9BEBC6A7-40E2-49CF-C3D2-C6A2FB5AB87C}"/>
              </a:ext>
            </a:extLst>
          </p:cNvPr>
          <p:cNvSpPr/>
          <p:nvPr/>
        </p:nvSpPr>
        <p:spPr>
          <a:xfrm>
            <a:off x="1101457" y="4761832"/>
            <a:ext cx="528637" cy="542925"/>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AD78C31-EFE3-48F8-C446-A349CE39F3E3}"/>
              </a:ext>
            </a:extLst>
          </p:cNvPr>
          <p:cNvSpPr/>
          <p:nvPr/>
        </p:nvSpPr>
        <p:spPr>
          <a:xfrm>
            <a:off x="4817388" y="4780304"/>
            <a:ext cx="528637" cy="542925"/>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2F4D2B-395A-0C90-2359-D386BC88534C}"/>
              </a:ext>
            </a:extLst>
          </p:cNvPr>
          <p:cNvSpPr/>
          <p:nvPr/>
        </p:nvSpPr>
        <p:spPr>
          <a:xfrm>
            <a:off x="8519679" y="4821562"/>
            <a:ext cx="528637" cy="542925"/>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5D754CE-4FE9-00EC-5A5F-18C3ACB57114}"/>
              </a:ext>
            </a:extLst>
          </p:cNvPr>
          <p:cNvSpPr txBox="1"/>
          <p:nvPr/>
        </p:nvSpPr>
        <p:spPr>
          <a:xfrm>
            <a:off x="2068834" y="6144720"/>
            <a:ext cx="8044387" cy="523220"/>
          </a:xfrm>
          <a:prstGeom prst="rect">
            <a:avLst/>
          </a:prstGeom>
          <a:solidFill>
            <a:schemeClr val="accent4">
              <a:lumMod val="20000"/>
              <a:lumOff val="80000"/>
            </a:schemeClr>
          </a:solidFill>
        </p:spPr>
        <p:txBody>
          <a:bodyPr wrap="square">
            <a:spAutoFit/>
          </a:bodyPr>
          <a:lstStyle/>
          <a:p>
            <a:r>
              <a:rPr lang="en-US" sz="1400" b="0" i="0">
                <a:solidFill>
                  <a:srgbClr val="000000"/>
                </a:solidFill>
                <a:effectLst/>
                <a:latin typeface="Arial" panose="020B0604020202020204" pitchFamily="34" charset="0"/>
              </a:rPr>
              <a:t>The conviction message makes a firm case for what should happen while the connection message focuses on </a:t>
            </a:r>
            <a:r>
              <a:rPr lang="en-US" sz="1400" b="0">
                <a:solidFill>
                  <a:srgbClr val="000000"/>
                </a:solidFill>
                <a:effectLst/>
                <a:latin typeface="Arial" panose="020B0604020202020204" pitchFamily="34" charset="0"/>
              </a:rPr>
              <a:t>listening to how people want to be treated. </a:t>
            </a:r>
            <a:r>
              <a:rPr lang="en-US" sz="1200" b="0">
                <a:solidFill>
                  <a:srgbClr val="000000"/>
                </a:solidFill>
                <a:effectLst/>
                <a:latin typeface="Arial" panose="020B0604020202020204" pitchFamily="34" charset="0"/>
              </a:rPr>
              <a:t>(</a:t>
            </a:r>
            <a:r>
              <a:rPr lang="en-US" sz="1200" b="0" i="1">
                <a:solidFill>
                  <a:srgbClr val="000000"/>
                </a:solidFill>
                <a:effectLst/>
                <a:latin typeface="Arial" panose="020B0604020202020204" pitchFamily="34" charset="0"/>
              </a:rPr>
              <a:t>Full text on slide 21)</a:t>
            </a:r>
            <a:endParaRPr lang="en-US" sz="1200" i="1"/>
          </a:p>
        </p:txBody>
      </p:sp>
    </p:spTree>
    <p:extLst>
      <p:ext uri="{BB962C8B-B14F-4D97-AF65-F5344CB8AC3E}">
        <p14:creationId xmlns:p14="http://schemas.microsoft.com/office/powerpoint/2010/main" val="277415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2458-E7C4-442A-0FDD-A4E495F31540}"/>
              </a:ext>
            </a:extLst>
          </p:cNvPr>
          <p:cNvSpPr>
            <a:spLocks noGrp="1"/>
          </p:cNvSpPr>
          <p:nvPr>
            <p:ph type="title"/>
          </p:nvPr>
        </p:nvSpPr>
        <p:spPr>
          <a:xfrm>
            <a:off x="594360" y="466750"/>
            <a:ext cx="10759440" cy="1587828"/>
          </a:xfrm>
        </p:spPr>
        <p:txBody>
          <a:bodyPr>
            <a:normAutofit/>
          </a:bodyPr>
          <a:lstStyle/>
          <a:p>
            <a:r>
              <a:rPr lang="en-US"/>
              <a:t>The CONVICTION style fires up the base and moves persuasion targets at the same time. </a:t>
            </a:r>
          </a:p>
        </p:txBody>
      </p:sp>
      <p:sp>
        <p:nvSpPr>
          <p:cNvPr id="3" name="Slide Number Placeholder 2">
            <a:extLst>
              <a:ext uri="{FF2B5EF4-FFF2-40B4-BE49-F238E27FC236}">
                <a16:creationId xmlns:a16="http://schemas.microsoft.com/office/drawing/2014/main" id="{0FB272D1-F37A-7386-0AD0-F9C059FE01AC}"/>
              </a:ext>
            </a:extLst>
          </p:cNvPr>
          <p:cNvSpPr>
            <a:spLocks noGrp="1"/>
          </p:cNvSpPr>
          <p:nvPr>
            <p:ph type="sldNum" sz="quarter" idx="12"/>
          </p:nvPr>
        </p:nvSpPr>
        <p:spPr/>
        <p:txBody>
          <a:bodyPr/>
          <a:lstStyle/>
          <a:p>
            <a:fld id="{35AC7A8B-0617-B84C-BE7C-25188248DABA}" type="slidenum">
              <a:rPr lang="en-US" smtClean="0"/>
              <a:pPr/>
              <a:t>19</a:t>
            </a:fld>
            <a:endParaRPr lang="en-US"/>
          </a:p>
        </p:txBody>
      </p:sp>
      <p:sp>
        <p:nvSpPr>
          <p:cNvPr id="4" name="TextBox 3">
            <a:extLst>
              <a:ext uri="{FF2B5EF4-FFF2-40B4-BE49-F238E27FC236}">
                <a16:creationId xmlns:a16="http://schemas.microsoft.com/office/drawing/2014/main" id="{BEBD6DA5-2BE2-ECEA-DCCA-628FDE493528}"/>
              </a:ext>
            </a:extLst>
          </p:cNvPr>
          <p:cNvSpPr txBox="1"/>
          <p:nvPr/>
        </p:nvSpPr>
        <p:spPr>
          <a:xfrm>
            <a:off x="3043027" y="1471768"/>
            <a:ext cx="7222201" cy="338554"/>
          </a:xfrm>
          <a:prstGeom prst="rect">
            <a:avLst/>
          </a:prstGeom>
          <a:noFill/>
        </p:spPr>
        <p:txBody>
          <a:bodyPr wrap="square">
            <a:spAutoFit/>
          </a:bodyPr>
          <a:lstStyle/>
          <a:p>
            <a:pPr algn="ctr"/>
            <a:r>
              <a:rPr lang="en-US" sz="1600" i="1"/>
              <a:t>Preference for </a:t>
            </a:r>
            <a:r>
              <a:rPr lang="en-US" sz="1600" b="1" i="1">
                <a:solidFill>
                  <a:schemeClr val="accent1"/>
                </a:solidFill>
              </a:rPr>
              <a:t>Conviction</a:t>
            </a:r>
            <a:r>
              <a:rPr lang="en-US" sz="1600" i="1"/>
              <a:t> vs </a:t>
            </a:r>
            <a:r>
              <a:rPr lang="en-US" sz="1600" b="1" i="1">
                <a:solidFill>
                  <a:schemeClr val="accent2"/>
                </a:solidFill>
              </a:rPr>
              <a:t>Connection</a:t>
            </a:r>
            <a:r>
              <a:rPr lang="en-US" sz="1600" i="1"/>
              <a:t> style, by voter segment </a:t>
            </a:r>
            <a:endParaRPr lang="en-US" sz="1200" i="1"/>
          </a:p>
        </p:txBody>
      </p:sp>
      <p:graphicFrame>
        <p:nvGraphicFramePr>
          <p:cNvPr id="5" name="Table 4">
            <a:extLst>
              <a:ext uri="{FF2B5EF4-FFF2-40B4-BE49-F238E27FC236}">
                <a16:creationId xmlns:a16="http://schemas.microsoft.com/office/drawing/2014/main" id="{0D0A1FC4-84E3-AA77-1448-62FCD42A14E2}"/>
              </a:ext>
            </a:extLst>
          </p:cNvPr>
          <p:cNvGraphicFramePr>
            <a:graphicFrameLocks noGrp="1"/>
          </p:cNvGraphicFramePr>
          <p:nvPr>
            <p:extLst>
              <p:ext uri="{D42A27DB-BD31-4B8C-83A1-F6EECF244321}">
                <p14:modId xmlns:p14="http://schemas.microsoft.com/office/powerpoint/2010/main" val="2984544176"/>
              </p:ext>
            </p:extLst>
          </p:nvPr>
        </p:nvGraphicFramePr>
        <p:xfrm>
          <a:off x="594359" y="1918864"/>
          <a:ext cx="10993341" cy="3354280"/>
        </p:xfrm>
        <a:graphic>
          <a:graphicData uri="http://schemas.openxmlformats.org/drawingml/2006/table">
            <a:tbl>
              <a:tblPr/>
              <a:tblGrid>
                <a:gridCol w="2377441">
                  <a:extLst>
                    <a:ext uri="{9D8B030D-6E8A-4147-A177-3AD203B41FA5}">
                      <a16:colId xmlns:a16="http://schemas.microsoft.com/office/drawing/2014/main" val="3980331064"/>
                    </a:ext>
                  </a:extLst>
                </a:gridCol>
                <a:gridCol w="2153975">
                  <a:extLst>
                    <a:ext uri="{9D8B030D-6E8A-4147-A177-3AD203B41FA5}">
                      <a16:colId xmlns:a16="http://schemas.microsoft.com/office/drawing/2014/main" val="3538375906"/>
                    </a:ext>
                  </a:extLst>
                </a:gridCol>
                <a:gridCol w="2153975">
                  <a:extLst>
                    <a:ext uri="{9D8B030D-6E8A-4147-A177-3AD203B41FA5}">
                      <a16:colId xmlns:a16="http://schemas.microsoft.com/office/drawing/2014/main" val="776299680"/>
                    </a:ext>
                  </a:extLst>
                </a:gridCol>
                <a:gridCol w="2153975">
                  <a:extLst>
                    <a:ext uri="{9D8B030D-6E8A-4147-A177-3AD203B41FA5}">
                      <a16:colId xmlns:a16="http://schemas.microsoft.com/office/drawing/2014/main" val="939222579"/>
                    </a:ext>
                  </a:extLst>
                </a:gridCol>
                <a:gridCol w="2153975">
                  <a:extLst>
                    <a:ext uri="{9D8B030D-6E8A-4147-A177-3AD203B41FA5}">
                      <a16:colId xmlns:a16="http://schemas.microsoft.com/office/drawing/2014/main" val="1680871079"/>
                    </a:ext>
                  </a:extLst>
                </a:gridCol>
              </a:tblGrid>
              <a:tr h="274320">
                <a:tc>
                  <a:txBody>
                    <a:bodyPr/>
                    <a:lstStyle/>
                    <a:p>
                      <a:pPr algn="l" rtl="0" fontAlgn="base">
                        <a:lnSpc>
                          <a:spcPts val="1457"/>
                        </a:lnSpc>
                        <a:buNone/>
                      </a:pPr>
                      <a:endParaRPr lang="en-US" sz="1400" b="0" i="0">
                        <a:effectLst/>
                        <a:latin typeface="+mn-lt"/>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ts val="1457"/>
                        </a:lnSpc>
                        <a:buNone/>
                      </a:pPr>
                      <a:r>
                        <a:rPr lang="en-US" sz="1400" b="1" i="0">
                          <a:effectLst/>
                          <a:latin typeface="+mn-lt"/>
                        </a:rPr>
                        <a:t>Favorability*</a:t>
                      </a:r>
                    </a:p>
                  </a:txBody>
                  <a:tcPr anchor="ctr">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rtl="0" fontAlgn="base">
                        <a:lnSpc>
                          <a:spcPts val="1457"/>
                        </a:lnSpc>
                        <a:buNone/>
                      </a:pPr>
                      <a:endParaRPr lang="en-US" sz="1400" b="0" i="1">
                        <a:effectLst/>
                        <a:latin typeface="+mn-lt"/>
                      </a:endParaRP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gridSpan="2">
                  <a:txBody>
                    <a:bodyPr/>
                    <a:lstStyle/>
                    <a:p>
                      <a:pPr algn="ctr" rtl="0" fontAlgn="base">
                        <a:lnSpc>
                          <a:spcPts val="1457"/>
                        </a:lnSpc>
                        <a:buNone/>
                      </a:pPr>
                      <a:r>
                        <a:rPr lang="en-US" sz="1400" b="1" i="0">
                          <a:effectLst/>
                          <a:latin typeface="+mn-lt"/>
                        </a:rPr>
                        <a:t>Looks out for me**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2296564744"/>
                  </a:ext>
                </a:extLst>
              </a:tr>
              <a:tr h="274320">
                <a:tc>
                  <a:txBody>
                    <a:bodyPr/>
                    <a:lstStyle/>
                    <a:p>
                      <a:pPr algn="l" rtl="0" fontAlgn="base">
                        <a:lnSpc>
                          <a:spcPts val="1457"/>
                        </a:lnSpc>
                        <a:buNone/>
                      </a:pPr>
                      <a:r>
                        <a:rPr lang="en-US" sz="1400" b="0" i="0">
                          <a:effectLst/>
                          <a:latin typeface="+mn-lt"/>
                        </a:rPr>
                        <a:t> </a:t>
                      </a: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457"/>
                        </a:lnSpc>
                        <a:buNone/>
                      </a:pPr>
                      <a:r>
                        <a:rPr lang="en-US" sz="1400" b="1" i="0">
                          <a:solidFill>
                            <a:schemeClr val="bg1"/>
                          </a:solidFill>
                          <a:effectLst/>
                          <a:latin typeface="+mn-lt"/>
                        </a:rPr>
                        <a:t>Connection Advantage</a:t>
                      </a:r>
                    </a:p>
                  </a:txBody>
                  <a:tcPr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base">
                        <a:lnSpc>
                          <a:spcPts val="1457"/>
                        </a:lnSpc>
                        <a:buNone/>
                      </a:pPr>
                      <a:r>
                        <a:rPr lang="en-US" sz="1400" b="1" i="0">
                          <a:solidFill>
                            <a:schemeClr val="bg1"/>
                          </a:solidFill>
                          <a:effectLst/>
                          <a:latin typeface="+mn-lt"/>
                        </a:rPr>
                        <a:t>Conviction Advantage </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ts val="1457"/>
                        </a:lnSpc>
                        <a:buNone/>
                      </a:pPr>
                      <a:r>
                        <a:rPr lang="en-US" sz="1400" b="1" i="0">
                          <a:solidFill>
                            <a:schemeClr val="bg1"/>
                          </a:solidFill>
                          <a:effectLst/>
                          <a:latin typeface="+mn-lt"/>
                        </a:rPr>
                        <a:t>Connection Advantage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Conviction Advantage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2301617"/>
                  </a:ext>
                </a:extLst>
              </a:tr>
              <a:tr h="348800">
                <a:tc>
                  <a:txBody>
                    <a:bodyPr/>
                    <a:lstStyle/>
                    <a:p>
                      <a:pPr algn="l" rtl="0" fontAlgn="base">
                        <a:lnSpc>
                          <a:spcPts val="1457"/>
                        </a:lnSpc>
                        <a:buNone/>
                      </a:pPr>
                      <a:r>
                        <a:rPr lang="en-US" sz="1300" b="0" i="0">
                          <a:effectLst/>
                          <a:latin typeface="+mn-lt"/>
                        </a:rPr>
                        <a:t>All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96642611"/>
                  </a:ext>
                </a:extLst>
              </a:tr>
              <a:tr h="348800">
                <a:tc>
                  <a:txBody>
                    <a:bodyPr/>
                    <a:lstStyle/>
                    <a:p>
                      <a:pPr algn="l" rtl="0" fontAlgn="base">
                        <a:lnSpc>
                          <a:spcPts val="1457"/>
                        </a:lnSpc>
                        <a:buNone/>
                      </a:pPr>
                      <a:r>
                        <a:rPr lang="en-US" sz="1300" b="0" i="0">
                          <a:effectLst/>
                          <a:latin typeface="+mn-lt"/>
                        </a:rPr>
                        <a:t>DNV 2022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54738302"/>
                  </a:ext>
                </a:extLst>
              </a:tr>
              <a:tr h="348800">
                <a:tc>
                  <a:txBody>
                    <a:bodyPr/>
                    <a:lstStyle/>
                    <a:p>
                      <a:pPr algn="l" rtl="0" fontAlgn="base">
                        <a:lnSpc>
                          <a:spcPts val="1457"/>
                        </a:lnSpc>
                        <a:buNone/>
                      </a:pPr>
                      <a:r>
                        <a:rPr lang="en-US" sz="1300" b="0" i="0">
                          <a:effectLst/>
                          <a:latin typeface="+mn-lt"/>
                        </a:rPr>
                        <a:t>Undecided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43940156"/>
                  </a:ext>
                </a:extLst>
              </a:tr>
              <a:tr h="348800">
                <a:tc>
                  <a:txBody>
                    <a:bodyPr/>
                    <a:lstStyle/>
                    <a:p>
                      <a:pPr algn="l" rtl="0" fontAlgn="base">
                        <a:lnSpc>
                          <a:spcPts val="1457"/>
                        </a:lnSpc>
                        <a:buNone/>
                      </a:pPr>
                      <a:r>
                        <a:rPr lang="en-US" sz="1300" b="0" i="0">
                          <a:effectLst/>
                          <a:latin typeface="+mn-lt"/>
                        </a:rPr>
                        <a:t>Lib Dems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60010016"/>
                  </a:ext>
                </a:extLst>
              </a:tr>
              <a:tr h="348800">
                <a:tc>
                  <a:txBody>
                    <a:bodyPr/>
                    <a:lstStyle/>
                    <a:p>
                      <a:pPr algn="l" rtl="0" fontAlgn="base">
                        <a:lnSpc>
                          <a:spcPts val="1457"/>
                        </a:lnSpc>
                        <a:buNone/>
                      </a:pPr>
                      <a:r>
                        <a:rPr lang="en-US" sz="1300" b="0" i="0">
                          <a:effectLst/>
                          <a:latin typeface="+mn-lt"/>
                        </a:rPr>
                        <a:t>Other Dems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58050513"/>
                  </a:ext>
                </a:extLst>
              </a:tr>
              <a:tr h="348800">
                <a:tc>
                  <a:txBody>
                    <a:bodyPr/>
                    <a:lstStyle/>
                    <a:p>
                      <a:pPr algn="l" rtl="0" fontAlgn="base">
                        <a:lnSpc>
                          <a:spcPts val="1457"/>
                        </a:lnSpc>
                        <a:buNone/>
                      </a:pPr>
                      <a:r>
                        <a:rPr lang="en-US" sz="1300" b="0" i="0">
                          <a:effectLst/>
                          <a:latin typeface="+mn-lt"/>
                        </a:rPr>
                        <a:t>Swing voters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37689055"/>
                  </a:ext>
                </a:extLst>
              </a:tr>
              <a:tr h="348800">
                <a:tc>
                  <a:txBody>
                    <a:bodyPr/>
                    <a:lstStyle/>
                    <a:p>
                      <a:pPr algn="l" rtl="0" fontAlgn="base">
                        <a:lnSpc>
                          <a:spcPts val="1457"/>
                        </a:lnSpc>
                        <a:buNone/>
                      </a:pPr>
                      <a:r>
                        <a:rPr lang="en-US" sz="1300" b="0" i="0">
                          <a:effectLst/>
                          <a:latin typeface="+mn-lt"/>
                        </a:rPr>
                        <a:t>Non-MAGA Republicans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60006679"/>
                  </a:ext>
                </a:extLst>
              </a:tr>
              <a:tr h="348800">
                <a:tc>
                  <a:txBody>
                    <a:bodyPr/>
                    <a:lstStyle/>
                    <a:p>
                      <a:pPr algn="l" rtl="0" fontAlgn="base">
                        <a:lnSpc>
                          <a:spcPts val="1457"/>
                        </a:lnSpc>
                        <a:buNone/>
                      </a:pPr>
                      <a:r>
                        <a:rPr lang="en-US" sz="1300" b="0" i="0">
                          <a:effectLst/>
                          <a:latin typeface="+mn-lt"/>
                        </a:rPr>
                        <a:t>MAGA Republicans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17929955"/>
                  </a:ext>
                </a:extLst>
              </a:tr>
            </a:tbl>
          </a:graphicData>
        </a:graphic>
      </p:graphicFrame>
      <p:sp>
        <p:nvSpPr>
          <p:cNvPr id="6" name="TextBox 5">
            <a:extLst>
              <a:ext uri="{FF2B5EF4-FFF2-40B4-BE49-F238E27FC236}">
                <a16:creationId xmlns:a16="http://schemas.microsoft.com/office/drawing/2014/main" id="{B071315C-EA6C-5EB6-7E9F-37E83CF0A68D}"/>
              </a:ext>
            </a:extLst>
          </p:cNvPr>
          <p:cNvSpPr txBox="1"/>
          <p:nvPr/>
        </p:nvSpPr>
        <p:spPr>
          <a:xfrm>
            <a:off x="2167467" y="5998340"/>
            <a:ext cx="6096000" cy="461665"/>
          </a:xfrm>
          <a:prstGeom prst="rect">
            <a:avLst/>
          </a:prstGeom>
          <a:noFill/>
        </p:spPr>
        <p:txBody>
          <a:bodyPr wrap="square">
            <a:spAutoFit/>
          </a:bodyPr>
          <a:lstStyle/>
          <a:p>
            <a:pPr fontAlgn="base"/>
            <a:r>
              <a:rPr lang="en-US" sz="1200" i="1"/>
              <a:t>*Much more favorable to candidate </a:t>
            </a:r>
          </a:p>
          <a:p>
            <a:pPr fontAlgn="base"/>
            <a:r>
              <a:rPr lang="en-US" sz="1200" i="1"/>
              <a:t>**Strongly agree: Candidate looks out for people like me </a:t>
            </a:r>
          </a:p>
        </p:txBody>
      </p:sp>
      <p:graphicFrame>
        <p:nvGraphicFramePr>
          <p:cNvPr id="8" name="Chart 7">
            <a:extLst>
              <a:ext uri="{FF2B5EF4-FFF2-40B4-BE49-F238E27FC236}">
                <a16:creationId xmlns:a16="http://schemas.microsoft.com/office/drawing/2014/main" id="{489699A1-3A3A-911A-93FD-91AEC80D5A9E}"/>
              </a:ext>
            </a:extLst>
          </p:cNvPr>
          <p:cNvGraphicFramePr/>
          <p:nvPr>
            <p:extLst>
              <p:ext uri="{D42A27DB-BD31-4B8C-83A1-F6EECF244321}">
                <p14:modId xmlns:p14="http://schemas.microsoft.com/office/powerpoint/2010/main" val="2857006877"/>
              </p:ext>
            </p:extLst>
          </p:nvPr>
        </p:nvGraphicFramePr>
        <p:xfrm>
          <a:off x="2790720" y="2491510"/>
          <a:ext cx="4645031" cy="27644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99A11EB-F279-7F6E-4077-3D86B5F6AFC0}"/>
              </a:ext>
            </a:extLst>
          </p:cNvPr>
          <p:cNvGraphicFramePr/>
          <p:nvPr>
            <p:extLst>
              <p:ext uri="{D42A27DB-BD31-4B8C-83A1-F6EECF244321}">
                <p14:modId xmlns:p14="http://schemas.microsoft.com/office/powerpoint/2010/main" val="1724748159"/>
              </p:ext>
            </p:extLst>
          </p:nvPr>
        </p:nvGraphicFramePr>
        <p:xfrm>
          <a:off x="7208084" y="2466753"/>
          <a:ext cx="4645031" cy="27644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199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B8869D-4D29-7E50-32CB-56DA8EEAD1E7}"/>
              </a:ext>
            </a:extLst>
          </p:cNvPr>
          <p:cNvSpPr>
            <a:spLocks noGrp="1"/>
          </p:cNvSpPr>
          <p:nvPr>
            <p:ph type="sldNum" sz="quarter" idx="12"/>
          </p:nvPr>
        </p:nvSpPr>
        <p:spPr/>
        <p:txBody>
          <a:bodyPr/>
          <a:lstStyle/>
          <a:p>
            <a:fld id="{35AC7A8B-0617-B84C-BE7C-25188248DABA}" type="slidenum">
              <a:rPr lang="en-US" smtClean="0"/>
              <a:pPr/>
              <a:t>2</a:t>
            </a:fld>
            <a:endParaRPr lang="en-US"/>
          </a:p>
        </p:txBody>
      </p:sp>
      <p:sp>
        <p:nvSpPr>
          <p:cNvPr id="4" name="Title 6">
            <a:extLst>
              <a:ext uri="{FF2B5EF4-FFF2-40B4-BE49-F238E27FC236}">
                <a16:creationId xmlns:a16="http://schemas.microsoft.com/office/drawing/2014/main" id="{1ED59656-05C7-E34C-3999-ADA503852997}"/>
              </a:ext>
            </a:extLst>
          </p:cNvPr>
          <p:cNvSpPr txBox="1">
            <a:spLocks/>
          </p:cNvSpPr>
          <p:nvPr/>
        </p:nvSpPr>
        <p:spPr>
          <a:xfrm>
            <a:off x="594360" y="421030"/>
            <a:ext cx="10759440" cy="580773"/>
          </a:xfrm>
          <a:prstGeom prst="rect">
            <a:avLst/>
          </a:prstGeom>
        </p:spPr>
        <p:txBody>
          <a:bodyPr anchor="t">
            <a:normAutofit/>
          </a:bodyPr>
          <a:lstStyle>
            <a:lvl1pPr algn="l" defTabSz="914400" rtl="0" eaLnBrk="1" latinLnBrk="0" hangingPunct="1">
              <a:lnSpc>
                <a:spcPct val="90000"/>
              </a:lnSpc>
              <a:spcBef>
                <a:spcPct val="0"/>
              </a:spcBef>
              <a:buNone/>
              <a:defRPr sz="2800" b="1" kern="1200">
                <a:solidFill>
                  <a:schemeClr val="tx1"/>
                </a:solidFill>
                <a:latin typeface="Helvetica" pitchFamily="2" charset="0"/>
                <a:ea typeface="+mj-ea"/>
                <a:cs typeface="+mj-cs"/>
              </a:defRPr>
            </a:lvl1pPr>
          </a:lstStyle>
          <a:p>
            <a:r>
              <a:rPr lang="en-US" sz="2500"/>
              <a:t>Research Overview</a:t>
            </a:r>
          </a:p>
        </p:txBody>
      </p:sp>
      <p:graphicFrame>
        <p:nvGraphicFramePr>
          <p:cNvPr id="5" name="Table 4">
            <a:extLst>
              <a:ext uri="{FF2B5EF4-FFF2-40B4-BE49-F238E27FC236}">
                <a16:creationId xmlns:a16="http://schemas.microsoft.com/office/drawing/2014/main" id="{55EFF1AB-A9CB-145D-DF92-8113C5F9C468}"/>
              </a:ext>
            </a:extLst>
          </p:cNvPr>
          <p:cNvGraphicFramePr>
            <a:graphicFrameLocks noGrp="1"/>
          </p:cNvGraphicFramePr>
          <p:nvPr>
            <p:extLst>
              <p:ext uri="{D42A27DB-BD31-4B8C-83A1-F6EECF244321}">
                <p14:modId xmlns:p14="http://schemas.microsoft.com/office/powerpoint/2010/main" val="1104156175"/>
              </p:ext>
            </p:extLst>
          </p:nvPr>
        </p:nvGraphicFramePr>
        <p:xfrm>
          <a:off x="594359" y="1539612"/>
          <a:ext cx="10993338" cy="3718560"/>
        </p:xfrm>
        <a:graphic>
          <a:graphicData uri="http://schemas.openxmlformats.org/drawingml/2006/table">
            <a:tbl>
              <a:tblPr firstRow="1" bandRow="1">
                <a:tableStyleId>{2D5ABB26-0587-4C30-8999-92F81FD0307C}</a:tableStyleId>
              </a:tblPr>
              <a:tblGrid>
                <a:gridCol w="3664446">
                  <a:extLst>
                    <a:ext uri="{9D8B030D-6E8A-4147-A177-3AD203B41FA5}">
                      <a16:colId xmlns:a16="http://schemas.microsoft.com/office/drawing/2014/main" val="3933922037"/>
                    </a:ext>
                  </a:extLst>
                </a:gridCol>
                <a:gridCol w="3664446">
                  <a:extLst>
                    <a:ext uri="{9D8B030D-6E8A-4147-A177-3AD203B41FA5}">
                      <a16:colId xmlns:a16="http://schemas.microsoft.com/office/drawing/2014/main" val="388166599"/>
                    </a:ext>
                  </a:extLst>
                </a:gridCol>
                <a:gridCol w="3664446">
                  <a:extLst>
                    <a:ext uri="{9D8B030D-6E8A-4147-A177-3AD203B41FA5}">
                      <a16:colId xmlns:a16="http://schemas.microsoft.com/office/drawing/2014/main" val="4196598420"/>
                    </a:ext>
                  </a:extLst>
                </a:gridCol>
              </a:tblGrid>
              <a:tr h="543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Phase 1: Survey</a:t>
                      </a:r>
                    </a:p>
                  </a:txBody>
                  <a:tcPr marL="137160" marR="137160" marT="137160" marB="137160" anchor="ctr">
                    <a:lnR w="9525" cap="flat" cmpd="sng" algn="ctr">
                      <a:solidFill>
                        <a:schemeClr val="bg2">
                          <a:lumMod val="50000"/>
                        </a:schemeClr>
                      </a:solidFill>
                      <a:prstDash val="solid"/>
                      <a:round/>
                      <a:headEnd type="none" w="med" len="med"/>
                      <a:tailEnd type="none" w="med" len="med"/>
                    </a:ln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Phase 2: Qualitative</a:t>
                      </a:r>
                    </a:p>
                  </a:txBody>
                  <a:tcPr marL="137160" marR="137160" marT="137160" marB="13716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Phase 3: Experiment</a:t>
                      </a:r>
                    </a:p>
                  </a:txBody>
                  <a:tcPr marL="137160" marR="137160" marT="137160" marB="137160" anchor="ctr">
                    <a:lnL w="9525" cap="flat" cmpd="sng" algn="ctr">
                      <a:solidFill>
                        <a:schemeClr val="bg2">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solidFill>
                  </a:tcPr>
                </a:tc>
                <a:extLst>
                  <a:ext uri="{0D108BD9-81ED-4DB2-BD59-A6C34878D82A}">
                    <a16:rowId xmlns:a16="http://schemas.microsoft.com/office/drawing/2014/main" val="2839058994"/>
                  </a:ext>
                </a:extLst>
              </a:tr>
              <a:tr h="2004485">
                <a:tc>
                  <a:txBody>
                    <a:bodyPr/>
                    <a:lstStyle/>
                    <a:p>
                      <a:pPr marL="0" indent="0" rtl="0" fontAlgn="base">
                        <a:buFont typeface="Arial" panose="020B0604020202020204" pitchFamily="34" charset="0"/>
                        <a:buNone/>
                      </a:pPr>
                      <a:r>
                        <a:rPr lang="en-US" sz="1400" b="1" i="0" kern="1200">
                          <a:solidFill>
                            <a:schemeClr val="tx1"/>
                          </a:solidFill>
                          <a:effectLst/>
                          <a:latin typeface="+mn-lt"/>
                          <a:ea typeface="+mn-ea"/>
                          <a:cs typeface="+mn-cs"/>
                        </a:rPr>
                        <a:t>Online survey </a:t>
                      </a:r>
                      <a:r>
                        <a:rPr lang="en-US" sz="1400" b="0" i="0" kern="1200">
                          <a:solidFill>
                            <a:schemeClr val="tx1"/>
                          </a:solidFill>
                          <a:effectLst/>
                          <a:latin typeface="+mn-lt"/>
                          <a:ea typeface="+mn-ea"/>
                          <a:cs typeface="+mn-cs"/>
                        </a:rPr>
                        <a:t>of 2,675 voters nationwide (voter-file matched)</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Included an oversample of 787 18–29-year-old voters</a:t>
                      </a:r>
                    </a:p>
                    <a:p>
                      <a:pPr marL="285750" indent="-285750" rtl="0" fontAlgn="base">
                        <a:buFont typeface="Arial" panose="020B0604020202020204" pitchFamily="34" charset="0"/>
                        <a:buChar char="•"/>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0" i="0" kern="1200">
                          <a:solidFill>
                            <a:schemeClr val="tx1"/>
                          </a:solidFill>
                          <a:effectLst/>
                          <a:latin typeface="+mn-lt"/>
                          <a:ea typeface="+mn-ea"/>
                          <a:cs typeface="+mn-cs"/>
                        </a:rPr>
                        <a:t>Fielded June 3-8, 2025</a:t>
                      </a:r>
                    </a:p>
                  </a:txBody>
                  <a:tcPr marL="137160" marR="137160" marT="137160" marB="137160">
                    <a:lnR w="9525" cap="flat" cmpd="sng" algn="ctr">
                      <a:solidFill>
                        <a:schemeClr val="bg2">
                          <a:lumMod val="75000"/>
                        </a:schemeClr>
                      </a:solidFill>
                      <a:prstDash val="solid"/>
                      <a:round/>
                      <a:headEnd type="none" w="med" len="med"/>
                      <a:tailEnd type="none" w="med" len="med"/>
                    </a:lnR>
                    <a:solidFill>
                      <a:schemeClr val="tx1">
                        <a:lumMod val="10000"/>
                        <a:lumOff val="90000"/>
                      </a:schemeClr>
                    </a:solidFill>
                  </a:tcPr>
                </a:tc>
                <a:tc>
                  <a:txBody>
                    <a:bodyPr/>
                    <a:lstStyle/>
                    <a:p>
                      <a:pPr marL="0" indent="0" rtl="0" fontAlgn="base">
                        <a:buFont typeface="Arial" panose="020B0604020202020204" pitchFamily="34" charset="0"/>
                        <a:buNone/>
                      </a:pPr>
                      <a:r>
                        <a:rPr lang="en-US" sz="1400" b="1" i="0" kern="1200">
                          <a:solidFill>
                            <a:schemeClr val="tx1"/>
                          </a:solidFill>
                          <a:effectLst/>
                          <a:latin typeface="+mn-lt"/>
                          <a:ea typeface="+mn-ea"/>
                          <a:cs typeface="+mn-cs"/>
                        </a:rPr>
                        <a:t>Online Discussion Boards </a:t>
                      </a:r>
                      <a:r>
                        <a:rPr lang="en-US" sz="1400" b="0" i="0" kern="1200">
                          <a:solidFill>
                            <a:schemeClr val="tx1"/>
                          </a:solidFill>
                          <a:effectLst/>
                          <a:latin typeface="+mn-lt"/>
                          <a:ea typeface="+mn-ea"/>
                          <a:cs typeface="+mn-cs"/>
                        </a:rPr>
                        <a:t>with two swing voter segments (25 participants each):</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Young voters (18–29-year-olds)</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Older voters (45–64-year-olds)</a:t>
                      </a: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0" i="0" kern="1200">
                          <a:solidFill>
                            <a:schemeClr val="tx1"/>
                          </a:solidFill>
                          <a:effectLst/>
                          <a:latin typeface="+mn-lt"/>
                          <a:ea typeface="+mn-ea"/>
                          <a:cs typeface="+mn-cs"/>
                        </a:rPr>
                        <a:t>Conducted October 28-30, 2025</a:t>
                      </a:r>
                    </a:p>
                  </a:txBody>
                  <a:tcPr marL="137160" marR="137160" marT="137160" marB="13716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chemeClr val="tx1">
                        <a:lumMod val="10000"/>
                        <a:lumOff val="90000"/>
                      </a:schemeClr>
                    </a:solidFill>
                  </a:tcPr>
                </a:tc>
                <a:tc>
                  <a:txBody>
                    <a:bodyPr/>
                    <a:lstStyle/>
                    <a:p>
                      <a:pPr marL="0" indent="0" rtl="0" fontAlgn="base">
                        <a:buFont typeface="Arial" panose="020B0604020202020204" pitchFamily="34" charset="0"/>
                        <a:buNone/>
                      </a:pPr>
                      <a:r>
                        <a:rPr lang="en-US" sz="1400" b="1" i="0" kern="1200">
                          <a:solidFill>
                            <a:schemeClr val="tx1"/>
                          </a:solidFill>
                          <a:effectLst/>
                          <a:latin typeface="+mn-lt"/>
                          <a:ea typeface="+mn-ea"/>
                          <a:cs typeface="+mn-cs"/>
                        </a:rPr>
                        <a:t>Online dial test </a:t>
                      </a:r>
                      <a:r>
                        <a:rPr lang="en-US" sz="1400" b="0" i="0" kern="1200">
                          <a:solidFill>
                            <a:schemeClr val="tx1"/>
                          </a:solidFill>
                          <a:effectLst/>
                          <a:latin typeface="+mn-lt"/>
                          <a:ea typeface="+mn-ea"/>
                          <a:cs typeface="+mn-cs"/>
                        </a:rPr>
                        <a:t>of 2,074 voters nationwide (voter-file matched) </a:t>
                      </a: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1" i="0" kern="1200">
                          <a:solidFill>
                            <a:schemeClr val="tx1"/>
                          </a:solidFill>
                          <a:effectLst/>
                          <a:latin typeface="+mn-lt"/>
                          <a:ea typeface="+mn-ea"/>
                          <a:cs typeface="+mn-cs"/>
                        </a:rPr>
                        <a:t>Research consists of:</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Dial test of Republican othering messages</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Dial test of Democratic anti-othering messages</a:t>
                      </a:r>
                    </a:p>
                    <a:p>
                      <a:pPr marL="0" indent="0">
                        <a:buFont typeface="Arial" panose="020B0604020202020204" pitchFamily="34" charset="0"/>
                        <a:buNone/>
                      </a:pPr>
                      <a:endParaRPr lang="en-US" sz="1400"/>
                    </a:p>
                    <a:p>
                      <a:pPr marL="0" indent="0">
                        <a:buFont typeface="Arial" panose="020B0604020202020204" pitchFamily="34" charset="0"/>
                        <a:buNone/>
                      </a:pPr>
                      <a:endParaRPr lang="en-US" sz="1400"/>
                    </a:p>
                    <a:p>
                      <a:pPr marL="0" indent="0">
                        <a:buFont typeface="Arial" panose="020B0604020202020204" pitchFamily="34" charset="0"/>
                        <a:buNone/>
                      </a:pPr>
                      <a:endParaRPr lang="en-US" sz="1400"/>
                    </a:p>
                    <a:p>
                      <a:pPr marL="0" indent="0">
                        <a:buFont typeface="Arial" panose="020B0604020202020204" pitchFamily="34" charset="0"/>
                        <a:buNone/>
                      </a:pPr>
                      <a:r>
                        <a:rPr lang="en-US" sz="1400"/>
                        <a:t>Fielded February 17-23, 2026</a:t>
                      </a:r>
                    </a:p>
                  </a:txBody>
                  <a:tcPr marL="137160" marR="137160" marT="137160" marB="137160">
                    <a:lnL w="9525" cap="flat" cmpd="sng" algn="ctr">
                      <a:solidFill>
                        <a:schemeClr val="bg2">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964197300"/>
                  </a:ext>
                </a:extLst>
              </a:tr>
            </a:tbl>
          </a:graphicData>
        </a:graphic>
      </p:graphicFrame>
      <p:sp>
        <p:nvSpPr>
          <p:cNvPr id="6" name="Oval 5">
            <a:extLst>
              <a:ext uri="{FF2B5EF4-FFF2-40B4-BE49-F238E27FC236}">
                <a16:creationId xmlns:a16="http://schemas.microsoft.com/office/drawing/2014/main" id="{E3F5DA9E-5C3E-0592-885E-CF8F602A0F23}"/>
              </a:ext>
            </a:extLst>
          </p:cNvPr>
          <p:cNvSpPr/>
          <p:nvPr/>
        </p:nvSpPr>
        <p:spPr>
          <a:xfrm>
            <a:off x="1932028" y="982506"/>
            <a:ext cx="938055" cy="938055"/>
          </a:xfrm>
          <a:prstGeom prst="ellipse">
            <a:avLst/>
          </a:prstGeom>
          <a:solidFill>
            <a:schemeClr val="bg2">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A70BA5-D6EA-3710-C4FF-15A9FC524421}"/>
              </a:ext>
            </a:extLst>
          </p:cNvPr>
          <p:cNvSpPr/>
          <p:nvPr/>
        </p:nvSpPr>
        <p:spPr>
          <a:xfrm>
            <a:off x="9321916" y="1001803"/>
            <a:ext cx="938055" cy="938055"/>
          </a:xfrm>
          <a:prstGeom prst="ellipse">
            <a:avLst/>
          </a:prstGeom>
          <a:solidFill>
            <a:schemeClr val="accent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222FC3-43BD-86D5-FBDF-ECF823F2F490}"/>
              </a:ext>
            </a:extLst>
          </p:cNvPr>
          <p:cNvSpPr/>
          <p:nvPr/>
        </p:nvSpPr>
        <p:spPr>
          <a:xfrm>
            <a:off x="5626972" y="981005"/>
            <a:ext cx="938055" cy="938055"/>
          </a:xfrm>
          <a:prstGeom prst="ellipse">
            <a:avLst/>
          </a:prstGeom>
          <a:solidFill>
            <a:schemeClr val="bg2">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Laptop with solid fill">
            <a:extLst>
              <a:ext uri="{FF2B5EF4-FFF2-40B4-BE49-F238E27FC236}">
                <a16:creationId xmlns:a16="http://schemas.microsoft.com/office/drawing/2014/main" id="{F1F5F1E4-9F83-742D-6824-69B9C68C77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07417" y="1173978"/>
            <a:ext cx="566928" cy="566928"/>
          </a:xfrm>
          <a:prstGeom prst="rect">
            <a:avLst/>
          </a:prstGeom>
        </p:spPr>
      </p:pic>
      <p:pic>
        <p:nvPicPr>
          <p:cNvPr id="12" name="Graphic 11" descr="Users with solid fill">
            <a:extLst>
              <a:ext uri="{FF2B5EF4-FFF2-40B4-BE49-F238E27FC236}">
                <a16:creationId xmlns:a16="http://schemas.microsoft.com/office/drawing/2014/main" id="{19278F3A-3125-8E62-46DC-497BE853F4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63724" y="1110070"/>
            <a:ext cx="697755" cy="697755"/>
          </a:xfrm>
          <a:prstGeom prst="rect">
            <a:avLst/>
          </a:prstGeom>
        </p:spPr>
      </p:pic>
      <p:pic>
        <p:nvPicPr>
          <p:cNvPr id="14" name="Graphic 13" descr="Bar chart with solid fill">
            <a:extLst>
              <a:ext uri="{FF2B5EF4-FFF2-40B4-BE49-F238E27FC236}">
                <a16:creationId xmlns:a16="http://schemas.microsoft.com/office/drawing/2014/main" id="{06E1802A-B18B-F392-6E90-7E28A695C5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74603" y="1186430"/>
            <a:ext cx="632680" cy="632680"/>
          </a:xfrm>
          <a:prstGeom prst="rect">
            <a:avLst/>
          </a:prstGeom>
        </p:spPr>
      </p:pic>
    </p:spTree>
    <p:extLst>
      <p:ext uri="{BB962C8B-B14F-4D97-AF65-F5344CB8AC3E}">
        <p14:creationId xmlns:p14="http://schemas.microsoft.com/office/powerpoint/2010/main" val="3721372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846E-E8EC-7E2F-8DAA-4A9D0BE29181}"/>
              </a:ext>
            </a:extLst>
          </p:cNvPr>
          <p:cNvSpPr>
            <a:spLocks noGrp="1"/>
          </p:cNvSpPr>
          <p:nvPr>
            <p:ph type="title"/>
          </p:nvPr>
        </p:nvSpPr>
        <p:spPr>
          <a:xfrm>
            <a:off x="594360" y="466750"/>
            <a:ext cx="10759440" cy="1373339"/>
          </a:xfrm>
        </p:spPr>
        <p:txBody>
          <a:bodyPr>
            <a:normAutofit/>
          </a:bodyPr>
          <a:lstStyle/>
          <a:p>
            <a:pPr>
              <a:lnSpc>
                <a:spcPct val="100000"/>
              </a:lnSpc>
            </a:pPr>
            <a:r>
              <a:rPr lang="en-US"/>
              <a:t>Voters respond better when they're led to the new villain than when they're handed one. </a:t>
            </a:r>
          </a:p>
        </p:txBody>
      </p:sp>
      <p:sp>
        <p:nvSpPr>
          <p:cNvPr id="3" name="Slide Number Placeholder 2">
            <a:extLst>
              <a:ext uri="{FF2B5EF4-FFF2-40B4-BE49-F238E27FC236}">
                <a16:creationId xmlns:a16="http://schemas.microsoft.com/office/drawing/2014/main" id="{537C9C42-B13F-6789-245D-82624BEF63CF}"/>
              </a:ext>
            </a:extLst>
          </p:cNvPr>
          <p:cNvSpPr>
            <a:spLocks noGrp="1"/>
          </p:cNvSpPr>
          <p:nvPr>
            <p:ph type="sldNum" sz="quarter" idx="12"/>
          </p:nvPr>
        </p:nvSpPr>
        <p:spPr/>
        <p:txBody>
          <a:bodyPr/>
          <a:lstStyle/>
          <a:p>
            <a:fld id="{35AC7A8B-0617-B84C-BE7C-25188248DABA}" type="slidenum">
              <a:rPr lang="en-US" smtClean="0"/>
              <a:pPr/>
              <a:t>20</a:t>
            </a:fld>
            <a:endParaRPr lang="en-US"/>
          </a:p>
        </p:txBody>
      </p:sp>
      <p:sp>
        <p:nvSpPr>
          <p:cNvPr id="5" name="TextBox 4">
            <a:extLst>
              <a:ext uri="{FF2B5EF4-FFF2-40B4-BE49-F238E27FC236}">
                <a16:creationId xmlns:a16="http://schemas.microsoft.com/office/drawing/2014/main" id="{5E6E0D9C-846B-E93A-1453-0A038C86A0AD}"/>
              </a:ext>
            </a:extLst>
          </p:cNvPr>
          <p:cNvSpPr txBox="1"/>
          <p:nvPr/>
        </p:nvSpPr>
        <p:spPr>
          <a:xfrm>
            <a:off x="3048000" y="1501535"/>
            <a:ext cx="6096000" cy="338554"/>
          </a:xfrm>
          <a:prstGeom prst="rect">
            <a:avLst/>
          </a:prstGeom>
          <a:noFill/>
        </p:spPr>
        <p:txBody>
          <a:bodyPr wrap="square">
            <a:spAutoFit/>
          </a:bodyPr>
          <a:lstStyle/>
          <a:p>
            <a:pPr algn="ctr"/>
            <a:r>
              <a:rPr lang="en-US" sz="1600" b="1">
                <a:solidFill>
                  <a:srgbClr val="000000"/>
                </a:solidFill>
                <a:effectLst/>
                <a:latin typeface="Arial" panose="020B0604020202020204" pitchFamily="34" charset="0"/>
              </a:rPr>
              <a:t>“Different Villain” Narratives </a:t>
            </a:r>
            <a:endParaRPr lang="en-US" sz="1600" b="1"/>
          </a:p>
        </p:txBody>
      </p:sp>
      <p:graphicFrame>
        <p:nvGraphicFramePr>
          <p:cNvPr id="6" name="Table 5">
            <a:extLst>
              <a:ext uri="{FF2B5EF4-FFF2-40B4-BE49-F238E27FC236}">
                <a16:creationId xmlns:a16="http://schemas.microsoft.com/office/drawing/2014/main" id="{1F681B07-12AA-F5F0-879D-D718B196F1E3}"/>
              </a:ext>
            </a:extLst>
          </p:cNvPr>
          <p:cNvGraphicFramePr>
            <a:graphicFrameLocks noGrp="1"/>
          </p:cNvGraphicFramePr>
          <p:nvPr>
            <p:extLst>
              <p:ext uri="{D42A27DB-BD31-4B8C-83A1-F6EECF244321}">
                <p14:modId xmlns:p14="http://schemas.microsoft.com/office/powerpoint/2010/main" val="521810743"/>
              </p:ext>
            </p:extLst>
          </p:nvPr>
        </p:nvGraphicFramePr>
        <p:xfrm>
          <a:off x="594359" y="2133601"/>
          <a:ext cx="10993338" cy="3793066"/>
        </p:xfrm>
        <a:graphic>
          <a:graphicData uri="http://schemas.openxmlformats.org/drawingml/2006/table">
            <a:tbl>
              <a:tblPr firstRow="1" bandRow="1">
                <a:tableStyleId>{2D5ABB26-0587-4C30-8999-92F81FD0307C}</a:tableStyleId>
              </a:tblPr>
              <a:tblGrid>
                <a:gridCol w="1832223">
                  <a:extLst>
                    <a:ext uri="{9D8B030D-6E8A-4147-A177-3AD203B41FA5}">
                      <a16:colId xmlns:a16="http://schemas.microsoft.com/office/drawing/2014/main" val="1308182438"/>
                    </a:ext>
                  </a:extLst>
                </a:gridCol>
                <a:gridCol w="1832223">
                  <a:extLst>
                    <a:ext uri="{9D8B030D-6E8A-4147-A177-3AD203B41FA5}">
                      <a16:colId xmlns:a16="http://schemas.microsoft.com/office/drawing/2014/main" val="97539181"/>
                    </a:ext>
                  </a:extLst>
                </a:gridCol>
                <a:gridCol w="1832223">
                  <a:extLst>
                    <a:ext uri="{9D8B030D-6E8A-4147-A177-3AD203B41FA5}">
                      <a16:colId xmlns:a16="http://schemas.microsoft.com/office/drawing/2014/main" val="1404346892"/>
                    </a:ext>
                  </a:extLst>
                </a:gridCol>
                <a:gridCol w="1832223">
                  <a:extLst>
                    <a:ext uri="{9D8B030D-6E8A-4147-A177-3AD203B41FA5}">
                      <a16:colId xmlns:a16="http://schemas.microsoft.com/office/drawing/2014/main" val="1852919890"/>
                    </a:ext>
                  </a:extLst>
                </a:gridCol>
                <a:gridCol w="1832223">
                  <a:extLst>
                    <a:ext uri="{9D8B030D-6E8A-4147-A177-3AD203B41FA5}">
                      <a16:colId xmlns:a16="http://schemas.microsoft.com/office/drawing/2014/main" val="1667938328"/>
                    </a:ext>
                  </a:extLst>
                </a:gridCol>
                <a:gridCol w="1832223">
                  <a:extLst>
                    <a:ext uri="{9D8B030D-6E8A-4147-A177-3AD203B41FA5}">
                      <a16:colId xmlns:a16="http://schemas.microsoft.com/office/drawing/2014/main" val="3728926261"/>
                    </a:ext>
                  </a:extLst>
                </a:gridCol>
              </a:tblGrid>
              <a:tr h="2121064">
                <a:tc gridSpan="2">
                  <a:txBody>
                    <a:bodyPr/>
                    <a:lstStyle/>
                    <a:p>
                      <a:pPr algn="ctr" rtl="0" fontAlgn="base">
                        <a:lnSpc>
                          <a:spcPct val="100000"/>
                        </a:lnSpc>
                        <a:buNone/>
                      </a:pPr>
                      <a:r>
                        <a:rPr lang="en-US" sz="1600" b="0" i="1" kern="1200">
                          <a:solidFill>
                            <a:schemeClr val="tx1"/>
                          </a:solidFill>
                          <a:effectLst/>
                          <a:latin typeface="+mn-lt"/>
                          <a:ea typeface="+mn-ea"/>
                          <a:cs typeface="+mn-cs"/>
                        </a:rPr>
                        <a:t>Makes me feel more favorable to Democratic candidate:  </a:t>
                      </a:r>
                      <a:endParaRPr lang="en-US" sz="1400" b="0" i="1" u="none">
                        <a:effectLst/>
                      </a:endParaRPr>
                    </a:p>
                  </a:txBody>
                  <a:tcPr>
                    <a:lnR w="9525" cap="flat" cmpd="sng" algn="ctr">
                      <a:solidFill>
                        <a:schemeClr val="bg2">
                          <a:lumMod val="75000"/>
                        </a:schemeClr>
                      </a:solidFill>
                      <a:prstDash val="sysDash"/>
                      <a:round/>
                      <a:headEnd type="none" w="med" len="med"/>
                      <a:tailEnd type="none" w="med" len="med"/>
                    </a:lnR>
                  </a:tcPr>
                </a:tc>
                <a:tc hMerge="1">
                  <a:txBody>
                    <a:bodyPr/>
                    <a:lstStyle/>
                    <a:p>
                      <a:pPr algn="ctr" rtl="0" fontAlgn="base">
                        <a:lnSpc>
                          <a:spcPts val="1133"/>
                        </a:lnSpc>
                        <a:buNone/>
                      </a:pPr>
                      <a:endParaRPr lang="en-US" sz="3600" b="1" i="0" u="none">
                        <a:effectLst/>
                      </a:endParaRPr>
                    </a:p>
                  </a:txBody>
                  <a:tcPr anchor="ctr"/>
                </a:tc>
                <a:tc gridSpan="2">
                  <a:txBody>
                    <a:bodyPr/>
                    <a:lstStyle/>
                    <a:p>
                      <a:pPr algn="ctr" rtl="0" fontAlgn="base">
                        <a:lnSpc>
                          <a:spcPct val="100000"/>
                        </a:lnSpc>
                        <a:buNone/>
                      </a:pPr>
                      <a:r>
                        <a:rPr lang="en-US" sz="1600" b="0" i="1" kern="1200">
                          <a:solidFill>
                            <a:schemeClr val="tx1"/>
                          </a:solidFill>
                          <a:effectLst/>
                          <a:latin typeface="+mn-lt"/>
                          <a:ea typeface="+mn-ea"/>
                          <a:cs typeface="+mn-cs"/>
                        </a:rPr>
                        <a:t>Statement in clip is acceptable </a:t>
                      </a:r>
                      <a:endParaRPr lang="en-US" sz="1400" b="0" i="1" u="none">
                        <a:effectLst/>
                      </a:endParaRPr>
                    </a:p>
                  </a:txBody>
                  <a:tcPr>
                    <a:lnL w="9525" cap="flat" cmpd="sng" algn="ctr">
                      <a:solidFill>
                        <a:schemeClr val="bg2">
                          <a:lumMod val="75000"/>
                        </a:schemeClr>
                      </a:solidFill>
                      <a:prstDash val="sysDash"/>
                      <a:round/>
                      <a:headEnd type="none" w="med" len="med"/>
                      <a:tailEnd type="none" w="med" len="med"/>
                    </a:lnL>
                    <a:lnR w="9525" cap="flat" cmpd="sng" algn="ctr">
                      <a:solidFill>
                        <a:schemeClr val="bg2">
                          <a:lumMod val="75000"/>
                        </a:schemeClr>
                      </a:solidFill>
                      <a:prstDash val="sysDash"/>
                      <a:round/>
                      <a:headEnd type="none" w="med" len="med"/>
                      <a:tailEnd type="none" w="med" len="med"/>
                    </a:lnR>
                  </a:tcPr>
                </a:tc>
                <a:tc hMerge="1">
                  <a:txBody>
                    <a:bodyPr/>
                    <a:lstStyle/>
                    <a:p>
                      <a:pPr algn="ctr" rtl="0" fontAlgn="base">
                        <a:lnSpc>
                          <a:spcPts val="1133"/>
                        </a:lnSpc>
                        <a:buNone/>
                      </a:pPr>
                      <a:endParaRPr lang="en-US" sz="3600" b="1" i="0" u="none">
                        <a:effectLst/>
                      </a:endParaRPr>
                    </a:p>
                  </a:txBody>
                  <a:tcPr anchor="ctr"/>
                </a:tc>
                <a:tc gridSpan="2">
                  <a:txBody>
                    <a:bodyPr/>
                    <a:lstStyle/>
                    <a:p>
                      <a:pPr algn="ctr" rtl="0" fontAlgn="base">
                        <a:lnSpc>
                          <a:spcPct val="100000"/>
                        </a:lnSpc>
                        <a:buNone/>
                      </a:pPr>
                      <a:r>
                        <a:rPr lang="en-US" sz="1600" b="0" i="1" kern="1200">
                          <a:solidFill>
                            <a:schemeClr val="tx1"/>
                          </a:solidFill>
                          <a:effectLst/>
                          <a:latin typeface="+mn-lt"/>
                          <a:ea typeface="+mn-ea"/>
                          <a:cs typeface="+mn-cs"/>
                        </a:rPr>
                        <a:t>This Democrat is looking out for people like me </a:t>
                      </a:r>
                      <a:endParaRPr lang="en-US" sz="1400" b="0" i="1" u="none">
                        <a:effectLst/>
                      </a:endParaRPr>
                    </a:p>
                  </a:txBody>
                  <a:tcPr>
                    <a:lnL w="9525" cap="flat" cmpd="sng" algn="ctr">
                      <a:solidFill>
                        <a:schemeClr val="bg2">
                          <a:lumMod val="75000"/>
                        </a:schemeClr>
                      </a:solidFill>
                      <a:prstDash val="sysDash"/>
                      <a:round/>
                      <a:headEnd type="none" w="med" len="med"/>
                      <a:tailEnd type="none" w="med" len="med"/>
                    </a:lnL>
                  </a:tcPr>
                </a:tc>
                <a:tc hMerge="1">
                  <a:txBody>
                    <a:bodyPr/>
                    <a:lstStyle/>
                    <a:p>
                      <a:pPr algn="ctr" rtl="0" fontAlgn="base">
                        <a:lnSpc>
                          <a:spcPts val="1133"/>
                        </a:lnSpc>
                        <a:buNone/>
                      </a:pPr>
                      <a:endParaRPr lang="en-US" sz="3600" b="1" i="0" u="none">
                        <a:effectLst/>
                      </a:endParaRPr>
                    </a:p>
                  </a:txBody>
                  <a:tcPr anchor="ctr"/>
                </a:tc>
                <a:extLst>
                  <a:ext uri="{0D108BD9-81ED-4DB2-BD59-A6C34878D82A}">
                    <a16:rowId xmlns:a16="http://schemas.microsoft.com/office/drawing/2014/main" val="1489358522"/>
                  </a:ext>
                </a:extLst>
              </a:tr>
              <a:tr h="1672002">
                <a:tc>
                  <a:txBody>
                    <a:bodyPr/>
                    <a:lstStyle/>
                    <a:p>
                      <a:pPr algn="ctr" rtl="0" fontAlgn="base">
                        <a:lnSpc>
                          <a:spcPts val="1133"/>
                        </a:lnSpc>
                        <a:buNone/>
                      </a:pPr>
                      <a:r>
                        <a:rPr lang="en-US" sz="1400" b="1" u="none">
                          <a:solidFill>
                            <a:srgbClr val="000000"/>
                          </a:solidFill>
                          <a:effectLst/>
                        </a:rPr>
                        <a:t>INQUISITIVE </a:t>
                      </a:r>
                      <a:endParaRPr lang="en-US" sz="3600" b="1" i="0" u="none">
                        <a:effectLst/>
                      </a:endParaRPr>
                    </a:p>
                  </a:txBody>
                  <a:tcPr anchor="b"/>
                </a:tc>
                <a:tc>
                  <a:txBody>
                    <a:bodyPr/>
                    <a:lstStyle/>
                    <a:p>
                      <a:pPr algn="ctr" rtl="0" fontAlgn="base">
                        <a:lnSpc>
                          <a:spcPts val="1133"/>
                        </a:lnSpc>
                        <a:buNone/>
                      </a:pPr>
                      <a:r>
                        <a:rPr lang="en-US" sz="1400" b="1" u="none">
                          <a:solidFill>
                            <a:srgbClr val="000000"/>
                          </a:solidFill>
                          <a:effectLst/>
                        </a:rPr>
                        <a:t>ACCUSATORY </a:t>
                      </a:r>
                      <a:endParaRPr lang="en-US" sz="3600" b="1" i="0" u="none">
                        <a:effectLst/>
                      </a:endParaRPr>
                    </a:p>
                  </a:txBody>
                  <a:tcPr anchor="b">
                    <a:lnR w="9525" cap="flat" cmpd="sng" algn="ctr">
                      <a:solidFill>
                        <a:schemeClr val="bg2">
                          <a:lumMod val="75000"/>
                        </a:schemeClr>
                      </a:solidFill>
                      <a:prstDash val="sysDash"/>
                      <a:round/>
                      <a:headEnd type="none" w="med" len="med"/>
                      <a:tailEnd type="none" w="med" len="med"/>
                    </a:lnR>
                  </a:tcPr>
                </a:tc>
                <a:tc>
                  <a:txBody>
                    <a:bodyPr/>
                    <a:lstStyle/>
                    <a:p>
                      <a:pPr algn="ctr" rtl="0" fontAlgn="base">
                        <a:lnSpc>
                          <a:spcPts val="1133"/>
                        </a:lnSpc>
                        <a:buNone/>
                      </a:pPr>
                      <a:r>
                        <a:rPr lang="en-US" sz="1400" b="1" u="none">
                          <a:solidFill>
                            <a:srgbClr val="000000"/>
                          </a:solidFill>
                          <a:effectLst/>
                        </a:rPr>
                        <a:t>INQUISITIVE </a:t>
                      </a:r>
                      <a:endParaRPr lang="en-US" sz="3600" b="1" i="0" u="none">
                        <a:effectLst/>
                      </a:endParaRPr>
                    </a:p>
                  </a:txBody>
                  <a:tcPr anchor="b">
                    <a:lnL w="9525" cap="flat" cmpd="sng" algn="ctr">
                      <a:solidFill>
                        <a:schemeClr val="bg2">
                          <a:lumMod val="75000"/>
                        </a:schemeClr>
                      </a:solidFill>
                      <a:prstDash val="sysDash"/>
                      <a:round/>
                      <a:headEnd type="none" w="med" len="med"/>
                      <a:tailEnd type="none" w="med" len="med"/>
                    </a:lnL>
                  </a:tcPr>
                </a:tc>
                <a:tc>
                  <a:txBody>
                    <a:bodyPr/>
                    <a:lstStyle/>
                    <a:p>
                      <a:pPr algn="ctr" rtl="0" fontAlgn="base">
                        <a:lnSpc>
                          <a:spcPts val="1133"/>
                        </a:lnSpc>
                        <a:buNone/>
                      </a:pPr>
                      <a:r>
                        <a:rPr lang="en-US" sz="1400" b="1" u="none">
                          <a:solidFill>
                            <a:srgbClr val="000000"/>
                          </a:solidFill>
                          <a:effectLst/>
                        </a:rPr>
                        <a:t>ACCUSATORY </a:t>
                      </a:r>
                      <a:endParaRPr lang="en-US" sz="3600" b="1" i="0" u="none">
                        <a:effectLst/>
                      </a:endParaRPr>
                    </a:p>
                  </a:txBody>
                  <a:tcPr anchor="b">
                    <a:lnR w="9525" cap="flat" cmpd="sng" algn="ctr">
                      <a:solidFill>
                        <a:schemeClr val="bg2">
                          <a:lumMod val="75000"/>
                        </a:schemeClr>
                      </a:solidFill>
                      <a:prstDash val="sysDash"/>
                      <a:round/>
                      <a:headEnd type="none" w="med" len="med"/>
                      <a:tailEnd type="none" w="med" len="med"/>
                    </a:lnR>
                  </a:tcPr>
                </a:tc>
                <a:tc>
                  <a:txBody>
                    <a:bodyPr/>
                    <a:lstStyle/>
                    <a:p>
                      <a:pPr algn="ctr" rtl="0" fontAlgn="base">
                        <a:lnSpc>
                          <a:spcPts val="1133"/>
                        </a:lnSpc>
                        <a:buNone/>
                      </a:pPr>
                      <a:r>
                        <a:rPr lang="en-US" sz="1400" b="1" u="none">
                          <a:solidFill>
                            <a:srgbClr val="000000"/>
                          </a:solidFill>
                          <a:effectLst/>
                        </a:rPr>
                        <a:t>INQUISITIVE </a:t>
                      </a:r>
                      <a:endParaRPr lang="en-US" sz="3600" b="1" i="0" u="none">
                        <a:effectLst/>
                      </a:endParaRPr>
                    </a:p>
                  </a:txBody>
                  <a:tcPr anchor="b">
                    <a:lnL w="9525" cap="flat" cmpd="sng" algn="ctr">
                      <a:solidFill>
                        <a:schemeClr val="bg2">
                          <a:lumMod val="75000"/>
                        </a:schemeClr>
                      </a:solidFill>
                      <a:prstDash val="sysDash"/>
                      <a:round/>
                      <a:headEnd type="none" w="med" len="med"/>
                      <a:tailEnd type="none" w="med" len="med"/>
                    </a:lnL>
                  </a:tcPr>
                </a:tc>
                <a:tc>
                  <a:txBody>
                    <a:bodyPr/>
                    <a:lstStyle/>
                    <a:p>
                      <a:pPr algn="ctr" rtl="0" fontAlgn="base">
                        <a:lnSpc>
                          <a:spcPts val="1133"/>
                        </a:lnSpc>
                        <a:buNone/>
                      </a:pPr>
                      <a:r>
                        <a:rPr lang="en-US" sz="1400" b="1" u="none">
                          <a:solidFill>
                            <a:srgbClr val="000000"/>
                          </a:solidFill>
                          <a:effectLst/>
                        </a:rPr>
                        <a:t>ACCUSATORY </a:t>
                      </a:r>
                      <a:endParaRPr lang="en-US" sz="3600" b="1" i="0" u="none">
                        <a:effectLst/>
                      </a:endParaRPr>
                    </a:p>
                  </a:txBody>
                  <a:tcPr anchor="b"/>
                </a:tc>
                <a:extLst>
                  <a:ext uri="{0D108BD9-81ED-4DB2-BD59-A6C34878D82A}">
                    <a16:rowId xmlns:a16="http://schemas.microsoft.com/office/drawing/2014/main" val="3049338325"/>
                  </a:ext>
                </a:extLst>
              </a:tr>
            </a:tbl>
          </a:graphicData>
        </a:graphic>
      </p:graphicFrame>
      <p:graphicFrame>
        <p:nvGraphicFramePr>
          <p:cNvPr id="7" name="Chart 6">
            <a:extLst>
              <a:ext uri="{FF2B5EF4-FFF2-40B4-BE49-F238E27FC236}">
                <a16:creationId xmlns:a16="http://schemas.microsoft.com/office/drawing/2014/main" id="{8332D40D-6B34-F198-01B4-B82398051918}"/>
              </a:ext>
            </a:extLst>
          </p:cNvPr>
          <p:cNvGraphicFramePr/>
          <p:nvPr>
            <p:extLst>
              <p:ext uri="{D42A27DB-BD31-4B8C-83A1-F6EECF244321}">
                <p14:modId xmlns:p14="http://schemas.microsoft.com/office/powerpoint/2010/main" val="2190176008"/>
              </p:ext>
            </p:extLst>
          </p:nvPr>
        </p:nvGraphicFramePr>
        <p:xfrm>
          <a:off x="604304" y="2874874"/>
          <a:ext cx="3640318" cy="431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0A6BF08-47EE-E8D3-DB1F-BED206531F4C}"/>
              </a:ext>
            </a:extLst>
          </p:cNvPr>
          <p:cNvGraphicFramePr/>
          <p:nvPr>
            <p:extLst>
              <p:ext uri="{D42A27DB-BD31-4B8C-83A1-F6EECF244321}">
                <p14:modId xmlns:p14="http://schemas.microsoft.com/office/powerpoint/2010/main" val="97616103"/>
              </p:ext>
            </p:extLst>
          </p:nvPr>
        </p:nvGraphicFramePr>
        <p:xfrm>
          <a:off x="4273193" y="2863585"/>
          <a:ext cx="3640318" cy="431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15716C85-AEEF-6756-BB29-08C72BA7A880}"/>
              </a:ext>
            </a:extLst>
          </p:cNvPr>
          <p:cNvGraphicFramePr/>
          <p:nvPr>
            <p:extLst>
              <p:ext uri="{D42A27DB-BD31-4B8C-83A1-F6EECF244321}">
                <p14:modId xmlns:p14="http://schemas.microsoft.com/office/powerpoint/2010/main" val="3680964535"/>
              </p:ext>
            </p:extLst>
          </p:nvPr>
        </p:nvGraphicFramePr>
        <p:xfrm>
          <a:off x="7919504" y="2874874"/>
          <a:ext cx="3640318" cy="4317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6F4F9930-BE97-D12C-19DD-33D36CA475EE}"/>
              </a:ext>
            </a:extLst>
          </p:cNvPr>
          <p:cNvGraphicFramePr/>
          <p:nvPr>
            <p:extLst>
              <p:ext uri="{D42A27DB-BD31-4B8C-83A1-F6EECF244321}">
                <p14:modId xmlns:p14="http://schemas.microsoft.com/office/powerpoint/2010/main" val="280685623"/>
              </p:ext>
            </p:extLst>
          </p:nvPr>
        </p:nvGraphicFramePr>
        <p:xfrm>
          <a:off x="594359" y="3295316"/>
          <a:ext cx="11003282" cy="2270105"/>
        </p:xfrm>
        <a:graphic>
          <a:graphicData uri="http://schemas.openxmlformats.org/drawingml/2006/chart">
            <c:chart xmlns:c="http://schemas.openxmlformats.org/drawingml/2006/chart" xmlns:r="http://schemas.openxmlformats.org/officeDocument/2006/relationships" r:id="rId6"/>
          </a:graphicData>
        </a:graphic>
      </p:graphicFrame>
      <p:sp>
        <p:nvSpPr>
          <p:cNvPr id="4" name="Oval 3">
            <a:extLst>
              <a:ext uri="{FF2B5EF4-FFF2-40B4-BE49-F238E27FC236}">
                <a16:creationId xmlns:a16="http://schemas.microsoft.com/office/drawing/2014/main" id="{AE11AFE4-6B61-BC5E-57D6-39F98AE5D8C7}"/>
              </a:ext>
            </a:extLst>
          </p:cNvPr>
          <p:cNvSpPr/>
          <p:nvPr/>
        </p:nvSpPr>
        <p:spPr>
          <a:xfrm>
            <a:off x="4905245" y="4618952"/>
            <a:ext cx="528637" cy="542925"/>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2D2AEE-159A-AEFC-CFC2-A4644930E8D4}"/>
              </a:ext>
            </a:extLst>
          </p:cNvPr>
          <p:cNvSpPr/>
          <p:nvPr/>
        </p:nvSpPr>
        <p:spPr>
          <a:xfrm>
            <a:off x="1238896" y="4826394"/>
            <a:ext cx="528637" cy="542925"/>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23080B-E876-B9D7-FA74-0D6840F165B2}"/>
              </a:ext>
            </a:extLst>
          </p:cNvPr>
          <p:cNvSpPr txBox="1"/>
          <p:nvPr/>
        </p:nvSpPr>
        <p:spPr>
          <a:xfrm>
            <a:off x="2068834" y="6144720"/>
            <a:ext cx="8044387" cy="523220"/>
          </a:xfrm>
          <a:prstGeom prst="rect">
            <a:avLst/>
          </a:prstGeom>
          <a:solidFill>
            <a:schemeClr val="accent4">
              <a:lumMod val="20000"/>
              <a:lumOff val="80000"/>
            </a:schemeClr>
          </a:solidFill>
        </p:spPr>
        <p:txBody>
          <a:bodyPr wrap="square">
            <a:spAutoFit/>
          </a:bodyPr>
          <a:lstStyle/>
          <a:p>
            <a:r>
              <a:rPr lang="en-US" sz="1400" b="0" i="0">
                <a:solidFill>
                  <a:srgbClr val="000000"/>
                </a:solidFill>
                <a:effectLst/>
                <a:latin typeface="Arial" panose="020B0604020202020204" pitchFamily="34" charset="0"/>
              </a:rPr>
              <a:t>The inquisitive message acknowledges today’s problems without pointing at a specific cause while the accusatory message spells out the villain for voters</a:t>
            </a:r>
            <a:r>
              <a:rPr lang="en-US" sz="1400" b="0">
                <a:solidFill>
                  <a:srgbClr val="000000"/>
                </a:solidFill>
                <a:effectLst/>
                <a:latin typeface="Arial" panose="020B0604020202020204" pitchFamily="34" charset="0"/>
              </a:rPr>
              <a:t>. </a:t>
            </a:r>
            <a:r>
              <a:rPr lang="en-US" sz="1200" b="0">
                <a:solidFill>
                  <a:srgbClr val="000000"/>
                </a:solidFill>
                <a:effectLst/>
                <a:latin typeface="Arial" panose="020B0604020202020204" pitchFamily="34" charset="0"/>
              </a:rPr>
              <a:t>(</a:t>
            </a:r>
            <a:r>
              <a:rPr lang="en-US" sz="1200" b="0" i="1">
                <a:solidFill>
                  <a:srgbClr val="000000"/>
                </a:solidFill>
                <a:effectLst/>
                <a:latin typeface="Arial" panose="020B0604020202020204" pitchFamily="34" charset="0"/>
              </a:rPr>
              <a:t>Full text on slide 21)</a:t>
            </a:r>
            <a:endParaRPr lang="en-US" sz="1200" i="1"/>
          </a:p>
        </p:txBody>
      </p:sp>
    </p:spTree>
    <p:extLst>
      <p:ext uri="{BB962C8B-B14F-4D97-AF65-F5344CB8AC3E}">
        <p14:creationId xmlns:p14="http://schemas.microsoft.com/office/powerpoint/2010/main" val="270269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DBC0-095E-08F5-ADA4-7CE2A09D07E3}"/>
              </a:ext>
            </a:extLst>
          </p:cNvPr>
          <p:cNvSpPr>
            <a:spLocks noGrp="1"/>
          </p:cNvSpPr>
          <p:nvPr>
            <p:ph type="title"/>
          </p:nvPr>
        </p:nvSpPr>
        <p:spPr>
          <a:xfrm>
            <a:off x="594359" y="466750"/>
            <a:ext cx="10993339" cy="2016806"/>
          </a:xfrm>
        </p:spPr>
        <p:txBody>
          <a:bodyPr>
            <a:normAutofit/>
          </a:bodyPr>
          <a:lstStyle/>
          <a:p>
            <a:r>
              <a:rPr lang="en-US"/>
              <a:t>Tone matters differently across the electorate: inquisitive is compelling with non-MAGA GOPS.</a:t>
            </a:r>
          </a:p>
        </p:txBody>
      </p:sp>
      <p:sp>
        <p:nvSpPr>
          <p:cNvPr id="3" name="Slide Number Placeholder 2">
            <a:extLst>
              <a:ext uri="{FF2B5EF4-FFF2-40B4-BE49-F238E27FC236}">
                <a16:creationId xmlns:a16="http://schemas.microsoft.com/office/drawing/2014/main" id="{89932782-7288-0C87-35F0-5E6B5D1A926F}"/>
              </a:ext>
            </a:extLst>
          </p:cNvPr>
          <p:cNvSpPr>
            <a:spLocks noGrp="1"/>
          </p:cNvSpPr>
          <p:nvPr>
            <p:ph type="sldNum" sz="quarter" idx="12"/>
          </p:nvPr>
        </p:nvSpPr>
        <p:spPr/>
        <p:txBody>
          <a:bodyPr/>
          <a:lstStyle/>
          <a:p>
            <a:fld id="{35AC7A8B-0617-B84C-BE7C-25188248DABA}" type="slidenum">
              <a:rPr lang="en-US" smtClean="0"/>
              <a:pPr/>
              <a:t>21</a:t>
            </a:fld>
            <a:endParaRPr lang="en-US"/>
          </a:p>
        </p:txBody>
      </p:sp>
      <p:sp>
        <p:nvSpPr>
          <p:cNvPr id="4" name="TextBox 3">
            <a:extLst>
              <a:ext uri="{FF2B5EF4-FFF2-40B4-BE49-F238E27FC236}">
                <a16:creationId xmlns:a16="http://schemas.microsoft.com/office/drawing/2014/main" id="{8881FFAE-068C-0BD3-26EB-BDA8D58C1EEB}"/>
              </a:ext>
            </a:extLst>
          </p:cNvPr>
          <p:cNvSpPr txBox="1"/>
          <p:nvPr/>
        </p:nvSpPr>
        <p:spPr>
          <a:xfrm>
            <a:off x="3043027" y="1667856"/>
            <a:ext cx="6460201" cy="338554"/>
          </a:xfrm>
          <a:prstGeom prst="rect">
            <a:avLst/>
          </a:prstGeom>
          <a:noFill/>
        </p:spPr>
        <p:txBody>
          <a:bodyPr wrap="square">
            <a:spAutoFit/>
          </a:bodyPr>
          <a:lstStyle/>
          <a:p>
            <a:pPr algn="ctr"/>
            <a:r>
              <a:rPr lang="en-US" sz="1600" i="1"/>
              <a:t>Preference for </a:t>
            </a:r>
            <a:r>
              <a:rPr lang="en-US" sz="1600" b="1" i="1">
                <a:solidFill>
                  <a:schemeClr val="accent1"/>
                </a:solidFill>
              </a:rPr>
              <a:t>Inquisitive</a:t>
            </a:r>
            <a:r>
              <a:rPr lang="en-US" sz="1600" i="1"/>
              <a:t> vs </a:t>
            </a:r>
            <a:r>
              <a:rPr lang="en-US" sz="1600" b="1" i="1">
                <a:solidFill>
                  <a:schemeClr val="accent2"/>
                </a:solidFill>
              </a:rPr>
              <a:t>Accusatory</a:t>
            </a:r>
            <a:r>
              <a:rPr lang="en-US" sz="1600" b="1" i="1"/>
              <a:t> </a:t>
            </a:r>
            <a:r>
              <a:rPr lang="en-US" sz="1600" i="1"/>
              <a:t>style, by voter segment </a:t>
            </a:r>
            <a:endParaRPr lang="en-US" sz="1400" i="1"/>
          </a:p>
        </p:txBody>
      </p:sp>
      <p:graphicFrame>
        <p:nvGraphicFramePr>
          <p:cNvPr id="5" name="Table 4">
            <a:extLst>
              <a:ext uri="{FF2B5EF4-FFF2-40B4-BE49-F238E27FC236}">
                <a16:creationId xmlns:a16="http://schemas.microsoft.com/office/drawing/2014/main" id="{6FFFB040-1875-575F-5DEB-2C51F20ECAC3}"/>
              </a:ext>
            </a:extLst>
          </p:cNvPr>
          <p:cNvGraphicFramePr>
            <a:graphicFrameLocks noGrp="1"/>
          </p:cNvGraphicFramePr>
          <p:nvPr>
            <p:extLst>
              <p:ext uri="{D42A27DB-BD31-4B8C-83A1-F6EECF244321}">
                <p14:modId xmlns:p14="http://schemas.microsoft.com/office/powerpoint/2010/main" val="1536963822"/>
              </p:ext>
            </p:extLst>
          </p:nvPr>
        </p:nvGraphicFramePr>
        <p:xfrm>
          <a:off x="594359" y="2143030"/>
          <a:ext cx="10993340" cy="3184480"/>
        </p:xfrm>
        <a:graphic>
          <a:graphicData uri="http://schemas.openxmlformats.org/drawingml/2006/table">
            <a:tbl>
              <a:tblPr/>
              <a:tblGrid>
                <a:gridCol w="2268584">
                  <a:extLst>
                    <a:ext uri="{9D8B030D-6E8A-4147-A177-3AD203B41FA5}">
                      <a16:colId xmlns:a16="http://schemas.microsoft.com/office/drawing/2014/main" val="3980331064"/>
                    </a:ext>
                  </a:extLst>
                </a:gridCol>
                <a:gridCol w="2181189">
                  <a:extLst>
                    <a:ext uri="{9D8B030D-6E8A-4147-A177-3AD203B41FA5}">
                      <a16:colId xmlns:a16="http://schemas.microsoft.com/office/drawing/2014/main" val="3538375906"/>
                    </a:ext>
                  </a:extLst>
                </a:gridCol>
                <a:gridCol w="2181189">
                  <a:extLst>
                    <a:ext uri="{9D8B030D-6E8A-4147-A177-3AD203B41FA5}">
                      <a16:colId xmlns:a16="http://schemas.microsoft.com/office/drawing/2014/main" val="4285541493"/>
                    </a:ext>
                  </a:extLst>
                </a:gridCol>
                <a:gridCol w="2181189">
                  <a:extLst>
                    <a:ext uri="{9D8B030D-6E8A-4147-A177-3AD203B41FA5}">
                      <a16:colId xmlns:a16="http://schemas.microsoft.com/office/drawing/2014/main" val="939222579"/>
                    </a:ext>
                  </a:extLst>
                </a:gridCol>
                <a:gridCol w="2181189">
                  <a:extLst>
                    <a:ext uri="{9D8B030D-6E8A-4147-A177-3AD203B41FA5}">
                      <a16:colId xmlns:a16="http://schemas.microsoft.com/office/drawing/2014/main" val="2224595350"/>
                    </a:ext>
                  </a:extLst>
                </a:gridCol>
              </a:tblGrid>
              <a:tr h="318448">
                <a:tc>
                  <a:txBody>
                    <a:bodyPr/>
                    <a:lstStyle/>
                    <a:p>
                      <a:pPr algn="l" rtl="0" fontAlgn="base">
                        <a:lnSpc>
                          <a:spcPts val="1457"/>
                        </a:lnSpc>
                        <a:buNone/>
                      </a:pPr>
                      <a:endParaRPr lang="en-US" sz="1400" b="0" i="0">
                        <a:effectLst/>
                        <a:latin typeface="+mn-l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ts val="1457"/>
                        </a:lnSpc>
                        <a:buNone/>
                      </a:pPr>
                      <a:r>
                        <a:rPr lang="en-US" sz="1400" b="1" i="0">
                          <a:effectLst/>
                          <a:latin typeface="+mn-lt"/>
                        </a:rPr>
                        <a:t>Favorability*</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pPr algn="ctr" rtl="0" fontAlgn="base">
                        <a:lnSpc>
                          <a:spcPts val="1457"/>
                        </a:lnSpc>
                        <a:buNone/>
                      </a:pPr>
                      <a:endParaRPr lang="en-US" sz="1400" b="0" i="1">
                        <a:effectLst/>
                        <a:latin typeface="+mn-lt"/>
                      </a:endParaRPr>
                    </a:p>
                  </a:txBody>
                  <a:tcPr anchor="ctr"/>
                </a:tc>
                <a:tc gridSpan="2">
                  <a:txBody>
                    <a:bodyPr/>
                    <a:lstStyle/>
                    <a:p>
                      <a:pPr algn="ctr" rtl="0" fontAlgn="base">
                        <a:lnSpc>
                          <a:spcPts val="1457"/>
                        </a:lnSpc>
                        <a:buNone/>
                      </a:pPr>
                      <a:r>
                        <a:rPr lang="en-US" sz="1400" b="1" i="0">
                          <a:effectLst/>
                          <a:latin typeface="+mn-lt"/>
                        </a:rPr>
                        <a:t>Acceptability**</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2601346685"/>
                  </a:ext>
                </a:extLst>
              </a:tr>
              <a:tr h="318448">
                <a:tc>
                  <a:txBody>
                    <a:bodyPr/>
                    <a:lstStyle/>
                    <a:p>
                      <a:pPr algn="l" rtl="0" fontAlgn="base">
                        <a:lnSpc>
                          <a:spcPts val="1457"/>
                        </a:lnSpc>
                        <a:buNone/>
                      </a:pPr>
                      <a:r>
                        <a:rPr lang="en-US" sz="1400" b="0" i="0">
                          <a:effectLst/>
                          <a:latin typeface="+mn-lt"/>
                        </a:rPr>
                        <a: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457"/>
                        </a:lnSpc>
                        <a:buNone/>
                      </a:pPr>
                      <a:r>
                        <a:rPr lang="en-US" sz="1400" b="1" i="0">
                          <a:solidFill>
                            <a:schemeClr val="bg1"/>
                          </a:solidFill>
                          <a:effectLst/>
                          <a:latin typeface="+mn-lt"/>
                        </a:rPr>
                        <a:t>Accusatory Advantage</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Inquisitive Advantage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ts val="1457"/>
                        </a:lnSpc>
                        <a:buNone/>
                      </a:pPr>
                      <a:r>
                        <a:rPr lang="en-US" sz="1400" b="1" i="0">
                          <a:solidFill>
                            <a:schemeClr val="bg1"/>
                          </a:solidFill>
                          <a:effectLst/>
                          <a:latin typeface="+mn-lt"/>
                        </a:rPr>
                        <a:t>Accusatory Advantage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Inquisitive Advantage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2301617"/>
                  </a:ext>
                </a:extLst>
              </a:tr>
              <a:tr h="318448">
                <a:tc>
                  <a:txBody>
                    <a:bodyPr/>
                    <a:lstStyle/>
                    <a:p>
                      <a:pPr algn="l" rtl="0" fontAlgn="base">
                        <a:lnSpc>
                          <a:spcPts val="1457"/>
                        </a:lnSpc>
                        <a:buNone/>
                      </a:pPr>
                      <a:r>
                        <a:rPr lang="en-US" sz="1400" b="0" i="0">
                          <a:effectLst/>
                          <a:latin typeface="+mn-lt"/>
                        </a:rPr>
                        <a:t>All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96642611"/>
                  </a:ext>
                </a:extLst>
              </a:tr>
              <a:tr h="318448">
                <a:tc>
                  <a:txBody>
                    <a:bodyPr/>
                    <a:lstStyle/>
                    <a:p>
                      <a:pPr algn="l" rtl="0" fontAlgn="base">
                        <a:lnSpc>
                          <a:spcPts val="1457"/>
                        </a:lnSpc>
                        <a:buNone/>
                      </a:pPr>
                      <a:r>
                        <a:rPr lang="en-US" sz="1400" b="0" i="0">
                          <a:effectLst/>
                          <a:latin typeface="+mn-lt"/>
                        </a:rPr>
                        <a:t>DNV 2022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50000"/>
                        </a:schemeClr>
                      </a:solidFill>
                      <a:prstDash val="sysDash"/>
                      <a:round/>
                      <a:headEnd type="none" w="med" len="med"/>
                      <a:tailEnd type="none" w="med" len="med"/>
                    </a:lnB>
                    <a:noFill/>
                  </a:tcPr>
                </a:tc>
                <a:tc gridSpan="2">
                  <a:txBody>
                    <a:bodyPr/>
                    <a:lstStyle/>
                    <a:p>
                      <a:pPr algn="ctr" rtl="0" fontAlgn="base">
                        <a:lnSpc>
                          <a:spcPts val="1457"/>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50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50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239557762"/>
                  </a:ext>
                </a:extLst>
              </a:tr>
              <a:tr h="318448">
                <a:tc>
                  <a:txBody>
                    <a:bodyPr/>
                    <a:lstStyle/>
                    <a:p>
                      <a:pPr algn="l" rtl="0" fontAlgn="base">
                        <a:lnSpc>
                          <a:spcPts val="1457"/>
                        </a:lnSpc>
                        <a:buNone/>
                      </a:pPr>
                      <a:r>
                        <a:rPr lang="en-US" sz="1400" b="0" i="0">
                          <a:effectLst/>
                          <a:latin typeface="+mn-lt"/>
                        </a:rPr>
                        <a:t>Undecided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50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2">
                          <a:lumMod val="50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50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94055203"/>
                  </a:ext>
                </a:extLst>
              </a:tr>
              <a:tr h="318448">
                <a:tc>
                  <a:txBody>
                    <a:bodyPr/>
                    <a:lstStyle/>
                    <a:p>
                      <a:pPr algn="l" rtl="0" fontAlgn="base">
                        <a:lnSpc>
                          <a:spcPts val="1457"/>
                        </a:lnSpc>
                        <a:buNone/>
                      </a:pPr>
                      <a:r>
                        <a:rPr lang="en-US" sz="1400" b="0" i="0">
                          <a:effectLst/>
                          <a:latin typeface="+mn-lt"/>
                        </a:rPr>
                        <a:t>Lib Dems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60010016"/>
                  </a:ext>
                </a:extLst>
              </a:tr>
              <a:tr h="318448">
                <a:tc>
                  <a:txBody>
                    <a:bodyPr/>
                    <a:lstStyle/>
                    <a:p>
                      <a:pPr algn="l" rtl="0" fontAlgn="base">
                        <a:lnSpc>
                          <a:spcPts val="1457"/>
                        </a:lnSpc>
                        <a:buNone/>
                      </a:pPr>
                      <a:r>
                        <a:rPr lang="en-US" sz="1400" b="0" i="0">
                          <a:effectLst/>
                          <a:latin typeface="+mn-lt"/>
                        </a:rPr>
                        <a:t>Other Dems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58050513"/>
                  </a:ext>
                </a:extLst>
              </a:tr>
              <a:tr h="318448">
                <a:tc>
                  <a:txBody>
                    <a:bodyPr/>
                    <a:lstStyle/>
                    <a:p>
                      <a:pPr algn="l" rtl="0" fontAlgn="base">
                        <a:lnSpc>
                          <a:spcPts val="1457"/>
                        </a:lnSpc>
                        <a:buNone/>
                      </a:pPr>
                      <a:r>
                        <a:rPr lang="en-US" sz="1400" b="0" i="0">
                          <a:effectLst/>
                          <a:latin typeface="+mn-lt"/>
                        </a:rPr>
                        <a:t>Swing voters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37689055"/>
                  </a:ext>
                </a:extLst>
              </a:tr>
              <a:tr h="318448">
                <a:tc>
                  <a:txBody>
                    <a:bodyPr/>
                    <a:lstStyle/>
                    <a:p>
                      <a:pPr algn="l" rtl="0" fontAlgn="base">
                        <a:lnSpc>
                          <a:spcPts val="1457"/>
                        </a:lnSpc>
                        <a:buNone/>
                      </a:pPr>
                      <a:r>
                        <a:rPr lang="en-US" sz="1400" b="0" i="0">
                          <a:effectLst/>
                          <a:latin typeface="+mn-lt"/>
                        </a:rPr>
                        <a:t>Non-MAGA Republicans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60006679"/>
                  </a:ext>
                </a:extLst>
              </a:tr>
              <a:tr h="318448">
                <a:tc>
                  <a:txBody>
                    <a:bodyPr/>
                    <a:lstStyle/>
                    <a:p>
                      <a:pPr algn="l" rtl="0" fontAlgn="base">
                        <a:lnSpc>
                          <a:spcPts val="1457"/>
                        </a:lnSpc>
                        <a:buNone/>
                      </a:pPr>
                      <a:r>
                        <a:rPr lang="en-US" sz="1400" b="0" i="0">
                          <a:effectLst/>
                          <a:latin typeface="+mn-lt"/>
                        </a:rPr>
                        <a:t>MAGA Republicans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gridSpan="2">
                  <a:txBody>
                    <a:bodyPr/>
                    <a:lstStyle/>
                    <a:p>
                      <a:pPr algn="ctr" rtl="0" fontAlgn="base">
                        <a:lnSpc>
                          <a:spcPts val="1457"/>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17929955"/>
                  </a:ext>
                </a:extLst>
              </a:tr>
            </a:tbl>
          </a:graphicData>
        </a:graphic>
      </p:graphicFrame>
      <p:sp>
        <p:nvSpPr>
          <p:cNvPr id="7" name="TextBox 6">
            <a:extLst>
              <a:ext uri="{FF2B5EF4-FFF2-40B4-BE49-F238E27FC236}">
                <a16:creationId xmlns:a16="http://schemas.microsoft.com/office/drawing/2014/main" id="{307C987E-49BB-44E3-E1EC-19C4F946D147}"/>
              </a:ext>
            </a:extLst>
          </p:cNvPr>
          <p:cNvSpPr txBox="1"/>
          <p:nvPr/>
        </p:nvSpPr>
        <p:spPr>
          <a:xfrm>
            <a:off x="2167467" y="5998340"/>
            <a:ext cx="6096000" cy="461665"/>
          </a:xfrm>
          <a:prstGeom prst="rect">
            <a:avLst/>
          </a:prstGeom>
          <a:noFill/>
        </p:spPr>
        <p:txBody>
          <a:bodyPr wrap="square">
            <a:spAutoFit/>
          </a:bodyPr>
          <a:lstStyle/>
          <a:p>
            <a:pPr algn="l" rtl="0" fontAlgn="base">
              <a:buNone/>
            </a:pPr>
            <a:r>
              <a:rPr lang="en-US" sz="1200" b="0" i="1">
                <a:solidFill>
                  <a:srgbClr val="000000"/>
                </a:solidFill>
                <a:effectLst/>
              </a:rPr>
              <a:t>*Much more favorable to candidate </a:t>
            </a:r>
          </a:p>
          <a:p>
            <a:pPr algn="l" rtl="0" fontAlgn="base">
              <a:buNone/>
            </a:pPr>
            <a:r>
              <a:rPr lang="en-US" sz="1200" b="0" i="1">
                <a:solidFill>
                  <a:srgbClr val="000000"/>
                </a:solidFill>
                <a:effectLst/>
              </a:rPr>
              <a:t>**Totally acceptable </a:t>
            </a:r>
          </a:p>
        </p:txBody>
      </p:sp>
      <p:graphicFrame>
        <p:nvGraphicFramePr>
          <p:cNvPr id="8" name="Chart 7">
            <a:extLst>
              <a:ext uri="{FF2B5EF4-FFF2-40B4-BE49-F238E27FC236}">
                <a16:creationId xmlns:a16="http://schemas.microsoft.com/office/drawing/2014/main" id="{CB32CDC3-D22D-DBD7-6327-12790BC586F8}"/>
              </a:ext>
            </a:extLst>
          </p:cNvPr>
          <p:cNvGraphicFramePr/>
          <p:nvPr>
            <p:extLst>
              <p:ext uri="{D42A27DB-BD31-4B8C-83A1-F6EECF244321}">
                <p14:modId xmlns:p14="http://schemas.microsoft.com/office/powerpoint/2010/main" val="422176310"/>
              </p:ext>
            </p:extLst>
          </p:nvPr>
        </p:nvGraphicFramePr>
        <p:xfrm>
          <a:off x="7131928" y="2756288"/>
          <a:ext cx="4645031" cy="31909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9FF5B31-70DE-F355-D57A-E19E04A7DD8B}"/>
              </a:ext>
            </a:extLst>
          </p:cNvPr>
          <p:cNvGraphicFramePr/>
          <p:nvPr>
            <p:extLst>
              <p:ext uri="{D42A27DB-BD31-4B8C-83A1-F6EECF244321}">
                <p14:modId xmlns:p14="http://schemas.microsoft.com/office/powerpoint/2010/main" val="2316568927"/>
              </p:ext>
            </p:extLst>
          </p:nvPr>
        </p:nvGraphicFramePr>
        <p:xfrm>
          <a:off x="2737556" y="2773468"/>
          <a:ext cx="4645031" cy="25540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5229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A974-CAC8-7CFB-8A11-A8928CAAD5CB}"/>
              </a:ext>
            </a:extLst>
          </p:cNvPr>
          <p:cNvSpPr>
            <a:spLocks noGrp="1"/>
          </p:cNvSpPr>
          <p:nvPr>
            <p:ph type="title"/>
          </p:nvPr>
        </p:nvSpPr>
        <p:spPr>
          <a:xfrm>
            <a:off x="594359" y="466750"/>
            <a:ext cx="11100929" cy="1497517"/>
          </a:xfrm>
        </p:spPr>
        <p:txBody>
          <a:bodyPr>
            <a:normAutofit/>
          </a:bodyPr>
          <a:lstStyle/>
          <a:p>
            <a:r>
              <a:rPr lang="en-US"/>
              <a:t>Conviction in how we treat people is broadly effective, and the inquisitive villain narrative helps bring in more center-right. </a:t>
            </a:r>
          </a:p>
        </p:txBody>
      </p:sp>
      <p:sp>
        <p:nvSpPr>
          <p:cNvPr id="3" name="Slide Number Placeholder 2">
            <a:extLst>
              <a:ext uri="{FF2B5EF4-FFF2-40B4-BE49-F238E27FC236}">
                <a16:creationId xmlns:a16="http://schemas.microsoft.com/office/drawing/2014/main" id="{C9D35873-46DE-B296-2FCB-7DD1D4DA55D9}"/>
              </a:ext>
            </a:extLst>
          </p:cNvPr>
          <p:cNvSpPr>
            <a:spLocks noGrp="1"/>
          </p:cNvSpPr>
          <p:nvPr>
            <p:ph type="sldNum" sz="quarter" idx="12"/>
          </p:nvPr>
        </p:nvSpPr>
        <p:spPr/>
        <p:txBody>
          <a:bodyPr/>
          <a:lstStyle/>
          <a:p>
            <a:fld id="{35AC7A8B-0617-B84C-BE7C-25188248DABA}" type="slidenum">
              <a:rPr lang="en-US" smtClean="0"/>
              <a:pPr/>
              <a:t>22</a:t>
            </a:fld>
            <a:endParaRPr lang="en-US"/>
          </a:p>
        </p:txBody>
      </p:sp>
      <p:sp>
        <p:nvSpPr>
          <p:cNvPr id="5" name="TextBox 4">
            <a:extLst>
              <a:ext uri="{FF2B5EF4-FFF2-40B4-BE49-F238E27FC236}">
                <a16:creationId xmlns:a16="http://schemas.microsoft.com/office/drawing/2014/main" id="{2B6E167F-D43B-DA50-D6CA-43AA35FABF81}"/>
              </a:ext>
            </a:extLst>
          </p:cNvPr>
          <p:cNvSpPr txBox="1"/>
          <p:nvPr/>
        </p:nvSpPr>
        <p:spPr>
          <a:xfrm>
            <a:off x="3048000" y="1671879"/>
            <a:ext cx="6096000" cy="584775"/>
          </a:xfrm>
          <a:prstGeom prst="rect">
            <a:avLst/>
          </a:prstGeom>
          <a:noFill/>
        </p:spPr>
        <p:txBody>
          <a:bodyPr wrap="square">
            <a:spAutoFit/>
          </a:bodyPr>
          <a:lstStyle/>
          <a:p>
            <a:pPr algn="ctr"/>
            <a:r>
              <a:rPr lang="en-US" sz="1600" b="0" i="1">
                <a:solidFill>
                  <a:srgbClr val="000000"/>
                </a:solidFill>
                <a:effectLst/>
                <a:latin typeface="Arial" panose="020B0604020202020204" pitchFamily="34" charset="0"/>
              </a:rPr>
              <a:t>% say statement makes participant feel Democratic candidate is most in step with their values and priorities </a:t>
            </a:r>
            <a:endParaRPr lang="en-US" sz="1600" i="1"/>
          </a:p>
        </p:txBody>
      </p:sp>
      <p:graphicFrame>
        <p:nvGraphicFramePr>
          <p:cNvPr id="6" name="Table 5">
            <a:extLst>
              <a:ext uri="{FF2B5EF4-FFF2-40B4-BE49-F238E27FC236}">
                <a16:creationId xmlns:a16="http://schemas.microsoft.com/office/drawing/2014/main" id="{5B8593EC-E6A4-2C2D-2989-D12422E532D6}"/>
              </a:ext>
            </a:extLst>
          </p:cNvPr>
          <p:cNvGraphicFramePr>
            <a:graphicFrameLocks noGrp="1"/>
          </p:cNvGraphicFramePr>
          <p:nvPr>
            <p:extLst>
              <p:ext uri="{D42A27DB-BD31-4B8C-83A1-F6EECF244321}">
                <p14:modId xmlns:p14="http://schemas.microsoft.com/office/powerpoint/2010/main" val="1147888677"/>
              </p:ext>
            </p:extLst>
          </p:nvPr>
        </p:nvGraphicFramePr>
        <p:xfrm>
          <a:off x="594359" y="2571273"/>
          <a:ext cx="10993341" cy="3287357"/>
        </p:xfrm>
        <a:graphic>
          <a:graphicData uri="http://schemas.openxmlformats.org/drawingml/2006/table">
            <a:tbl>
              <a:tblPr/>
              <a:tblGrid>
                <a:gridCol w="1990797">
                  <a:extLst>
                    <a:ext uri="{9D8B030D-6E8A-4147-A177-3AD203B41FA5}">
                      <a16:colId xmlns:a16="http://schemas.microsoft.com/office/drawing/2014/main" val="825202735"/>
                    </a:ext>
                  </a:extLst>
                </a:gridCol>
                <a:gridCol w="2250636">
                  <a:extLst>
                    <a:ext uri="{9D8B030D-6E8A-4147-A177-3AD203B41FA5}">
                      <a16:colId xmlns:a16="http://schemas.microsoft.com/office/drawing/2014/main" val="1078230949"/>
                    </a:ext>
                  </a:extLst>
                </a:gridCol>
                <a:gridCol w="2250636">
                  <a:extLst>
                    <a:ext uri="{9D8B030D-6E8A-4147-A177-3AD203B41FA5}">
                      <a16:colId xmlns:a16="http://schemas.microsoft.com/office/drawing/2014/main" val="971385221"/>
                    </a:ext>
                  </a:extLst>
                </a:gridCol>
                <a:gridCol w="2250636">
                  <a:extLst>
                    <a:ext uri="{9D8B030D-6E8A-4147-A177-3AD203B41FA5}">
                      <a16:colId xmlns:a16="http://schemas.microsoft.com/office/drawing/2014/main" val="1105712277"/>
                    </a:ext>
                  </a:extLst>
                </a:gridCol>
                <a:gridCol w="2250636">
                  <a:extLst>
                    <a:ext uri="{9D8B030D-6E8A-4147-A177-3AD203B41FA5}">
                      <a16:colId xmlns:a16="http://schemas.microsoft.com/office/drawing/2014/main" val="1646509977"/>
                    </a:ext>
                  </a:extLst>
                </a:gridCol>
              </a:tblGrid>
              <a:tr h="458053">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solidFill>
                            <a:schemeClr val="bg1"/>
                          </a:solidFill>
                          <a:effectLst/>
                          <a:latin typeface="+mn-lt"/>
                        </a:rPr>
                        <a:t>Liberal Democrats </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ct val="100000"/>
                        </a:lnSpc>
                        <a:buNone/>
                      </a:pPr>
                      <a:r>
                        <a:rPr lang="en-US" sz="1400" b="1" i="0">
                          <a:solidFill>
                            <a:schemeClr val="bg1"/>
                          </a:solidFill>
                          <a:effectLst/>
                          <a:latin typeface="+mn-lt"/>
                        </a:rPr>
                        <a:t>Other Democrats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ct val="100000"/>
                        </a:lnSpc>
                        <a:buNone/>
                      </a:pPr>
                      <a:r>
                        <a:rPr lang="en-US" sz="1400" b="1" i="0">
                          <a:solidFill>
                            <a:schemeClr val="bg1"/>
                          </a:solidFill>
                          <a:effectLst/>
                          <a:latin typeface="+mn-lt"/>
                        </a:rPr>
                        <a:t>Independents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ctr" rtl="0" fontAlgn="base">
                        <a:lnSpc>
                          <a:spcPct val="100000"/>
                        </a:lnSpc>
                        <a:buNone/>
                      </a:pPr>
                      <a:r>
                        <a:rPr lang="en-US" sz="1400" b="1" i="0">
                          <a:solidFill>
                            <a:schemeClr val="bg1"/>
                          </a:solidFill>
                          <a:effectLst/>
                          <a:latin typeface="+mn-lt"/>
                        </a:rPr>
                        <a:t>Non-MAGA GOPs </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947062449"/>
                  </a:ext>
                </a:extLst>
              </a:tr>
              <a:tr h="458053">
                <a:tc>
                  <a:txBody>
                    <a:bodyPr/>
                    <a:lstStyle/>
                    <a:p>
                      <a:pPr algn="l" rtl="0" fontAlgn="base">
                        <a:lnSpc>
                          <a:spcPct val="100000"/>
                        </a:lnSpc>
                        <a:buNone/>
                      </a:pPr>
                      <a:r>
                        <a:rPr lang="en-US" sz="1400" b="0" i="0">
                          <a:effectLst/>
                          <a:latin typeface="+mn-lt"/>
                        </a:rPr>
                        <a:t>[TREAT PEOPLE: CONVICTION]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439298417"/>
                  </a:ext>
                </a:extLst>
              </a:tr>
              <a:tr h="637412">
                <a:tc>
                  <a:txBody>
                    <a:bodyPr/>
                    <a:lstStyle/>
                    <a:p>
                      <a:pPr algn="l" rtl="0" fontAlgn="base">
                        <a:lnSpc>
                          <a:spcPct val="100000"/>
                        </a:lnSpc>
                        <a:buNone/>
                      </a:pPr>
                      <a:r>
                        <a:rPr lang="en-US" sz="1400" b="0" i="0">
                          <a:effectLst/>
                          <a:latin typeface="+mn-lt"/>
                        </a:rPr>
                        <a:t>[DIFFERENT VILLAIN: INQUISITIVE]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567733909"/>
                  </a:ext>
                </a:extLst>
              </a:tr>
              <a:tr h="458053">
                <a:tc>
                  <a:txBody>
                    <a:bodyPr/>
                    <a:lstStyle/>
                    <a:p>
                      <a:pPr algn="l" rtl="0" fontAlgn="base">
                        <a:lnSpc>
                          <a:spcPct val="100000"/>
                        </a:lnSpc>
                        <a:buNone/>
                      </a:pPr>
                      <a:r>
                        <a:rPr lang="en-US" sz="1400" b="0" i="0">
                          <a:effectLst/>
                          <a:latin typeface="+mn-lt"/>
                        </a:rPr>
                        <a:t>[TREAT PEOPLE: CONNECTION]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745563734"/>
                  </a:ext>
                </a:extLst>
              </a:tr>
              <a:tr h="637412">
                <a:tc>
                  <a:txBody>
                    <a:bodyPr/>
                    <a:lstStyle/>
                    <a:p>
                      <a:pPr algn="l" rtl="0" fontAlgn="base">
                        <a:lnSpc>
                          <a:spcPct val="100000"/>
                        </a:lnSpc>
                        <a:buNone/>
                      </a:pPr>
                      <a:r>
                        <a:rPr lang="en-US" sz="1400" b="0" i="0">
                          <a:effectLst/>
                          <a:latin typeface="+mn-lt"/>
                        </a:rPr>
                        <a:t>[DIFFERENT VILLAIN: ACCUSATORY]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293270557"/>
                  </a:ext>
                </a:extLst>
              </a:tr>
              <a:tr h="458053">
                <a:tc>
                  <a:txBody>
                    <a:bodyPr/>
                    <a:lstStyle/>
                    <a:p>
                      <a:pPr algn="l" rtl="0" fontAlgn="base">
                        <a:lnSpc>
                          <a:spcPct val="100000"/>
                        </a:lnSpc>
                        <a:buNone/>
                      </a:pPr>
                      <a:r>
                        <a:rPr lang="en-US" sz="1400" b="0" i="0">
                          <a:effectLst/>
                          <a:latin typeface="+mn-lt"/>
                        </a:rPr>
                        <a:t>[PIVOT TO GOP ECON FAILURES]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75210106"/>
                  </a:ext>
                </a:extLst>
              </a:tr>
            </a:tbl>
          </a:graphicData>
        </a:graphic>
      </p:graphicFrame>
      <p:graphicFrame>
        <p:nvGraphicFramePr>
          <p:cNvPr id="7" name="Chart 6">
            <a:extLst>
              <a:ext uri="{FF2B5EF4-FFF2-40B4-BE49-F238E27FC236}">
                <a16:creationId xmlns:a16="http://schemas.microsoft.com/office/drawing/2014/main" id="{4717353A-9495-60B6-1613-D0B32A63BDCC}"/>
              </a:ext>
            </a:extLst>
          </p:cNvPr>
          <p:cNvGraphicFramePr/>
          <p:nvPr>
            <p:extLst>
              <p:ext uri="{D42A27DB-BD31-4B8C-83A1-F6EECF244321}">
                <p14:modId xmlns:p14="http://schemas.microsoft.com/office/powerpoint/2010/main" val="1954432136"/>
              </p:ext>
            </p:extLst>
          </p:nvPr>
        </p:nvGraphicFramePr>
        <p:xfrm>
          <a:off x="2585157" y="3014134"/>
          <a:ext cx="2246487" cy="2833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CABC1E4-A9AC-CE41-5294-E548BB3D98FB}"/>
              </a:ext>
            </a:extLst>
          </p:cNvPr>
          <p:cNvGraphicFramePr/>
          <p:nvPr>
            <p:extLst>
              <p:ext uri="{D42A27DB-BD31-4B8C-83A1-F6EECF244321}">
                <p14:modId xmlns:p14="http://schemas.microsoft.com/office/powerpoint/2010/main" val="1515577153"/>
              </p:ext>
            </p:extLst>
          </p:nvPr>
        </p:nvGraphicFramePr>
        <p:xfrm>
          <a:off x="4820357" y="3014134"/>
          <a:ext cx="2246487" cy="2833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89C3834C-E821-38C5-5070-DC676ADB27AA}"/>
              </a:ext>
            </a:extLst>
          </p:cNvPr>
          <p:cNvGraphicFramePr/>
          <p:nvPr>
            <p:extLst>
              <p:ext uri="{D42A27DB-BD31-4B8C-83A1-F6EECF244321}">
                <p14:modId xmlns:p14="http://schemas.microsoft.com/office/powerpoint/2010/main" val="3066268206"/>
              </p:ext>
            </p:extLst>
          </p:nvPr>
        </p:nvGraphicFramePr>
        <p:xfrm>
          <a:off x="7078134" y="3014134"/>
          <a:ext cx="2246487" cy="28332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254C802A-B601-EDEE-1ABA-D1B90F042402}"/>
              </a:ext>
            </a:extLst>
          </p:cNvPr>
          <p:cNvGraphicFramePr/>
          <p:nvPr>
            <p:extLst>
              <p:ext uri="{D42A27DB-BD31-4B8C-83A1-F6EECF244321}">
                <p14:modId xmlns:p14="http://schemas.microsoft.com/office/powerpoint/2010/main" val="1374048335"/>
              </p:ext>
            </p:extLst>
          </p:nvPr>
        </p:nvGraphicFramePr>
        <p:xfrm>
          <a:off x="9324623" y="3014134"/>
          <a:ext cx="2246487" cy="28332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7300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2FB67-82C6-B1EC-0287-C76BAA5D7CC5}"/>
              </a:ext>
            </a:extLst>
          </p:cNvPr>
          <p:cNvSpPr>
            <a:spLocks noGrp="1"/>
          </p:cNvSpPr>
          <p:nvPr>
            <p:ph type="body" sz="quarter" idx="10"/>
          </p:nvPr>
        </p:nvSpPr>
        <p:spPr>
          <a:xfrm>
            <a:off x="1827537" y="1577966"/>
            <a:ext cx="9379604" cy="3702067"/>
          </a:xfrm>
        </p:spPr>
        <p:txBody>
          <a:bodyPr/>
          <a:lstStyle/>
          <a:p>
            <a:pPr>
              <a:lnSpc>
                <a:spcPct val="100000"/>
              </a:lnSpc>
            </a:pPr>
            <a:r>
              <a:rPr lang="en-US"/>
              <a:t>Democratic responses to othering narratives not only blunt their impact but also boost support for Democratic candidates. </a:t>
            </a:r>
          </a:p>
        </p:txBody>
      </p:sp>
    </p:spTree>
    <p:extLst>
      <p:ext uri="{BB962C8B-B14F-4D97-AF65-F5344CB8AC3E}">
        <p14:creationId xmlns:p14="http://schemas.microsoft.com/office/powerpoint/2010/main" val="4001621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C6718-C986-26E9-134B-D6CE082F1E2E}"/>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9A93603-F279-9A7C-8B9E-40165B798174}"/>
              </a:ext>
            </a:extLst>
          </p:cNvPr>
          <p:cNvGraphicFramePr/>
          <p:nvPr>
            <p:extLst>
              <p:ext uri="{D42A27DB-BD31-4B8C-83A1-F6EECF244321}">
                <p14:modId xmlns:p14="http://schemas.microsoft.com/office/powerpoint/2010/main" val="1795476689"/>
              </p:ext>
            </p:extLst>
          </p:nvPr>
        </p:nvGraphicFramePr>
        <p:xfrm>
          <a:off x="556569" y="1910179"/>
          <a:ext cx="6609655" cy="8572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8A7B475-8D40-81BC-C0DD-DE450E57B591}"/>
              </a:ext>
            </a:extLst>
          </p:cNvPr>
          <p:cNvSpPr>
            <a:spLocks noGrp="1"/>
          </p:cNvSpPr>
          <p:nvPr>
            <p:ph type="title"/>
          </p:nvPr>
        </p:nvSpPr>
        <p:spPr>
          <a:xfrm>
            <a:off x="594360" y="466750"/>
            <a:ext cx="10759440" cy="1689428"/>
          </a:xfrm>
        </p:spPr>
        <p:txBody>
          <a:bodyPr>
            <a:normAutofit/>
          </a:bodyPr>
          <a:lstStyle/>
          <a:p>
            <a:r>
              <a:rPr lang="en-US"/>
              <a:t>The Democratic margin increased across key groups, as well as vote motivation.</a:t>
            </a:r>
          </a:p>
        </p:txBody>
      </p:sp>
      <p:sp>
        <p:nvSpPr>
          <p:cNvPr id="3" name="Slide Number Placeholder 2">
            <a:extLst>
              <a:ext uri="{FF2B5EF4-FFF2-40B4-BE49-F238E27FC236}">
                <a16:creationId xmlns:a16="http://schemas.microsoft.com/office/drawing/2014/main" id="{E70026AA-7804-A6E4-39F3-C3D156A7906F}"/>
              </a:ext>
            </a:extLst>
          </p:cNvPr>
          <p:cNvSpPr>
            <a:spLocks noGrp="1"/>
          </p:cNvSpPr>
          <p:nvPr>
            <p:ph type="sldNum" sz="quarter" idx="12"/>
          </p:nvPr>
        </p:nvSpPr>
        <p:spPr/>
        <p:txBody>
          <a:bodyPr/>
          <a:lstStyle/>
          <a:p>
            <a:fld id="{35AC7A8B-0617-B84C-BE7C-25188248DABA}" type="slidenum">
              <a:rPr lang="en-US" smtClean="0"/>
              <a:pPr/>
              <a:t>24</a:t>
            </a:fld>
            <a:endParaRPr lang="en-US"/>
          </a:p>
        </p:txBody>
      </p:sp>
      <p:cxnSp>
        <p:nvCxnSpPr>
          <p:cNvPr id="4" name="Straight Arrow Connector 3">
            <a:extLst>
              <a:ext uri="{FF2B5EF4-FFF2-40B4-BE49-F238E27FC236}">
                <a16:creationId xmlns:a16="http://schemas.microsoft.com/office/drawing/2014/main" id="{663AC9CA-5AF7-BD62-4E29-833DD0BF5E3C}"/>
              </a:ext>
            </a:extLst>
          </p:cNvPr>
          <p:cNvCxnSpPr>
            <a:cxnSpLocks/>
          </p:cNvCxnSpPr>
          <p:nvPr/>
        </p:nvCxnSpPr>
        <p:spPr>
          <a:xfrm flipV="1">
            <a:off x="1794319" y="3411890"/>
            <a:ext cx="1830259" cy="78137"/>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CE7101-EFAE-D682-261A-F8049BD13C03}"/>
              </a:ext>
            </a:extLst>
          </p:cNvPr>
          <p:cNvSpPr txBox="1"/>
          <p:nvPr/>
        </p:nvSpPr>
        <p:spPr>
          <a:xfrm>
            <a:off x="594360" y="1531124"/>
            <a:ext cx="6530411" cy="523220"/>
          </a:xfrm>
          <a:prstGeom prst="rect">
            <a:avLst/>
          </a:prstGeom>
          <a:noFill/>
        </p:spPr>
        <p:txBody>
          <a:bodyPr wrap="square">
            <a:spAutoFit/>
          </a:bodyPr>
          <a:lstStyle/>
          <a:p>
            <a:pPr algn="ctr"/>
            <a:r>
              <a:rPr lang="en-US" sz="1400" i="1"/>
              <a:t>In the 2026 election for the U.S. House of Representatives in your district, will you vote for…?</a:t>
            </a:r>
          </a:p>
        </p:txBody>
      </p:sp>
      <p:sp>
        <p:nvSpPr>
          <p:cNvPr id="6" name="TextBox 5">
            <a:extLst>
              <a:ext uri="{FF2B5EF4-FFF2-40B4-BE49-F238E27FC236}">
                <a16:creationId xmlns:a16="http://schemas.microsoft.com/office/drawing/2014/main" id="{C27536C6-B400-B7EA-6B5A-CC0B54205E86}"/>
              </a:ext>
            </a:extLst>
          </p:cNvPr>
          <p:cNvSpPr txBox="1"/>
          <p:nvPr/>
        </p:nvSpPr>
        <p:spPr>
          <a:xfrm>
            <a:off x="5004440" y="3063446"/>
            <a:ext cx="2023353" cy="1892826"/>
          </a:xfrm>
          <a:prstGeom prst="rect">
            <a:avLst/>
          </a:prstGeom>
          <a:solidFill>
            <a:schemeClr val="accent4">
              <a:lumMod val="20000"/>
              <a:lumOff val="80000"/>
            </a:schemeClr>
          </a:solidFill>
        </p:spPr>
        <p:txBody>
          <a:bodyPr wrap="square">
            <a:spAutoFit/>
          </a:bodyPr>
          <a:lstStyle/>
          <a:p>
            <a:pPr fontAlgn="base"/>
            <a:r>
              <a:rPr lang="en-US" sz="1300"/>
              <a:t>Movement is seen across the board, but is greatest among:</a:t>
            </a:r>
            <a:br>
              <a:rPr lang="en-US" sz="1300"/>
            </a:br>
            <a:r>
              <a:rPr lang="en-US" sz="1300"/>
              <a:t> </a:t>
            </a:r>
          </a:p>
          <a:p>
            <a:pPr fontAlgn="base"/>
            <a:r>
              <a:rPr lang="en-US" sz="1300"/>
              <a:t>- Non-MAGA GOP (+30) </a:t>
            </a:r>
          </a:p>
          <a:p>
            <a:pPr fontAlgn="base"/>
            <a:r>
              <a:rPr lang="en-US" sz="1300"/>
              <a:t>- Independents (+24) </a:t>
            </a:r>
          </a:p>
          <a:p>
            <a:pPr fontAlgn="base"/>
            <a:r>
              <a:rPr lang="en-US" sz="1300"/>
              <a:t>- Latino voters (+18) </a:t>
            </a:r>
          </a:p>
          <a:p>
            <a:pPr fontAlgn="base"/>
            <a:r>
              <a:rPr lang="en-US" sz="1300"/>
              <a:t>- Swing voters (+17) </a:t>
            </a:r>
          </a:p>
          <a:p>
            <a:pPr fontAlgn="base"/>
            <a:r>
              <a:rPr lang="en-US" sz="1300"/>
              <a:t>- Women 18-49 (+16) </a:t>
            </a:r>
          </a:p>
        </p:txBody>
      </p:sp>
      <p:graphicFrame>
        <p:nvGraphicFramePr>
          <p:cNvPr id="7" name="Table 6">
            <a:extLst>
              <a:ext uri="{FF2B5EF4-FFF2-40B4-BE49-F238E27FC236}">
                <a16:creationId xmlns:a16="http://schemas.microsoft.com/office/drawing/2014/main" id="{A7BD1996-2352-99D8-0C49-65E46AC50832}"/>
              </a:ext>
            </a:extLst>
          </p:cNvPr>
          <p:cNvGraphicFramePr>
            <a:graphicFrameLocks noGrp="1"/>
          </p:cNvGraphicFramePr>
          <p:nvPr>
            <p:extLst>
              <p:ext uri="{D42A27DB-BD31-4B8C-83A1-F6EECF244321}">
                <p14:modId xmlns:p14="http://schemas.microsoft.com/office/powerpoint/2010/main" val="2618603754"/>
              </p:ext>
            </p:extLst>
          </p:nvPr>
        </p:nvGraphicFramePr>
        <p:xfrm>
          <a:off x="876300" y="5752664"/>
          <a:ext cx="4190688" cy="365125"/>
        </p:xfrm>
        <a:graphic>
          <a:graphicData uri="http://schemas.openxmlformats.org/drawingml/2006/table">
            <a:tbl>
              <a:tblPr firstRow="1" bandRow="1">
                <a:tableStyleId>{2D5ABB26-0587-4C30-8999-92F81FD0307C}</a:tableStyleId>
              </a:tblPr>
              <a:tblGrid>
                <a:gridCol w="2095344">
                  <a:extLst>
                    <a:ext uri="{9D8B030D-6E8A-4147-A177-3AD203B41FA5}">
                      <a16:colId xmlns:a16="http://schemas.microsoft.com/office/drawing/2014/main" val="2197748111"/>
                    </a:ext>
                  </a:extLst>
                </a:gridCol>
                <a:gridCol w="2095344">
                  <a:extLst>
                    <a:ext uri="{9D8B030D-6E8A-4147-A177-3AD203B41FA5}">
                      <a16:colId xmlns:a16="http://schemas.microsoft.com/office/drawing/2014/main" val="3547613367"/>
                    </a:ext>
                  </a:extLst>
                </a:gridCol>
              </a:tblGrid>
              <a:tr h="365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t>Initial Ask</a:t>
                      </a:r>
                    </a:p>
                  </a:txBody>
                  <a:tcPr marL="56777" marR="5677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ea typeface="Calibri" panose="020F0502020204030204" pitchFamily="34" charset="0"/>
                          <a:cs typeface="Times New Roman" panose="02020603050405020304" pitchFamily="18" charset="0"/>
                        </a:rPr>
                        <a:t>Final Ask</a:t>
                      </a:r>
                    </a:p>
                  </a:txBody>
                  <a:tcPr marL="56777" marR="56777" anchor="ctr"/>
                </a:tc>
                <a:extLst>
                  <a:ext uri="{0D108BD9-81ED-4DB2-BD59-A6C34878D82A}">
                    <a16:rowId xmlns:a16="http://schemas.microsoft.com/office/drawing/2014/main" val="1627576708"/>
                  </a:ext>
                </a:extLst>
              </a:tr>
            </a:tbl>
          </a:graphicData>
        </a:graphic>
      </p:graphicFrame>
      <p:graphicFrame>
        <p:nvGraphicFramePr>
          <p:cNvPr id="8" name="Chart 7">
            <a:extLst>
              <a:ext uri="{FF2B5EF4-FFF2-40B4-BE49-F238E27FC236}">
                <a16:creationId xmlns:a16="http://schemas.microsoft.com/office/drawing/2014/main" id="{7F0BEEAA-247B-C552-C096-E19354E912CD}"/>
              </a:ext>
            </a:extLst>
          </p:cNvPr>
          <p:cNvGraphicFramePr/>
          <p:nvPr>
            <p:extLst>
              <p:ext uri="{D42A27DB-BD31-4B8C-83A1-F6EECF244321}">
                <p14:modId xmlns:p14="http://schemas.microsoft.com/office/powerpoint/2010/main" val="3792378500"/>
              </p:ext>
            </p:extLst>
          </p:nvPr>
        </p:nvGraphicFramePr>
        <p:xfrm>
          <a:off x="736601" y="3681829"/>
          <a:ext cx="4330388" cy="2045239"/>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531009D6-87B4-FFEC-D169-3A0B256F6D39}"/>
              </a:ext>
            </a:extLst>
          </p:cNvPr>
          <p:cNvSpPr/>
          <p:nvPr/>
        </p:nvSpPr>
        <p:spPr>
          <a:xfrm>
            <a:off x="2407481" y="3183876"/>
            <a:ext cx="589160" cy="58916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4231F5-14BE-25A6-5AFC-0698C611CD57}"/>
              </a:ext>
            </a:extLst>
          </p:cNvPr>
          <p:cNvSpPr txBox="1"/>
          <p:nvPr/>
        </p:nvSpPr>
        <p:spPr>
          <a:xfrm>
            <a:off x="2221676" y="3306043"/>
            <a:ext cx="960770" cy="338554"/>
          </a:xfrm>
          <a:prstGeom prst="rect">
            <a:avLst/>
          </a:prstGeom>
          <a:noFill/>
        </p:spPr>
        <p:txBody>
          <a:bodyPr wrap="square" rtlCol="0">
            <a:spAutoFit/>
          </a:bodyPr>
          <a:lstStyle/>
          <a:p>
            <a:pPr algn="ctr"/>
            <a:r>
              <a:rPr lang="en-US" sz="1600" b="1"/>
              <a:t>+10</a:t>
            </a:r>
          </a:p>
        </p:txBody>
      </p:sp>
      <p:sp>
        <p:nvSpPr>
          <p:cNvPr id="12" name="TextBox 11">
            <a:extLst>
              <a:ext uri="{FF2B5EF4-FFF2-40B4-BE49-F238E27FC236}">
                <a16:creationId xmlns:a16="http://schemas.microsoft.com/office/drawing/2014/main" id="{48A4189D-4E22-8C34-27FE-763312292242}"/>
              </a:ext>
            </a:extLst>
          </p:cNvPr>
          <p:cNvSpPr txBox="1"/>
          <p:nvPr/>
        </p:nvSpPr>
        <p:spPr>
          <a:xfrm>
            <a:off x="1006222" y="3375315"/>
            <a:ext cx="753668" cy="307777"/>
          </a:xfrm>
          <a:prstGeom prst="rect">
            <a:avLst/>
          </a:prstGeom>
          <a:solidFill>
            <a:schemeClr val="accent1">
              <a:lumMod val="20000"/>
              <a:lumOff val="80000"/>
            </a:schemeClr>
          </a:solidFill>
        </p:spPr>
        <p:txBody>
          <a:bodyPr wrap="none" rtlCol="0">
            <a:spAutoFit/>
          </a:bodyPr>
          <a:lstStyle/>
          <a:p>
            <a:pPr algn="ctr"/>
            <a:r>
              <a:rPr lang="en-US" sz="1400"/>
              <a:t>Diff: </a:t>
            </a:r>
            <a:r>
              <a:rPr lang="en-US" sz="1400" b="1"/>
              <a:t>+3</a:t>
            </a:r>
          </a:p>
        </p:txBody>
      </p:sp>
      <p:sp>
        <p:nvSpPr>
          <p:cNvPr id="13" name="TextBox 12">
            <a:extLst>
              <a:ext uri="{FF2B5EF4-FFF2-40B4-BE49-F238E27FC236}">
                <a16:creationId xmlns:a16="http://schemas.microsoft.com/office/drawing/2014/main" id="{7A9F37EF-7B66-4062-DB0C-33DFC97CA590}"/>
              </a:ext>
            </a:extLst>
          </p:cNvPr>
          <p:cNvSpPr txBox="1"/>
          <p:nvPr/>
        </p:nvSpPr>
        <p:spPr>
          <a:xfrm>
            <a:off x="3636240" y="3205071"/>
            <a:ext cx="853054" cy="307777"/>
          </a:xfrm>
          <a:prstGeom prst="rect">
            <a:avLst/>
          </a:prstGeom>
          <a:solidFill>
            <a:schemeClr val="accent1">
              <a:lumMod val="20000"/>
              <a:lumOff val="80000"/>
            </a:schemeClr>
          </a:solidFill>
        </p:spPr>
        <p:txBody>
          <a:bodyPr wrap="none" rtlCol="0">
            <a:spAutoFit/>
          </a:bodyPr>
          <a:lstStyle/>
          <a:p>
            <a:pPr algn="ctr"/>
            <a:r>
              <a:rPr lang="en-US" sz="1400"/>
              <a:t>Diff: </a:t>
            </a:r>
            <a:r>
              <a:rPr lang="en-US" sz="1400" b="1"/>
              <a:t>+13</a:t>
            </a:r>
          </a:p>
        </p:txBody>
      </p:sp>
      <p:cxnSp>
        <p:nvCxnSpPr>
          <p:cNvPr id="14" name="Straight Connector 13">
            <a:extLst>
              <a:ext uri="{FF2B5EF4-FFF2-40B4-BE49-F238E27FC236}">
                <a16:creationId xmlns:a16="http://schemas.microsoft.com/office/drawing/2014/main" id="{E47F0BA5-D7AD-2BE4-3ABA-E31D91B058E3}"/>
              </a:ext>
            </a:extLst>
          </p:cNvPr>
          <p:cNvCxnSpPr>
            <a:cxnSpLocks/>
          </p:cNvCxnSpPr>
          <p:nvPr/>
        </p:nvCxnSpPr>
        <p:spPr>
          <a:xfrm flipV="1">
            <a:off x="7213599" y="1422400"/>
            <a:ext cx="0" cy="4639134"/>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6" name="Chart 15">
            <a:extLst>
              <a:ext uri="{FF2B5EF4-FFF2-40B4-BE49-F238E27FC236}">
                <a16:creationId xmlns:a16="http://schemas.microsoft.com/office/drawing/2014/main" id="{B659EAA1-75BC-8C98-B412-79F9D86BC4E9}"/>
              </a:ext>
            </a:extLst>
          </p:cNvPr>
          <p:cNvGraphicFramePr/>
          <p:nvPr>
            <p:extLst>
              <p:ext uri="{D42A27DB-BD31-4B8C-83A1-F6EECF244321}">
                <p14:modId xmlns:p14="http://schemas.microsoft.com/office/powerpoint/2010/main" val="956003278"/>
              </p:ext>
            </p:extLst>
          </p:nvPr>
        </p:nvGraphicFramePr>
        <p:xfrm>
          <a:off x="7251699" y="2319701"/>
          <a:ext cx="4102099" cy="34329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 16">
            <a:extLst>
              <a:ext uri="{FF2B5EF4-FFF2-40B4-BE49-F238E27FC236}">
                <a16:creationId xmlns:a16="http://schemas.microsoft.com/office/drawing/2014/main" id="{FC425773-A3BC-FFA3-81F6-3020A067E48D}"/>
              </a:ext>
            </a:extLst>
          </p:cNvPr>
          <p:cNvGraphicFramePr>
            <a:graphicFrameLocks noGrp="1"/>
          </p:cNvGraphicFramePr>
          <p:nvPr>
            <p:extLst>
              <p:ext uri="{D42A27DB-BD31-4B8C-83A1-F6EECF244321}">
                <p14:modId xmlns:p14="http://schemas.microsoft.com/office/powerpoint/2010/main" val="53279281"/>
              </p:ext>
            </p:extLst>
          </p:nvPr>
        </p:nvGraphicFramePr>
        <p:xfrm>
          <a:off x="7337171" y="5740370"/>
          <a:ext cx="4102100" cy="365125"/>
        </p:xfrm>
        <a:graphic>
          <a:graphicData uri="http://schemas.openxmlformats.org/drawingml/2006/table">
            <a:tbl>
              <a:tblPr firstRow="1" bandRow="1">
                <a:tableStyleId>{2D5ABB26-0587-4C30-8999-92F81FD0307C}</a:tableStyleId>
              </a:tblPr>
              <a:tblGrid>
                <a:gridCol w="2051050">
                  <a:extLst>
                    <a:ext uri="{9D8B030D-6E8A-4147-A177-3AD203B41FA5}">
                      <a16:colId xmlns:a16="http://schemas.microsoft.com/office/drawing/2014/main" val="2197748111"/>
                    </a:ext>
                  </a:extLst>
                </a:gridCol>
                <a:gridCol w="2051050">
                  <a:extLst>
                    <a:ext uri="{9D8B030D-6E8A-4147-A177-3AD203B41FA5}">
                      <a16:colId xmlns:a16="http://schemas.microsoft.com/office/drawing/2014/main" val="3547613367"/>
                    </a:ext>
                  </a:extLst>
                </a:gridCol>
              </a:tblGrid>
              <a:tr h="365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t>Initial Ask</a:t>
                      </a:r>
                    </a:p>
                  </a:txBody>
                  <a:tcPr marL="56777" marR="5677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ea typeface="Calibri" panose="020F0502020204030204" pitchFamily="34" charset="0"/>
                          <a:cs typeface="Times New Roman" panose="02020603050405020304" pitchFamily="18" charset="0"/>
                        </a:rPr>
                        <a:t>Final Ask</a:t>
                      </a:r>
                    </a:p>
                  </a:txBody>
                  <a:tcPr marL="56777" marR="56777" anchor="ctr"/>
                </a:tc>
                <a:extLst>
                  <a:ext uri="{0D108BD9-81ED-4DB2-BD59-A6C34878D82A}">
                    <a16:rowId xmlns:a16="http://schemas.microsoft.com/office/drawing/2014/main" val="1627576708"/>
                  </a:ext>
                </a:extLst>
              </a:tr>
            </a:tbl>
          </a:graphicData>
        </a:graphic>
      </p:graphicFrame>
      <p:sp>
        <p:nvSpPr>
          <p:cNvPr id="18" name="TextBox 17">
            <a:extLst>
              <a:ext uri="{FF2B5EF4-FFF2-40B4-BE49-F238E27FC236}">
                <a16:creationId xmlns:a16="http://schemas.microsoft.com/office/drawing/2014/main" id="{C1F2DB6F-890E-FA44-D4CE-CCBC650DF4CF}"/>
              </a:ext>
            </a:extLst>
          </p:cNvPr>
          <p:cNvSpPr txBox="1"/>
          <p:nvPr/>
        </p:nvSpPr>
        <p:spPr>
          <a:xfrm>
            <a:off x="7251698" y="1531124"/>
            <a:ext cx="4187572" cy="523220"/>
          </a:xfrm>
          <a:prstGeom prst="rect">
            <a:avLst/>
          </a:prstGeom>
          <a:noFill/>
        </p:spPr>
        <p:txBody>
          <a:bodyPr wrap="square" rtlCol="0">
            <a:spAutoFit/>
          </a:bodyPr>
          <a:lstStyle/>
          <a:p>
            <a:pPr algn="ctr"/>
            <a:r>
              <a:rPr lang="en-US" sz="1400" i="1">
                <a:solidFill>
                  <a:srgbClr val="000000"/>
                </a:solidFill>
              </a:rPr>
              <a:t>How motivated are you to vote in the 2026 election for U.S. House of Representatives in your district? </a:t>
            </a:r>
          </a:p>
        </p:txBody>
      </p:sp>
      <p:cxnSp>
        <p:nvCxnSpPr>
          <p:cNvPr id="19" name="Straight Arrow Connector 18">
            <a:extLst>
              <a:ext uri="{FF2B5EF4-FFF2-40B4-BE49-F238E27FC236}">
                <a16:creationId xmlns:a16="http://schemas.microsoft.com/office/drawing/2014/main" id="{9FF1F12B-E708-7D1D-BD2D-1A472B6E311B}"/>
              </a:ext>
            </a:extLst>
          </p:cNvPr>
          <p:cNvCxnSpPr>
            <a:cxnSpLocks/>
          </p:cNvCxnSpPr>
          <p:nvPr/>
        </p:nvCxnSpPr>
        <p:spPr>
          <a:xfrm flipV="1">
            <a:off x="8763865" y="2882900"/>
            <a:ext cx="1040535" cy="20206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7E3803C-DA9F-89A4-1B3E-5F9393EB5395}"/>
              </a:ext>
            </a:extLst>
          </p:cNvPr>
          <p:cNvSpPr/>
          <p:nvPr/>
        </p:nvSpPr>
        <p:spPr>
          <a:xfrm>
            <a:off x="8949670" y="2615911"/>
            <a:ext cx="589160" cy="58916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BB1EF86-568F-31ED-C5DC-044514D22A9C}"/>
              </a:ext>
            </a:extLst>
          </p:cNvPr>
          <p:cNvSpPr txBox="1"/>
          <p:nvPr/>
        </p:nvSpPr>
        <p:spPr>
          <a:xfrm>
            <a:off x="8763865" y="2738078"/>
            <a:ext cx="960770" cy="338554"/>
          </a:xfrm>
          <a:prstGeom prst="rect">
            <a:avLst/>
          </a:prstGeom>
          <a:noFill/>
        </p:spPr>
        <p:txBody>
          <a:bodyPr wrap="square" rtlCol="0">
            <a:spAutoFit/>
          </a:bodyPr>
          <a:lstStyle/>
          <a:p>
            <a:pPr algn="ctr"/>
            <a:r>
              <a:rPr lang="en-US" sz="1600" b="1"/>
              <a:t>+8</a:t>
            </a:r>
          </a:p>
        </p:txBody>
      </p:sp>
    </p:spTree>
    <p:extLst>
      <p:ext uri="{BB962C8B-B14F-4D97-AF65-F5344CB8AC3E}">
        <p14:creationId xmlns:p14="http://schemas.microsoft.com/office/powerpoint/2010/main" val="2126489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41582-6A16-70C0-579C-666B058A0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05012-C838-CE65-211F-FA2DE2EC52FB}"/>
              </a:ext>
            </a:extLst>
          </p:cNvPr>
          <p:cNvSpPr>
            <a:spLocks noGrp="1"/>
          </p:cNvSpPr>
          <p:nvPr>
            <p:ph type="title"/>
          </p:nvPr>
        </p:nvSpPr>
        <p:spPr/>
        <p:txBody>
          <a:bodyPr/>
          <a:lstStyle/>
          <a:p>
            <a:r>
              <a:rPr lang="en-US"/>
              <a:t>Messaging Recommendations</a:t>
            </a:r>
          </a:p>
        </p:txBody>
      </p:sp>
      <p:sp>
        <p:nvSpPr>
          <p:cNvPr id="3" name="Slide Number Placeholder 2">
            <a:extLst>
              <a:ext uri="{FF2B5EF4-FFF2-40B4-BE49-F238E27FC236}">
                <a16:creationId xmlns:a16="http://schemas.microsoft.com/office/drawing/2014/main" id="{9507D237-400E-53AB-2FAD-C619819E6A5D}"/>
              </a:ext>
            </a:extLst>
          </p:cNvPr>
          <p:cNvSpPr>
            <a:spLocks noGrp="1"/>
          </p:cNvSpPr>
          <p:nvPr>
            <p:ph type="sldNum" sz="quarter" idx="12"/>
          </p:nvPr>
        </p:nvSpPr>
        <p:spPr/>
        <p:txBody>
          <a:bodyPr/>
          <a:lstStyle/>
          <a:p>
            <a:fld id="{35AC7A8B-0617-B84C-BE7C-25188248DABA}" type="slidenum">
              <a:rPr lang="en-US" smtClean="0"/>
              <a:pPr/>
              <a:t>25</a:t>
            </a:fld>
            <a:endParaRPr lang="en-US"/>
          </a:p>
        </p:txBody>
      </p:sp>
      <p:sp>
        <p:nvSpPr>
          <p:cNvPr id="5" name="TextBox 4">
            <a:extLst>
              <a:ext uri="{FF2B5EF4-FFF2-40B4-BE49-F238E27FC236}">
                <a16:creationId xmlns:a16="http://schemas.microsoft.com/office/drawing/2014/main" id="{0B453A5F-18C7-37D3-5191-DE4B59B5024B}"/>
              </a:ext>
            </a:extLst>
          </p:cNvPr>
          <p:cNvSpPr txBox="1"/>
          <p:nvPr/>
        </p:nvSpPr>
        <p:spPr>
          <a:xfrm>
            <a:off x="594360" y="1298799"/>
            <a:ext cx="11230837" cy="584775"/>
          </a:xfrm>
          <a:prstGeom prst="rect">
            <a:avLst/>
          </a:prstGeom>
          <a:noFill/>
        </p:spPr>
        <p:txBody>
          <a:bodyPr wrap="square" rtlCol="0">
            <a:spAutoFit/>
          </a:bodyPr>
          <a:lstStyle/>
          <a:p>
            <a:r>
              <a:rPr lang="en-US" sz="1600" b="1"/>
              <a:t>Engage and respond with confidence. </a:t>
            </a:r>
            <a:r>
              <a:rPr lang="en-US" sz="1600"/>
              <a:t>Don’t let othering attacks go unanswered. Responding well is an opportunity to build connection with voters, and it’s an approach with real electoral upside.</a:t>
            </a:r>
          </a:p>
        </p:txBody>
      </p:sp>
      <p:sp>
        <p:nvSpPr>
          <p:cNvPr id="9" name="TextBox 8">
            <a:extLst>
              <a:ext uri="{FF2B5EF4-FFF2-40B4-BE49-F238E27FC236}">
                <a16:creationId xmlns:a16="http://schemas.microsoft.com/office/drawing/2014/main" id="{ABED761A-DDAD-53E2-3282-84EEFA66F0B7}"/>
              </a:ext>
            </a:extLst>
          </p:cNvPr>
          <p:cNvSpPr txBox="1"/>
          <p:nvPr/>
        </p:nvSpPr>
        <p:spPr>
          <a:xfrm>
            <a:off x="594360" y="2254354"/>
            <a:ext cx="10217354" cy="338554"/>
          </a:xfrm>
          <a:prstGeom prst="rect">
            <a:avLst/>
          </a:prstGeom>
          <a:noFill/>
        </p:spPr>
        <p:txBody>
          <a:bodyPr wrap="square" rtlCol="0">
            <a:spAutoFit/>
          </a:bodyPr>
          <a:lstStyle/>
          <a:p>
            <a:r>
              <a:rPr lang="en-US" sz="1600" b="1"/>
              <a:t>We have two strong messages that connect broadly with voters:</a:t>
            </a:r>
          </a:p>
        </p:txBody>
      </p:sp>
      <p:graphicFrame>
        <p:nvGraphicFramePr>
          <p:cNvPr id="4" name="Table 3">
            <a:extLst>
              <a:ext uri="{FF2B5EF4-FFF2-40B4-BE49-F238E27FC236}">
                <a16:creationId xmlns:a16="http://schemas.microsoft.com/office/drawing/2014/main" id="{5EE09E1F-86FB-2718-F6DE-A2EBBC4A9B60}"/>
              </a:ext>
            </a:extLst>
          </p:cNvPr>
          <p:cNvGraphicFramePr>
            <a:graphicFrameLocks noGrp="1"/>
          </p:cNvGraphicFramePr>
          <p:nvPr/>
        </p:nvGraphicFramePr>
        <p:xfrm>
          <a:off x="594360" y="2732327"/>
          <a:ext cx="11220898" cy="2926080"/>
        </p:xfrm>
        <a:graphic>
          <a:graphicData uri="http://schemas.openxmlformats.org/drawingml/2006/table">
            <a:tbl>
              <a:tblPr firstRow="1" bandRow="1">
                <a:tableStyleId>{2D5ABB26-0587-4C30-8999-92F81FD0307C}</a:tableStyleId>
              </a:tblPr>
              <a:tblGrid>
                <a:gridCol w="5610449">
                  <a:extLst>
                    <a:ext uri="{9D8B030D-6E8A-4147-A177-3AD203B41FA5}">
                      <a16:colId xmlns:a16="http://schemas.microsoft.com/office/drawing/2014/main" val="1657753379"/>
                    </a:ext>
                  </a:extLst>
                </a:gridCol>
                <a:gridCol w="5610449">
                  <a:extLst>
                    <a:ext uri="{9D8B030D-6E8A-4147-A177-3AD203B41FA5}">
                      <a16:colId xmlns:a16="http://schemas.microsoft.com/office/drawing/2014/main" val="1054979669"/>
                    </a:ext>
                  </a:extLst>
                </a:gridCol>
              </a:tblGrid>
              <a:tr h="448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Treat People: Conviction</a:t>
                      </a:r>
                    </a:p>
                  </a:txBody>
                  <a:tcPr marL="137160" marR="137160" marT="137160" marB="137160">
                    <a:lnR w="28575"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Different Villain: Inquisitive</a:t>
                      </a: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863801418"/>
                  </a:ext>
                </a:extLst>
              </a:tr>
              <a:tr h="199085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a:solidFill>
                            <a:schemeClr val="tx1"/>
                          </a:solidFill>
                          <a:effectLst/>
                          <a:latin typeface="+mn-lt"/>
                          <a:ea typeface="+mn-ea"/>
                          <a:cs typeface="+mn-cs"/>
                        </a:rPr>
                        <a:t>Everyone in America should feel safe and be treated fairly. There are real concerns that this is not the case for some of us. But we don’t get safer by pitting one group of people against another or by trying to label a certain group of people as bad or dangerous. Division weakens us. We get safer by treating people with dignity and lowering the temperature so we can focus on solutions to our problems. Our future depends on us working together toward our common goals.</a:t>
                      </a:r>
                      <a:endParaRPr lang="en-US" sz="1400" kern="0">
                        <a:latin typeface="Arial" panose="020B0604020202020204" pitchFamily="34" charset="0"/>
                        <a:cs typeface="Arial" panose="020B0604020202020204" pitchFamily="34" charset="0"/>
                      </a:endParaRPr>
                    </a:p>
                  </a:txBody>
                  <a:tcPr marL="137160" marR="137160" marT="137160" marB="137160">
                    <a:lnR w="28575" cap="flat" cmpd="sng" algn="ctr">
                      <a:solidFill>
                        <a:schemeClr val="bg1"/>
                      </a:solidFill>
                      <a:prstDash val="solid"/>
                      <a:round/>
                      <a:headEnd type="none" w="med" len="med"/>
                      <a:tailEnd type="none" w="med" len="med"/>
                    </a:ln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a:solidFill>
                            <a:schemeClr val="tx1"/>
                          </a:solidFill>
                          <a:effectLst/>
                          <a:latin typeface="+mn-lt"/>
                          <a:ea typeface="+mn-ea"/>
                          <a:cs typeface="+mn-cs"/>
                        </a:rPr>
                        <a:t>People are right to feel like the system isn’t working for them. When prices rise and it feels harder to get ahead, it’s easy to blame a particular group for what’s going wrong. But what if we asked who really gains when costs go up, healthcare becomes harder to afford, small businesses struggle, and insurance claims are denied. Often, it’s large corporations that make more money while everyday people fall behind. When we turn on each other, it can take attention away from the real causes of these problems. We move forward when we stand together and focus on the choices being made at the top, instead of blaming one another.</a:t>
                      </a:r>
                      <a:endParaRPr lang="en-US" sz="1000" kern="0">
                        <a:latin typeface="Arial" panose="020B0604020202020204" pitchFamily="34" charset="0"/>
                        <a:cs typeface="Arial" panose="020B0604020202020204" pitchFamily="34" charset="0"/>
                      </a:endParaRP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1576191784"/>
                  </a:ext>
                </a:extLst>
              </a:tr>
            </a:tbl>
          </a:graphicData>
        </a:graphic>
      </p:graphicFrame>
    </p:spTree>
    <p:extLst>
      <p:ext uri="{BB962C8B-B14F-4D97-AF65-F5344CB8AC3E}">
        <p14:creationId xmlns:p14="http://schemas.microsoft.com/office/powerpoint/2010/main" val="1892078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26CED-F1F6-8B69-AE3D-02DB12C74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C62CC-D443-878C-71AA-F34B155A2AB9}"/>
              </a:ext>
            </a:extLst>
          </p:cNvPr>
          <p:cNvSpPr>
            <a:spLocks noGrp="1"/>
          </p:cNvSpPr>
          <p:nvPr>
            <p:ph type="title"/>
          </p:nvPr>
        </p:nvSpPr>
        <p:spPr/>
        <p:txBody>
          <a:bodyPr/>
          <a:lstStyle/>
          <a:p>
            <a:r>
              <a:rPr lang="en-US"/>
              <a:t>Principles of Effective Responses</a:t>
            </a:r>
          </a:p>
        </p:txBody>
      </p:sp>
      <p:sp>
        <p:nvSpPr>
          <p:cNvPr id="3" name="Slide Number Placeholder 2">
            <a:extLst>
              <a:ext uri="{FF2B5EF4-FFF2-40B4-BE49-F238E27FC236}">
                <a16:creationId xmlns:a16="http://schemas.microsoft.com/office/drawing/2014/main" id="{49082A8F-43E0-BC08-830C-54B71F6072D5}"/>
              </a:ext>
            </a:extLst>
          </p:cNvPr>
          <p:cNvSpPr>
            <a:spLocks noGrp="1"/>
          </p:cNvSpPr>
          <p:nvPr>
            <p:ph type="sldNum" sz="quarter" idx="12"/>
          </p:nvPr>
        </p:nvSpPr>
        <p:spPr/>
        <p:txBody>
          <a:bodyPr/>
          <a:lstStyle/>
          <a:p>
            <a:fld id="{35AC7A8B-0617-B84C-BE7C-25188248DABA}" type="slidenum">
              <a:rPr lang="en-US" smtClean="0"/>
              <a:pPr/>
              <a:t>26</a:t>
            </a:fld>
            <a:endParaRPr lang="en-US"/>
          </a:p>
        </p:txBody>
      </p:sp>
      <p:sp>
        <p:nvSpPr>
          <p:cNvPr id="5" name="TextBox 4">
            <a:extLst>
              <a:ext uri="{FF2B5EF4-FFF2-40B4-BE49-F238E27FC236}">
                <a16:creationId xmlns:a16="http://schemas.microsoft.com/office/drawing/2014/main" id="{39857287-3950-4728-6CCE-5D9A853FE329}"/>
              </a:ext>
            </a:extLst>
          </p:cNvPr>
          <p:cNvSpPr txBox="1"/>
          <p:nvPr/>
        </p:nvSpPr>
        <p:spPr>
          <a:xfrm>
            <a:off x="1607843" y="1289746"/>
            <a:ext cx="10217354" cy="584775"/>
          </a:xfrm>
          <a:prstGeom prst="rect">
            <a:avLst/>
          </a:prstGeom>
          <a:noFill/>
        </p:spPr>
        <p:txBody>
          <a:bodyPr wrap="square" rtlCol="0">
            <a:spAutoFit/>
          </a:bodyPr>
          <a:lstStyle/>
          <a:p>
            <a:r>
              <a:rPr lang="en-US" sz="1600" b="1"/>
              <a:t>Start by acknowledging the real pain and frustration voters are feeling. </a:t>
            </a:r>
            <a:r>
              <a:rPr lang="en-US" sz="1600"/>
              <a:t>Whether it’s division or economic hardship, don’t skip over it. Messages work best when they start with the reality that people are living.</a:t>
            </a:r>
          </a:p>
        </p:txBody>
      </p:sp>
      <p:grpSp>
        <p:nvGrpSpPr>
          <p:cNvPr id="6" name="Group 5">
            <a:extLst>
              <a:ext uri="{FF2B5EF4-FFF2-40B4-BE49-F238E27FC236}">
                <a16:creationId xmlns:a16="http://schemas.microsoft.com/office/drawing/2014/main" id="{4B84017C-7B53-F289-AF1C-F23FE2EC257B}"/>
              </a:ext>
            </a:extLst>
          </p:cNvPr>
          <p:cNvGrpSpPr/>
          <p:nvPr/>
        </p:nvGrpSpPr>
        <p:grpSpPr>
          <a:xfrm>
            <a:off x="596140" y="1312985"/>
            <a:ext cx="788963" cy="785446"/>
            <a:chOff x="594359" y="1312985"/>
            <a:chExt cx="788963" cy="785446"/>
          </a:xfrm>
        </p:grpSpPr>
        <p:sp>
          <p:nvSpPr>
            <p:cNvPr id="7" name="Round Diagonal Corner Rectangle 6">
              <a:extLst>
                <a:ext uri="{FF2B5EF4-FFF2-40B4-BE49-F238E27FC236}">
                  <a16:creationId xmlns:a16="http://schemas.microsoft.com/office/drawing/2014/main" id="{7F040F4E-2FF3-4AFC-C49D-EF93BB0DF7C0}"/>
                </a:ext>
              </a:extLst>
            </p:cNvPr>
            <p:cNvSpPr/>
            <p:nvPr/>
          </p:nvSpPr>
          <p:spPr>
            <a:xfrm>
              <a:off x="594359" y="1312985"/>
              <a:ext cx="788963" cy="78544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E8CAA-5D68-104F-8353-369C81BF61A7}"/>
                </a:ext>
              </a:extLst>
            </p:cNvPr>
            <p:cNvSpPr txBox="1"/>
            <p:nvPr/>
          </p:nvSpPr>
          <p:spPr>
            <a:xfrm>
              <a:off x="604302" y="1444098"/>
              <a:ext cx="779020" cy="523220"/>
            </a:xfrm>
            <a:prstGeom prst="rect">
              <a:avLst/>
            </a:prstGeom>
            <a:noFill/>
          </p:spPr>
          <p:txBody>
            <a:bodyPr wrap="square" rtlCol="0">
              <a:spAutoFit/>
            </a:bodyPr>
            <a:lstStyle/>
            <a:p>
              <a:pPr algn="ctr"/>
              <a:r>
                <a:rPr lang="en-US" sz="2800" b="1">
                  <a:solidFill>
                    <a:schemeClr val="bg2"/>
                  </a:solidFill>
                </a:rPr>
                <a:t>1</a:t>
              </a:r>
            </a:p>
          </p:txBody>
        </p:sp>
      </p:grpSp>
      <p:sp>
        <p:nvSpPr>
          <p:cNvPr id="9" name="TextBox 8">
            <a:extLst>
              <a:ext uri="{FF2B5EF4-FFF2-40B4-BE49-F238E27FC236}">
                <a16:creationId xmlns:a16="http://schemas.microsoft.com/office/drawing/2014/main" id="{A0F45259-178A-ED25-95F1-249510DBDD88}"/>
              </a:ext>
            </a:extLst>
          </p:cNvPr>
          <p:cNvSpPr txBox="1"/>
          <p:nvPr/>
        </p:nvSpPr>
        <p:spPr>
          <a:xfrm>
            <a:off x="1607843" y="2368680"/>
            <a:ext cx="10217354" cy="830997"/>
          </a:xfrm>
          <a:prstGeom prst="rect">
            <a:avLst/>
          </a:prstGeom>
          <a:noFill/>
        </p:spPr>
        <p:txBody>
          <a:bodyPr wrap="square" rtlCol="0">
            <a:spAutoFit/>
          </a:bodyPr>
          <a:lstStyle/>
          <a:p>
            <a:r>
              <a:rPr lang="en-US" sz="1600" b="1"/>
              <a:t>Affirm shared values of safety, fairness, and working together toward common goals.</a:t>
            </a:r>
            <a:r>
              <a:rPr lang="en-US" sz="1600"/>
              <a:t> Make clear that scapegoating and division weakens the country. The way forward is treating people with dignity and working together to solve problems.</a:t>
            </a:r>
            <a:endParaRPr lang="en-US" sz="1600" b="1"/>
          </a:p>
        </p:txBody>
      </p:sp>
      <p:grpSp>
        <p:nvGrpSpPr>
          <p:cNvPr id="10" name="Group 9">
            <a:extLst>
              <a:ext uri="{FF2B5EF4-FFF2-40B4-BE49-F238E27FC236}">
                <a16:creationId xmlns:a16="http://schemas.microsoft.com/office/drawing/2014/main" id="{C4FEC5E6-BDDC-2DC4-8916-868745F9A5C9}"/>
              </a:ext>
            </a:extLst>
          </p:cNvPr>
          <p:cNvGrpSpPr/>
          <p:nvPr/>
        </p:nvGrpSpPr>
        <p:grpSpPr>
          <a:xfrm>
            <a:off x="596140" y="2344239"/>
            <a:ext cx="788963" cy="785446"/>
            <a:chOff x="594359" y="2756082"/>
            <a:chExt cx="788963" cy="785446"/>
          </a:xfrm>
        </p:grpSpPr>
        <p:sp>
          <p:nvSpPr>
            <p:cNvPr id="11" name="Round Diagonal Corner Rectangle 7">
              <a:extLst>
                <a:ext uri="{FF2B5EF4-FFF2-40B4-BE49-F238E27FC236}">
                  <a16:creationId xmlns:a16="http://schemas.microsoft.com/office/drawing/2014/main" id="{9892F51F-E5FC-D63E-3909-55DAFFF6378B}"/>
                </a:ext>
              </a:extLst>
            </p:cNvPr>
            <p:cNvSpPr/>
            <p:nvPr/>
          </p:nvSpPr>
          <p:spPr>
            <a:xfrm>
              <a:off x="594359" y="2756082"/>
              <a:ext cx="788963" cy="785446"/>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6E4998-7C7F-99A1-3A90-3BD3B3DF6ABA}"/>
                </a:ext>
              </a:extLst>
            </p:cNvPr>
            <p:cNvSpPr txBox="1"/>
            <p:nvPr/>
          </p:nvSpPr>
          <p:spPr>
            <a:xfrm>
              <a:off x="604302" y="2887195"/>
              <a:ext cx="779020" cy="523220"/>
            </a:xfrm>
            <a:prstGeom prst="rect">
              <a:avLst/>
            </a:prstGeom>
            <a:noFill/>
          </p:spPr>
          <p:txBody>
            <a:bodyPr wrap="square" rtlCol="0">
              <a:spAutoFit/>
            </a:bodyPr>
            <a:lstStyle/>
            <a:p>
              <a:pPr algn="ctr"/>
              <a:r>
                <a:rPr lang="en-US" sz="2800" b="1">
                  <a:solidFill>
                    <a:schemeClr val="bg2"/>
                  </a:solidFill>
                </a:rPr>
                <a:t>2</a:t>
              </a:r>
            </a:p>
          </p:txBody>
        </p:sp>
      </p:grpSp>
      <p:sp>
        <p:nvSpPr>
          <p:cNvPr id="4" name="TextBox 3">
            <a:extLst>
              <a:ext uri="{FF2B5EF4-FFF2-40B4-BE49-F238E27FC236}">
                <a16:creationId xmlns:a16="http://schemas.microsoft.com/office/drawing/2014/main" id="{F2FC6D2F-7077-B1F2-0283-D4E182E2E7A6}"/>
              </a:ext>
            </a:extLst>
          </p:cNvPr>
          <p:cNvSpPr txBox="1"/>
          <p:nvPr/>
        </p:nvSpPr>
        <p:spPr>
          <a:xfrm>
            <a:off x="1607843" y="3398291"/>
            <a:ext cx="10217354" cy="1323439"/>
          </a:xfrm>
          <a:prstGeom prst="rect">
            <a:avLst/>
          </a:prstGeom>
          <a:noFill/>
        </p:spPr>
        <p:txBody>
          <a:bodyPr wrap="square" rtlCol="0">
            <a:spAutoFit/>
          </a:bodyPr>
          <a:lstStyle/>
          <a:p>
            <a:r>
              <a:rPr lang="en-US" sz="1600" b="1"/>
              <a:t>Calibrate tone to topic.</a:t>
            </a:r>
          </a:p>
          <a:p>
            <a:pPr marL="285750" indent="-285750">
              <a:buFont typeface="Arial" panose="020B0604020202020204" pitchFamily="34" charset="0"/>
              <a:buChar char="•"/>
            </a:pPr>
            <a:r>
              <a:rPr lang="en-US" sz="1600" b="1"/>
              <a:t>Speak with conviction on how people should be treated.</a:t>
            </a:r>
            <a:r>
              <a:rPr lang="en-US" sz="1600"/>
              <a:t> There is no room to hedge on core values like dignity, fairness, and safety. Voters want confident, moral leadership.</a:t>
            </a:r>
          </a:p>
          <a:p>
            <a:pPr marL="285750" indent="-285750">
              <a:buFont typeface="Arial" panose="020B0604020202020204" pitchFamily="34" charset="0"/>
              <a:buChar char="•"/>
            </a:pPr>
            <a:r>
              <a:rPr lang="en-US" sz="1600" b="1"/>
              <a:t>Use curiosity to redirect blame.</a:t>
            </a:r>
            <a:r>
              <a:rPr lang="en-US" sz="1600"/>
              <a:t> Invite voters to ask who is really benefitting when costs rise, rather than telling them. An inquisitive tone opens space to rethink what is really going on.</a:t>
            </a:r>
            <a:endParaRPr lang="en-US" sz="1600" b="1"/>
          </a:p>
        </p:txBody>
      </p:sp>
      <p:grpSp>
        <p:nvGrpSpPr>
          <p:cNvPr id="13" name="Group 12">
            <a:extLst>
              <a:ext uri="{FF2B5EF4-FFF2-40B4-BE49-F238E27FC236}">
                <a16:creationId xmlns:a16="http://schemas.microsoft.com/office/drawing/2014/main" id="{D9400BC2-2D46-8E22-BF85-D74073931B8F}"/>
              </a:ext>
            </a:extLst>
          </p:cNvPr>
          <p:cNvGrpSpPr/>
          <p:nvPr/>
        </p:nvGrpSpPr>
        <p:grpSpPr>
          <a:xfrm>
            <a:off x="594360" y="3428780"/>
            <a:ext cx="790742" cy="785446"/>
            <a:chOff x="592579" y="5100558"/>
            <a:chExt cx="790742" cy="785446"/>
          </a:xfrm>
        </p:grpSpPr>
        <p:sp>
          <p:nvSpPr>
            <p:cNvPr id="14" name="Round Diagonal Corner Rectangle 8">
              <a:extLst>
                <a:ext uri="{FF2B5EF4-FFF2-40B4-BE49-F238E27FC236}">
                  <a16:creationId xmlns:a16="http://schemas.microsoft.com/office/drawing/2014/main" id="{DF26214E-3470-2251-A769-D64622A4871E}"/>
                </a:ext>
              </a:extLst>
            </p:cNvPr>
            <p:cNvSpPr/>
            <p:nvPr/>
          </p:nvSpPr>
          <p:spPr>
            <a:xfrm>
              <a:off x="594358" y="5100558"/>
              <a:ext cx="788963" cy="785446"/>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D010D3-BD5D-32A4-B125-2C527458920A}"/>
                </a:ext>
              </a:extLst>
            </p:cNvPr>
            <p:cNvSpPr txBox="1"/>
            <p:nvPr/>
          </p:nvSpPr>
          <p:spPr>
            <a:xfrm>
              <a:off x="592579" y="5231671"/>
              <a:ext cx="779020" cy="523220"/>
            </a:xfrm>
            <a:prstGeom prst="rect">
              <a:avLst/>
            </a:prstGeom>
            <a:noFill/>
          </p:spPr>
          <p:txBody>
            <a:bodyPr wrap="square" rtlCol="0">
              <a:spAutoFit/>
            </a:bodyPr>
            <a:lstStyle/>
            <a:p>
              <a:pPr algn="ctr"/>
              <a:r>
                <a:rPr lang="en-US" sz="2800" b="1">
                  <a:solidFill>
                    <a:schemeClr val="bg2"/>
                  </a:solidFill>
                </a:rPr>
                <a:t>3</a:t>
              </a:r>
            </a:p>
          </p:txBody>
        </p:sp>
      </p:grpSp>
      <p:grpSp>
        <p:nvGrpSpPr>
          <p:cNvPr id="16" name="Group 15">
            <a:extLst>
              <a:ext uri="{FF2B5EF4-FFF2-40B4-BE49-F238E27FC236}">
                <a16:creationId xmlns:a16="http://schemas.microsoft.com/office/drawing/2014/main" id="{5EF76A29-5D7B-31FA-EB47-357AA67DA52E}"/>
              </a:ext>
            </a:extLst>
          </p:cNvPr>
          <p:cNvGrpSpPr/>
          <p:nvPr/>
        </p:nvGrpSpPr>
        <p:grpSpPr>
          <a:xfrm>
            <a:off x="606083" y="4916541"/>
            <a:ext cx="788963" cy="785446"/>
            <a:chOff x="594359" y="1312985"/>
            <a:chExt cx="788963" cy="785446"/>
          </a:xfrm>
        </p:grpSpPr>
        <p:sp>
          <p:nvSpPr>
            <p:cNvPr id="17" name="Round Diagonal Corner Rectangle 6">
              <a:extLst>
                <a:ext uri="{FF2B5EF4-FFF2-40B4-BE49-F238E27FC236}">
                  <a16:creationId xmlns:a16="http://schemas.microsoft.com/office/drawing/2014/main" id="{422B19C4-F72A-E89E-3DC5-6A4A1B4B24F3}"/>
                </a:ext>
              </a:extLst>
            </p:cNvPr>
            <p:cNvSpPr/>
            <p:nvPr/>
          </p:nvSpPr>
          <p:spPr>
            <a:xfrm>
              <a:off x="594359" y="1312985"/>
              <a:ext cx="788963" cy="78544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9A267AF-8E90-BA8B-41D4-6E9F4A177037}"/>
                </a:ext>
              </a:extLst>
            </p:cNvPr>
            <p:cNvSpPr txBox="1"/>
            <p:nvPr/>
          </p:nvSpPr>
          <p:spPr>
            <a:xfrm>
              <a:off x="604302" y="1444098"/>
              <a:ext cx="779020" cy="523220"/>
            </a:xfrm>
            <a:prstGeom prst="rect">
              <a:avLst/>
            </a:prstGeom>
            <a:noFill/>
          </p:spPr>
          <p:txBody>
            <a:bodyPr wrap="square" rtlCol="0">
              <a:spAutoFit/>
            </a:bodyPr>
            <a:lstStyle/>
            <a:p>
              <a:pPr algn="ctr"/>
              <a:r>
                <a:rPr lang="en-US" sz="2800" b="1">
                  <a:solidFill>
                    <a:schemeClr val="bg2"/>
                  </a:solidFill>
                </a:rPr>
                <a:t>4</a:t>
              </a:r>
            </a:p>
          </p:txBody>
        </p:sp>
      </p:grpSp>
      <p:sp>
        <p:nvSpPr>
          <p:cNvPr id="19" name="TextBox 18">
            <a:extLst>
              <a:ext uri="{FF2B5EF4-FFF2-40B4-BE49-F238E27FC236}">
                <a16:creationId xmlns:a16="http://schemas.microsoft.com/office/drawing/2014/main" id="{33014A1F-2799-56A8-2DB1-276A6C406C4B}"/>
              </a:ext>
            </a:extLst>
          </p:cNvPr>
          <p:cNvSpPr txBox="1"/>
          <p:nvPr/>
        </p:nvSpPr>
        <p:spPr>
          <a:xfrm>
            <a:off x="1607843" y="4920707"/>
            <a:ext cx="10217354" cy="830997"/>
          </a:xfrm>
          <a:prstGeom prst="rect">
            <a:avLst/>
          </a:prstGeom>
          <a:noFill/>
        </p:spPr>
        <p:txBody>
          <a:bodyPr wrap="square" rtlCol="0">
            <a:spAutoFit/>
          </a:bodyPr>
          <a:lstStyle/>
          <a:p>
            <a:r>
              <a:rPr lang="en-US" sz="1600" b="1"/>
              <a:t>What doesn’t work: pivoting straight to blaming Republicans.</a:t>
            </a:r>
            <a:r>
              <a:rPr lang="en-US" sz="1600"/>
              <a:t> Immediate partisan attacks feel like more of the same and turn some voters off. Even liberal Democrats prefer responses that focus on values and systemic causes.</a:t>
            </a:r>
            <a:endParaRPr lang="en-US" sz="1600" b="1"/>
          </a:p>
        </p:txBody>
      </p:sp>
    </p:spTree>
    <p:extLst>
      <p:ext uri="{BB962C8B-B14F-4D97-AF65-F5344CB8AC3E}">
        <p14:creationId xmlns:p14="http://schemas.microsoft.com/office/powerpoint/2010/main" val="378263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FFE37-D127-D8BB-E310-F86B2F9B0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916C2-242A-8502-D084-A0F75D9E4939}"/>
              </a:ext>
            </a:extLst>
          </p:cNvPr>
          <p:cNvSpPr>
            <a:spLocks noGrp="1"/>
          </p:cNvSpPr>
          <p:nvPr>
            <p:ph type="title"/>
          </p:nvPr>
        </p:nvSpPr>
        <p:spPr/>
        <p:txBody>
          <a:bodyPr/>
          <a:lstStyle/>
          <a:p>
            <a:r>
              <a:rPr lang="en-US"/>
              <a:t>Messaging Dos and Don’ts</a:t>
            </a:r>
          </a:p>
        </p:txBody>
      </p:sp>
      <p:sp>
        <p:nvSpPr>
          <p:cNvPr id="3" name="Slide Number Placeholder 2">
            <a:extLst>
              <a:ext uri="{FF2B5EF4-FFF2-40B4-BE49-F238E27FC236}">
                <a16:creationId xmlns:a16="http://schemas.microsoft.com/office/drawing/2014/main" id="{6FEE20DC-04BD-1A16-3F9E-117AD209B970}"/>
              </a:ext>
            </a:extLst>
          </p:cNvPr>
          <p:cNvSpPr>
            <a:spLocks noGrp="1"/>
          </p:cNvSpPr>
          <p:nvPr>
            <p:ph type="sldNum" sz="quarter" idx="12"/>
          </p:nvPr>
        </p:nvSpPr>
        <p:spPr/>
        <p:txBody>
          <a:bodyPr/>
          <a:lstStyle/>
          <a:p>
            <a:fld id="{35AC7A8B-0617-B84C-BE7C-25188248DABA}" type="slidenum">
              <a:rPr lang="en-US" smtClean="0"/>
              <a:pPr/>
              <a:t>27</a:t>
            </a:fld>
            <a:endParaRPr lang="en-US"/>
          </a:p>
        </p:txBody>
      </p:sp>
      <p:graphicFrame>
        <p:nvGraphicFramePr>
          <p:cNvPr id="4" name="Table 3">
            <a:extLst>
              <a:ext uri="{FF2B5EF4-FFF2-40B4-BE49-F238E27FC236}">
                <a16:creationId xmlns:a16="http://schemas.microsoft.com/office/drawing/2014/main" id="{F3EDB35D-D498-21CA-4E16-2714813D13AD}"/>
              </a:ext>
            </a:extLst>
          </p:cNvPr>
          <p:cNvGraphicFramePr>
            <a:graphicFrameLocks noGrp="1"/>
          </p:cNvGraphicFramePr>
          <p:nvPr>
            <p:extLst>
              <p:ext uri="{D42A27DB-BD31-4B8C-83A1-F6EECF244321}">
                <p14:modId xmlns:p14="http://schemas.microsoft.com/office/powerpoint/2010/main" val="4025361699"/>
              </p:ext>
            </p:extLst>
          </p:nvPr>
        </p:nvGraphicFramePr>
        <p:xfrm>
          <a:off x="594359" y="1209040"/>
          <a:ext cx="10993340" cy="4439920"/>
        </p:xfrm>
        <a:graphic>
          <a:graphicData uri="http://schemas.openxmlformats.org/drawingml/2006/table">
            <a:tbl>
              <a:tblPr firstRow="1" bandRow="1">
                <a:tableStyleId>{5C22544A-7EE6-4342-B048-85BDC9FD1C3A}</a:tableStyleId>
              </a:tblPr>
              <a:tblGrid>
                <a:gridCol w="5496670">
                  <a:extLst>
                    <a:ext uri="{9D8B030D-6E8A-4147-A177-3AD203B41FA5}">
                      <a16:colId xmlns:a16="http://schemas.microsoft.com/office/drawing/2014/main" val="2199063790"/>
                    </a:ext>
                  </a:extLst>
                </a:gridCol>
                <a:gridCol w="5496670">
                  <a:extLst>
                    <a:ext uri="{9D8B030D-6E8A-4147-A177-3AD203B41FA5}">
                      <a16:colId xmlns:a16="http://schemas.microsoft.com/office/drawing/2014/main" val="1775566259"/>
                    </a:ext>
                  </a:extLst>
                </a:gridCol>
              </a:tblGrid>
              <a:tr h="370840">
                <a:tc>
                  <a:txBody>
                    <a:bodyPr/>
                    <a:lstStyle/>
                    <a:p>
                      <a:r>
                        <a:rPr lang="en-US">
                          <a:latin typeface="+mj-lt"/>
                        </a:rPr>
                        <a:t>DO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r>
                        <a:rPr lang="en-US">
                          <a:latin typeface="+mj-lt"/>
                        </a:rPr>
                        <a:t>DON’T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122819049"/>
                  </a:ext>
                </a:extLst>
              </a:tr>
              <a:tr h="370840">
                <a:tc>
                  <a:txBody>
                    <a:bodyPr/>
                    <a:lstStyle/>
                    <a:p>
                      <a:pPr marL="285750" indent="-285750" rtl="0" fontAlgn="base">
                        <a:spcAft>
                          <a:spcPts val="1200"/>
                        </a:spcAft>
                        <a:buClr>
                          <a:srgbClr val="33623F"/>
                        </a:buClr>
                        <a:buFont typeface="Wingdings" panose="05000000000000000000" pitchFamily="2" charset="2"/>
                        <a:buChar char="ü"/>
                      </a:pPr>
                      <a:r>
                        <a:rPr lang="en-US" sz="1700" b="0" i="0" kern="1200">
                          <a:solidFill>
                            <a:schemeClr val="dk1"/>
                          </a:solidFill>
                          <a:effectLst/>
                          <a:latin typeface="+mj-lt"/>
                          <a:ea typeface="+mn-ea"/>
                          <a:cs typeface="+mn-cs"/>
                        </a:rPr>
                        <a:t>Respond to attacks on groups and scapegoating. It is an opportunity. </a:t>
                      </a:r>
                    </a:p>
                    <a:p>
                      <a:pPr marL="285750" indent="-285750" rtl="0" fontAlgn="base">
                        <a:spcAft>
                          <a:spcPts val="1200"/>
                        </a:spcAft>
                        <a:buFont typeface="Wingdings" panose="05000000000000000000" pitchFamily="2" charset="2"/>
                        <a:buChar char="ü"/>
                      </a:pPr>
                      <a:r>
                        <a:rPr lang="en-US" sz="1700" b="0" i="0" kern="1200">
                          <a:solidFill>
                            <a:schemeClr val="dk1"/>
                          </a:solidFill>
                          <a:effectLst/>
                          <a:latin typeface="+mj-lt"/>
                          <a:ea typeface="+mn-ea"/>
                          <a:cs typeface="+mn-cs"/>
                        </a:rPr>
                        <a:t>Acknowledge the real pain voters are feeling—whether economic frustration, safety concerns, or sense that system isn't working—without validating blame. </a:t>
                      </a:r>
                    </a:p>
                    <a:p>
                      <a:pPr marL="285750" indent="-285750" rtl="0" fontAlgn="base">
                        <a:spcAft>
                          <a:spcPts val="1200"/>
                        </a:spcAft>
                        <a:buFont typeface="Wingdings" panose="05000000000000000000" pitchFamily="2" charset="2"/>
                        <a:buChar char="ü"/>
                      </a:pPr>
                      <a:r>
                        <a:rPr lang="en-US" sz="1700" b="0" i="0" kern="1200">
                          <a:solidFill>
                            <a:schemeClr val="dk1"/>
                          </a:solidFill>
                          <a:effectLst/>
                          <a:latin typeface="+mj-lt"/>
                          <a:ea typeface="+mn-ea"/>
                          <a:cs typeface="+mn-cs"/>
                        </a:rPr>
                        <a:t>Draw a clear, strong line on how we treat people. Use moral language and speak with conviction. </a:t>
                      </a:r>
                    </a:p>
                    <a:p>
                      <a:pPr marL="285750" indent="-285750" rtl="0" fontAlgn="base">
                        <a:spcAft>
                          <a:spcPts val="1200"/>
                        </a:spcAft>
                        <a:buFont typeface="Wingdings" panose="05000000000000000000" pitchFamily="2" charset="2"/>
                        <a:buChar char="ü"/>
                      </a:pPr>
                      <a:r>
                        <a:rPr lang="en-US" sz="1700" b="0" i="0" kern="1200">
                          <a:solidFill>
                            <a:schemeClr val="dk1"/>
                          </a:solidFill>
                          <a:effectLst/>
                          <a:latin typeface="+mj-lt"/>
                          <a:ea typeface="+mn-ea"/>
                          <a:cs typeface="+mn-cs"/>
                        </a:rPr>
                        <a:t>Lean into shared values: safety, dignity, and working together toward common goals. </a:t>
                      </a:r>
                    </a:p>
                    <a:p>
                      <a:pPr marL="285750" indent="-285750" rtl="0" fontAlgn="base">
                        <a:spcAft>
                          <a:spcPts val="1200"/>
                        </a:spcAft>
                        <a:buFont typeface="Wingdings" panose="05000000000000000000" pitchFamily="2" charset="2"/>
                        <a:buChar char="ü"/>
                      </a:pPr>
                      <a:r>
                        <a:rPr lang="en-US" sz="1700" b="0" i="0" kern="1200">
                          <a:solidFill>
                            <a:schemeClr val="dk1"/>
                          </a:solidFill>
                          <a:effectLst/>
                          <a:latin typeface="+mj-lt"/>
                          <a:ea typeface="+mn-ea"/>
                          <a:cs typeface="+mn-cs"/>
                        </a:rPr>
                        <a:t>Use an inquisitive style to lead voters to a different villain, inviting them to ask who really gains from division or rising costs.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285750" indent="-285750" rtl="0" fontAlgn="base">
                        <a:spcAft>
                          <a:spcPts val="1200"/>
                        </a:spcAft>
                        <a:buClr>
                          <a:schemeClr val="accent5"/>
                        </a:buClr>
                        <a:buFont typeface="Arial" panose="020B0604020202020204" pitchFamily="34" charset="0"/>
                        <a:buChar char="Ꭓ"/>
                      </a:pPr>
                      <a:r>
                        <a:rPr lang="en-US" sz="1700" b="0" i="0" kern="1200">
                          <a:solidFill>
                            <a:schemeClr val="dk1"/>
                          </a:solidFill>
                          <a:effectLst/>
                          <a:latin typeface="+mj-lt"/>
                          <a:ea typeface="+mn-ea"/>
                          <a:cs typeface="+mn-cs"/>
                        </a:rPr>
                        <a:t>Let attacks go unanswered. It’s a missed opportunity and cedes ground to fear and division. </a:t>
                      </a:r>
                    </a:p>
                    <a:p>
                      <a:pPr marL="285750" indent="-285750" rtl="0" fontAlgn="base">
                        <a:spcAft>
                          <a:spcPts val="1200"/>
                        </a:spcAft>
                        <a:buClr>
                          <a:schemeClr val="accent5"/>
                        </a:buClr>
                        <a:buFont typeface="Arial" panose="020B0604020202020204" pitchFamily="34" charset="0"/>
                        <a:buChar char="Ꭓ"/>
                      </a:pPr>
                      <a:r>
                        <a:rPr lang="en-US" sz="1700" b="0" i="0" kern="1200">
                          <a:solidFill>
                            <a:schemeClr val="dk1"/>
                          </a:solidFill>
                          <a:effectLst/>
                          <a:latin typeface="+mj-lt"/>
                          <a:ea typeface="+mn-ea"/>
                          <a:cs typeface="+mn-cs"/>
                        </a:rPr>
                        <a:t>Assume all Democrats are comfortable with rapid social change.  </a:t>
                      </a:r>
                    </a:p>
                    <a:p>
                      <a:pPr marL="285750" indent="-285750" rtl="0" fontAlgn="base">
                        <a:spcAft>
                          <a:spcPts val="1200"/>
                        </a:spcAft>
                        <a:buClr>
                          <a:schemeClr val="accent5"/>
                        </a:buClr>
                        <a:buFont typeface="Arial" panose="020B0604020202020204" pitchFamily="34" charset="0"/>
                        <a:buChar char="Ꭓ"/>
                      </a:pPr>
                      <a:r>
                        <a:rPr lang="en-US" sz="1700" b="0" i="0" kern="1200">
                          <a:solidFill>
                            <a:schemeClr val="dk1"/>
                          </a:solidFill>
                          <a:effectLst/>
                          <a:latin typeface="+mj-lt"/>
                          <a:ea typeface="+mn-ea"/>
                          <a:cs typeface="+mn-cs"/>
                        </a:rPr>
                        <a:t>Dismiss or belittle concerns about immigration. Many swing voters see it as a real and legitimate issue.  </a:t>
                      </a:r>
                    </a:p>
                    <a:p>
                      <a:pPr marL="285750" indent="-285750" rtl="0" fontAlgn="base">
                        <a:spcAft>
                          <a:spcPts val="1200"/>
                        </a:spcAft>
                        <a:buClr>
                          <a:schemeClr val="accent5"/>
                        </a:buClr>
                        <a:buFont typeface="Arial" panose="020B0604020202020204" pitchFamily="34" charset="0"/>
                        <a:buChar char="Ꭓ"/>
                      </a:pPr>
                      <a:r>
                        <a:rPr lang="en-US" sz="1700" b="0" i="0" kern="1200">
                          <a:solidFill>
                            <a:schemeClr val="dk1"/>
                          </a:solidFill>
                          <a:effectLst/>
                          <a:latin typeface="+mj-lt"/>
                          <a:ea typeface="+mn-ea"/>
                          <a:cs typeface="+mn-cs"/>
                        </a:rPr>
                        <a:t>Hedge on core values. There is no room to equivocate on dignity, fairness, or the harm of pitting people against each other.  </a:t>
                      </a:r>
                    </a:p>
                    <a:p>
                      <a:pPr marL="285750" indent="-285750" rtl="0" fontAlgn="base">
                        <a:spcAft>
                          <a:spcPts val="1200"/>
                        </a:spcAft>
                        <a:buClr>
                          <a:schemeClr val="accent5"/>
                        </a:buClr>
                        <a:buFont typeface="Arial" panose="020B0604020202020204" pitchFamily="34" charset="0"/>
                        <a:buChar char="Ꭓ"/>
                      </a:pPr>
                      <a:r>
                        <a:rPr lang="en-US" sz="1700" b="0" i="0" kern="1200">
                          <a:solidFill>
                            <a:schemeClr val="dk1"/>
                          </a:solidFill>
                          <a:effectLst/>
                          <a:latin typeface="+mj-lt"/>
                          <a:ea typeface="+mn-ea"/>
                          <a:cs typeface="+mn-cs"/>
                        </a:rPr>
                        <a:t>Lead with accusations against Republicans. It feels like more of the same and closes minds before we have a chance to open them.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97963683"/>
                  </a:ext>
                </a:extLst>
              </a:tr>
            </a:tbl>
          </a:graphicData>
        </a:graphic>
      </p:graphicFrame>
    </p:spTree>
    <p:extLst>
      <p:ext uri="{BB962C8B-B14F-4D97-AF65-F5344CB8AC3E}">
        <p14:creationId xmlns:p14="http://schemas.microsoft.com/office/powerpoint/2010/main" val="3622938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006DB7-C7E5-9D60-7BCD-D4E0E3346570}"/>
              </a:ext>
            </a:extLst>
          </p:cNvPr>
          <p:cNvSpPr>
            <a:spLocks noGrp="1"/>
          </p:cNvSpPr>
          <p:nvPr>
            <p:ph type="body" sz="quarter" idx="10"/>
          </p:nvPr>
        </p:nvSpPr>
        <p:spPr/>
        <p:txBody>
          <a:bodyPr/>
          <a:lstStyle/>
          <a:p>
            <a:r>
              <a:rPr lang="en-US" b="1"/>
              <a:t>Thank you.</a:t>
            </a:r>
          </a:p>
          <a:p>
            <a:endParaRPr lang="en-US"/>
          </a:p>
          <a:p>
            <a:r>
              <a:rPr lang="en-US"/>
              <a:t>Corrie Hunt, PhD | </a:t>
            </a:r>
            <a:r>
              <a:rPr lang="en-US" i="1"/>
              <a:t>Partner</a:t>
            </a:r>
            <a:br>
              <a:rPr lang="en-US"/>
            </a:br>
            <a:r>
              <a:rPr lang="en-US">
                <a:hlinkClick r:id="rId2"/>
              </a:rPr>
              <a:t>cvhunt@hartresearch.com</a:t>
            </a:r>
            <a:endParaRPr lang="en-US"/>
          </a:p>
          <a:p>
            <a:endParaRPr lang="en-US"/>
          </a:p>
          <a:p>
            <a:r>
              <a:rPr lang="en-US"/>
              <a:t>Geoff Garin | </a:t>
            </a:r>
            <a:r>
              <a:rPr lang="en-US" i="1"/>
              <a:t>President</a:t>
            </a:r>
            <a:br>
              <a:rPr lang="en-US"/>
            </a:br>
            <a:r>
              <a:rPr lang="en-US">
                <a:hlinkClick r:id="rId3"/>
              </a:rPr>
              <a:t>ggarin@hartresearch.com</a:t>
            </a:r>
            <a:r>
              <a:rPr lang="en-US"/>
              <a:t> </a:t>
            </a:r>
          </a:p>
          <a:p>
            <a:endParaRPr lang="en-US"/>
          </a:p>
          <a:p>
            <a:r>
              <a:rPr lang="en-US"/>
              <a:t>London Wagner | </a:t>
            </a:r>
            <a:r>
              <a:rPr lang="en-US" i="1"/>
              <a:t>Analyst</a:t>
            </a:r>
            <a:br>
              <a:rPr lang="en-US"/>
            </a:br>
            <a:r>
              <a:rPr lang="en-US">
                <a:hlinkClick r:id="rId4"/>
              </a:rPr>
              <a:t>lwagner@hartresearch.com</a:t>
            </a:r>
            <a:r>
              <a:rPr lang="en-US"/>
              <a:t> </a:t>
            </a:r>
          </a:p>
        </p:txBody>
      </p:sp>
    </p:spTree>
    <p:extLst>
      <p:ext uri="{BB962C8B-B14F-4D97-AF65-F5344CB8AC3E}">
        <p14:creationId xmlns:p14="http://schemas.microsoft.com/office/powerpoint/2010/main" val="1219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5855-5960-A56C-413C-110B23748FB1}"/>
              </a:ext>
            </a:extLst>
          </p:cNvPr>
          <p:cNvSpPr>
            <a:spLocks noGrp="1"/>
          </p:cNvSpPr>
          <p:nvPr>
            <p:ph type="title"/>
          </p:nvPr>
        </p:nvSpPr>
        <p:spPr>
          <a:xfrm>
            <a:off x="594360" y="466750"/>
            <a:ext cx="10759440" cy="1779739"/>
          </a:xfrm>
        </p:spPr>
        <p:txBody>
          <a:bodyPr>
            <a:normAutofit/>
          </a:bodyPr>
          <a:lstStyle/>
          <a:p>
            <a:r>
              <a:rPr lang="en-US"/>
              <a:t>Two variations of the “How we treat people” narrative. </a:t>
            </a:r>
          </a:p>
        </p:txBody>
      </p:sp>
      <p:sp>
        <p:nvSpPr>
          <p:cNvPr id="3" name="Slide Number Placeholder 2">
            <a:extLst>
              <a:ext uri="{FF2B5EF4-FFF2-40B4-BE49-F238E27FC236}">
                <a16:creationId xmlns:a16="http://schemas.microsoft.com/office/drawing/2014/main" id="{DE37E926-080B-2EB4-2E76-BA381B843F57}"/>
              </a:ext>
            </a:extLst>
          </p:cNvPr>
          <p:cNvSpPr>
            <a:spLocks noGrp="1"/>
          </p:cNvSpPr>
          <p:nvPr>
            <p:ph type="sldNum" sz="quarter" idx="12"/>
          </p:nvPr>
        </p:nvSpPr>
        <p:spPr/>
        <p:txBody>
          <a:bodyPr/>
          <a:lstStyle/>
          <a:p>
            <a:fld id="{35AC7A8B-0617-B84C-BE7C-25188248DABA}" type="slidenum">
              <a:rPr lang="en-US" smtClean="0"/>
              <a:pPr/>
              <a:t>29</a:t>
            </a:fld>
            <a:endParaRPr lang="en-US"/>
          </a:p>
        </p:txBody>
      </p:sp>
      <p:graphicFrame>
        <p:nvGraphicFramePr>
          <p:cNvPr id="4" name="Table 3">
            <a:extLst>
              <a:ext uri="{FF2B5EF4-FFF2-40B4-BE49-F238E27FC236}">
                <a16:creationId xmlns:a16="http://schemas.microsoft.com/office/drawing/2014/main" id="{58EC21DA-0FC5-4ED3-FEF9-C114B180090A}"/>
              </a:ext>
            </a:extLst>
          </p:cNvPr>
          <p:cNvGraphicFramePr>
            <a:graphicFrameLocks noGrp="1"/>
          </p:cNvGraphicFramePr>
          <p:nvPr>
            <p:extLst>
              <p:ext uri="{D42A27DB-BD31-4B8C-83A1-F6EECF244321}">
                <p14:modId xmlns:p14="http://schemas.microsoft.com/office/powerpoint/2010/main" val="621732321"/>
              </p:ext>
            </p:extLst>
          </p:nvPr>
        </p:nvGraphicFramePr>
        <p:xfrm>
          <a:off x="721250" y="1942782"/>
          <a:ext cx="10749500" cy="3505200"/>
        </p:xfrm>
        <a:graphic>
          <a:graphicData uri="http://schemas.openxmlformats.org/drawingml/2006/table">
            <a:tbl>
              <a:tblPr firstRow="1" bandRow="1">
                <a:tableStyleId>{2D5ABB26-0587-4C30-8999-92F81FD0307C}</a:tableStyleId>
              </a:tblPr>
              <a:tblGrid>
                <a:gridCol w="5374750">
                  <a:extLst>
                    <a:ext uri="{9D8B030D-6E8A-4147-A177-3AD203B41FA5}">
                      <a16:colId xmlns:a16="http://schemas.microsoft.com/office/drawing/2014/main" val="1657753379"/>
                    </a:ext>
                  </a:extLst>
                </a:gridCol>
                <a:gridCol w="5374750">
                  <a:extLst>
                    <a:ext uri="{9D8B030D-6E8A-4147-A177-3AD203B41FA5}">
                      <a16:colId xmlns:a16="http://schemas.microsoft.com/office/drawing/2014/main" val="1054979669"/>
                    </a:ext>
                  </a:extLst>
                </a:gridCol>
              </a:tblGrid>
              <a:tr h="5006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mn-lt"/>
                          <a:ea typeface="+mn-ea"/>
                          <a:cs typeface="+mn-cs"/>
                        </a:rPr>
                        <a:t>Conviction</a:t>
                      </a:r>
                    </a:p>
                  </a:txBody>
                  <a:tcPr marL="137160" marR="137160" marT="137160" marB="137160">
                    <a:lnR w="28575" cap="flat" cmpd="sng" algn="ctr">
                      <a:solidFill>
                        <a:schemeClr val="bg1"/>
                      </a:solidFill>
                      <a:prstDash val="solid"/>
                      <a:round/>
                      <a:headEnd type="none" w="med" len="med"/>
                      <a:tailEnd type="none" w="med" len="med"/>
                    </a:ln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mn-lt"/>
                          <a:ea typeface="+mn-ea"/>
                          <a:cs typeface="+mn-cs"/>
                        </a:rPr>
                        <a:t>Connection</a:t>
                      </a: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extLst>
                  <a:ext uri="{0D108BD9-81ED-4DB2-BD59-A6C34878D82A}">
                    <a16:rowId xmlns:a16="http://schemas.microsoft.com/office/drawing/2014/main" val="863801418"/>
                  </a:ext>
                </a:extLst>
              </a:tr>
              <a:tr h="115477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0" i="0" kern="1200">
                          <a:solidFill>
                            <a:schemeClr val="tx1"/>
                          </a:solidFill>
                          <a:effectLst/>
                          <a:latin typeface="+mn-lt"/>
                          <a:ea typeface="+mn-ea"/>
                          <a:cs typeface="+mn-cs"/>
                        </a:rPr>
                        <a:t>Everyone in America should feel safe and be treated fairly. </a:t>
                      </a:r>
                      <a:r>
                        <a:rPr lang="en-US" sz="1600" b="0" i="0" kern="1200">
                          <a:solidFill>
                            <a:schemeClr val="tx1"/>
                          </a:solidFill>
                          <a:effectLst/>
                          <a:highlight>
                            <a:srgbClr val="F2EBDE"/>
                          </a:highlight>
                          <a:latin typeface="+mn-lt"/>
                          <a:ea typeface="+mn-ea"/>
                          <a:cs typeface="+mn-cs"/>
                        </a:rPr>
                        <a:t>There are real concerns </a:t>
                      </a:r>
                      <a:r>
                        <a:rPr lang="en-US" sz="1600" b="0" i="0" kern="1200">
                          <a:solidFill>
                            <a:schemeClr val="tx1"/>
                          </a:solidFill>
                          <a:effectLst/>
                          <a:latin typeface="+mn-lt"/>
                          <a:ea typeface="+mn-ea"/>
                          <a:cs typeface="+mn-cs"/>
                        </a:rPr>
                        <a:t>that this is not the case for some of us. </a:t>
                      </a:r>
                      <a:r>
                        <a:rPr lang="en-US" sz="1600" b="0" i="0" kern="1200">
                          <a:solidFill>
                            <a:schemeClr val="tx1"/>
                          </a:solidFill>
                          <a:effectLst/>
                          <a:highlight>
                            <a:srgbClr val="F2EBDE"/>
                          </a:highlight>
                          <a:latin typeface="+mn-lt"/>
                          <a:ea typeface="+mn-ea"/>
                          <a:cs typeface="+mn-cs"/>
                        </a:rPr>
                        <a:t>But we don’t get safer </a:t>
                      </a:r>
                      <a:r>
                        <a:rPr lang="en-US" sz="1600" b="0" i="0" kern="1200">
                          <a:solidFill>
                            <a:schemeClr val="tx1"/>
                          </a:solidFill>
                          <a:effectLst/>
                          <a:latin typeface="+mn-lt"/>
                          <a:ea typeface="+mn-ea"/>
                          <a:cs typeface="+mn-cs"/>
                        </a:rPr>
                        <a:t>by pitting one group of people against another or by trying to label a certain group of people as bad or dangerous. </a:t>
                      </a:r>
                      <a:r>
                        <a:rPr lang="en-US" sz="1600" b="0" i="0" kern="1200">
                          <a:solidFill>
                            <a:schemeClr val="tx1"/>
                          </a:solidFill>
                          <a:effectLst/>
                          <a:highlight>
                            <a:srgbClr val="F2EBDE"/>
                          </a:highlight>
                          <a:latin typeface="+mn-lt"/>
                          <a:ea typeface="+mn-ea"/>
                          <a:cs typeface="+mn-cs"/>
                        </a:rPr>
                        <a:t>Division weakens us</a:t>
                      </a:r>
                      <a:r>
                        <a:rPr lang="en-US" sz="1600" b="0" i="0" kern="1200">
                          <a:solidFill>
                            <a:schemeClr val="tx1"/>
                          </a:solidFill>
                          <a:effectLst/>
                          <a:latin typeface="+mn-lt"/>
                          <a:ea typeface="+mn-ea"/>
                          <a:cs typeface="+mn-cs"/>
                        </a:rPr>
                        <a:t>. </a:t>
                      </a:r>
                      <a:r>
                        <a:rPr lang="en-US" sz="1600" b="0" i="0" kern="1200">
                          <a:solidFill>
                            <a:schemeClr val="tx1"/>
                          </a:solidFill>
                          <a:effectLst/>
                          <a:highlight>
                            <a:srgbClr val="F2EBDE"/>
                          </a:highlight>
                          <a:latin typeface="+mn-lt"/>
                          <a:ea typeface="+mn-ea"/>
                          <a:cs typeface="+mn-cs"/>
                        </a:rPr>
                        <a:t>We get safer by</a:t>
                      </a:r>
                      <a:r>
                        <a:rPr lang="en-US" sz="1600" b="0" i="0" kern="1200">
                          <a:solidFill>
                            <a:schemeClr val="tx1"/>
                          </a:solidFill>
                          <a:effectLst/>
                          <a:latin typeface="+mn-lt"/>
                          <a:ea typeface="+mn-ea"/>
                          <a:cs typeface="+mn-cs"/>
                        </a:rPr>
                        <a:t> treating people with dignity and lowering the temperature so we can focus on solutions to our problems. </a:t>
                      </a:r>
                      <a:r>
                        <a:rPr lang="en-US" sz="1600" b="0" i="0" kern="1200">
                          <a:solidFill>
                            <a:schemeClr val="tx1"/>
                          </a:solidFill>
                          <a:effectLst/>
                          <a:highlight>
                            <a:srgbClr val="F2EBDE"/>
                          </a:highlight>
                          <a:latin typeface="+mn-lt"/>
                          <a:ea typeface="+mn-ea"/>
                          <a:cs typeface="+mn-cs"/>
                        </a:rPr>
                        <a:t>Our future depends on us working together toward our common goals</a:t>
                      </a:r>
                      <a:r>
                        <a:rPr lang="en-US" sz="1600" b="0" i="0" kern="1200">
                          <a:solidFill>
                            <a:schemeClr val="tx1"/>
                          </a:solidFill>
                          <a:effectLst/>
                          <a:latin typeface="+mn-lt"/>
                          <a:ea typeface="+mn-ea"/>
                          <a:cs typeface="+mn-cs"/>
                        </a:rPr>
                        <a:t>.</a:t>
                      </a:r>
                      <a:endParaRPr lang="en-US" sz="1100" kern="0">
                        <a:latin typeface="Arial" panose="020B0604020202020204" pitchFamily="34" charset="0"/>
                        <a:cs typeface="Arial" panose="020B0604020202020204" pitchFamily="34" charset="0"/>
                      </a:endParaRPr>
                    </a:p>
                  </a:txBody>
                  <a:tcPr marL="137160" marR="137160" marT="137160" marB="137160">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0" i="0" kern="1200">
                          <a:solidFill>
                            <a:schemeClr val="tx1"/>
                          </a:solidFill>
                          <a:effectLst/>
                          <a:latin typeface="+mn-lt"/>
                          <a:ea typeface="+mn-ea"/>
                          <a:cs typeface="+mn-cs"/>
                        </a:rPr>
                        <a:t>Everyone in America wants to feel safe and be treated fairly, </a:t>
                      </a:r>
                      <a:r>
                        <a:rPr lang="en-US" sz="1600" b="0" i="0" kern="1200">
                          <a:solidFill>
                            <a:schemeClr val="tx1"/>
                          </a:solidFill>
                          <a:effectLst/>
                          <a:highlight>
                            <a:srgbClr val="F2EBDE"/>
                          </a:highlight>
                          <a:latin typeface="+mn-lt"/>
                          <a:ea typeface="+mn-ea"/>
                          <a:cs typeface="+mn-cs"/>
                        </a:rPr>
                        <a:t>and many people are worried that this isn’t happening right now. It’s understandable to feel afraid or frustrated when things seem to be changing fast or problems aren’t being addressed</a:t>
                      </a:r>
                      <a:r>
                        <a:rPr lang="en-US" sz="1600" b="0" i="0" kern="1200">
                          <a:solidFill>
                            <a:schemeClr val="tx1"/>
                          </a:solidFill>
                          <a:effectLst/>
                          <a:latin typeface="+mn-lt"/>
                          <a:ea typeface="+mn-ea"/>
                          <a:cs typeface="+mn-cs"/>
                        </a:rPr>
                        <a:t>. But </a:t>
                      </a:r>
                      <a:r>
                        <a:rPr lang="en-US" sz="1600" b="0" i="0" kern="1200">
                          <a:solidFill>
                            <a:schemeClr val="tx1"/>
                          </a:solidFill>
                          <a:effectLst/>
                          <a:highlight>
                            <a:srgbClr val="F2EBDE"/>
                          </a:highlight>
                          <a:latin typeface="+mn-lt"/>
                          <a:ea typeface="+mn-ea"/>
                          <a:cs typeface="+mn-cs"/>
                        </a:rPr>
                        <a:t>many of us also worry </a:t>
                      </a:r>
                      <a:r>
                        <a:rPr lang="en-US" sz="1600" b="0" i="0" kern="1200">
                          <a:solidFill>
                            <a:schemeClr val="tx1"/>
                          </a:solidFill>
                          <a:effectLst/>
                          <a:latin typeface="+mn-lt"/>
                          <a:ea typeface="+mn-ea"/>
                          <a:cs typeface="+mn-cs"/>
                        </a:rPr>
                        <a:t>that labeling whole groups of people as bad or dangerous can make it harder to solve the real issues we’re facing. </a:t>
                      </a:r>
                      <a:r>
                        <a:rPr lang="en-US" sz="1600" b="0" i="0" kern="1200">
                          <a:solidFill>
                            <a:schemeClr val="tx1"/>
                          </a:solidFill>
                          <a:effectLst/>
                          <a:highlight>
                            <a:srgbClr val="F2EBDE"/>
                          </a:highlight>
                          <a:latin typeface="+mn-lt"/>
                          <a:ea typeface="+mn-ea"/>
                          <a:cs typeface="+mn-cs"/>
                        </a:rPr>
                        <a:t>We’re more likely to </a:t>
                      </a:r>
                      <a:r>
                        <a:rPr lang="en-US" sz="1600" b="0" i="0" kern="1200">
                          <a:solidFill>
                            <a:schemeClr val="tx1"/>
                          </a:solidFill>
                          <a:effectLst/>
                          <a:latin typeface="+mn-lt"/>
                          <a:ea typeface="+mn-ea"/>
                          <a:cs typeface="+mn-cs"/>
                        </a:rPr>
                        <a:t>become safer by treating people with dignity, lowering the temperature, and focusing on solutions we can work toward together, </a:t>
                      </a:r>
                      <a:r>
                        <a:rPr lang="en-US" sz="1600" b="0" i="0" kern="1200">
                          <a:solidFill>
                            <a:schemeClr val="tx1"/>
                          </a:solidFill>
                          <a:effectLst/>
                          <a:highlight>
                            <a:srgbClr val="F2EBDE"/>
                          </a:highlight>
                          <a:latin typeface="+mn-lt"/>
                          <a:ea typeface="+mn-ea"/>
                          <a:cs typeface="+mn-cs"/>
                        </a:rPr>
                        <a:t>even when we don’t agree on everything</a:t>
                      </a:r>
                      <a:r>
                        <a:rPr lang="en-US" sz="1600" b="0" i="0" kern="1200">
                          <a:solidFill>
                            <a:schemeClr val="tx1"/>
                          </a:solidFill>
                          <a:effectLst/>
                          <a:latin typeface="+mn-lt"/>
                          <a:ea typeface="+mn-ea"/>
                          <a:cs typeface="+mn-cs"/>
                        </a:rPr>
                        <a:t>.</a:t>
                      </a:r>
                      <a:endParaRPr lang="en-US" sz="1100" kern="0">
                        <a:latin typeface="Arial" panose="020B0604020202020204" pitchFamily="34" charset="0"/>
                        <a:cs typeface="Arial" panose="020B0604020202020204" pitchFamily="34" charset="0"/>
                      </a:endParaRP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576191784"/>
                  </a:ext>
                </a:extLst>
              </a:tr>
            </a:tbl>
          </a:graphicData>
        </a:graphic>
      </p:graphicFrame>
    </p:spTree>
    <p:extLst>
      <p:ext uri="{BB962C8B-B14F-4D97-AF65-F5344CB8AC3E}">
        <p14:creationId xmlns:p14="http://schemas.microsoft.com/office/powerpoint/2010/main" val="274768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64F5E9-C0F2-DAC2-F165-BC47638B52E5}"/>
              </a:ext>
            </a:extLst>
          </p:cNvPr>
          <p:cNvSpPr>
            <a:spLocks noGrp="1"/>
          </p:cNvSpPr>
          <p:nvPr>
            <p:ph type="body" sz="quarter" idx="10"/>
          </p:nvPr>
        </p:nvSpPr>
        <p:spPr/>
        <p:txBody>
          <a:bodyPr/>
          <a:lstStyle/>
          <a:p>
            <a:r>
              <a:rPr lang="en-US"/>
              <a:t>Several dynamics create fertile ground for the politics of othering, but there are strong countercurrents that mitigate this and provide a foundation for push back.</a:t>
            </a:r>
          </a:p>
        </p:txBody>
      </p:sp>
    </p:spTree>
    <p:extLst>
      <p:ext uri="{BB962C8B-B14F-4D97-AF65-F5344CB8AC3E}">
        <p14:creationId xmlns:p14="http://schemas.microsoft.com/office/powerpoint/2010/main" val="3219023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7DDB-D016-6523-D225-3AD198C2F4CC}"/>
              </a:ext>
            </a:extLst>
          </p:cNvPr>
          <p:cNvSpPr>
            <a:spLocks noGrp="1"/>
          </p:cNvSpPr>
          <p:nvPr>
            <p:ph type="title"/>
          </p:nvPr>
        </p:nvSpPr>
        <p:spPr>
          <a:xfrm>
            <a:off x="594360" y="466750"/>
            <a:ext cx="10759440" cy="1226583"/>
          </a:xfrm>
        </p:spPr>
        <p:txBody>
          <a:bodyPr>
            <a:normAutofit/>
          </a:bodyPr>
          <a:lstStyle/>
          <a:p>
            <a:r>
              <a:rPr lang="en-US"/>
              <a:t>Two variations of a narrative offering a different villain: Accusatory and Inquisitive. </a:t>
            </a:r>
          </a:p>
        </p:txBody>
      </p:sp>
      <p:sp>
        <p:nvSpPr>
          <p:cNvPr id="3" name="Slide Number Placeholder 2">
            <a:extLst>
              <a:ext uri="{FF2B5EF4-FFF2-40B4-BE49-F238E27FC236}">
                <a16:creationId xmlns:a16="http://schemas.microsoft.com/office/drawing/2014/main" id="{E3FF3CDD-0E64-1388-EA1F-E98DF32E58DE}"/>
              </a:ext>
            </a:extLst>
          </p:cNvPr>
          <p:cNvSpPr>
            <a:spLocks noGrp="1"/>
          </p:cNvSpPr>
          <p:nvPr>
            <p:ph type="sldNum" sz="quarter" idx="12"/>
          </p:nvPr>
        </p:nvSpPr>
        <p:spPr/>
        <p:txBody>
          <a:bodyPr/>
          <a:lstStyle/>
          <a:p>
            <a:fld id="{35AC7A8B-0617-B84C-BE7C-25188248DABA}" type="slidenum">
              <a:rPr lang="en-US" smtClean="0"/>
              <a:pPr/>
              <a:t>30</a:t>
            </a:fld>
            <a:endParaRPr lang="en-US"/>
          </a:p>
        </p:txBody>
      </p:sp>
      <p:graphicFrame>
        <p:nvGraphicFramePr>
          <p:cNvPr id="4" name="Table 3">
            <a:extLst>
              <a:ext uri="{FF2B5EF4-FFF2-40B4-BE49-F238E27FC236}">
                <a16:creationId xmlns:a16="http://schemas.microsoft.com/office/drawing/2014/main" id="{CA77C698-655D-F31C-244B-86DEA59C1385}"/>
              </a:ext>
            </a:extLst>
          </p:cNvPr>
          <p:cNvGraphicFramePr>
            <a:graphicFrameLocks noGrp="1"/>
          </p:cNvGraphicFramePr>
          <p:nvPr>
            <p:extLst>
              <p:ext uri="{D42A27DB-BD31-4B8C-83A1-F6EECF244321}">
                <p14:modId xmlns:p14="http://schemas.microsoft.com/office/powerpoint/2010/main" val="620290230"/>
              </p:ext>
            </p:extLst>
          </p:nvPr>
        </p:nvGraphicFramePr>
        <p:xfrm>
          <a:off x="721250" y="1942782"/>
          <a:ext cx="10749500" cy="3749040"/>
        </p:xfrm>
        <a:graphic>
          <a:graphicData uri="http://schemas.openxmlformats.org/drawingml/2006/table">
            <a:tbl>
              <a:tblPr firstRow="1" bandRow="1">
                <a:tableStyleId>{2D5ABB26-0587-4C30-8999-92F81FD0307C}</a:tableStyleId>
              </a:tblPr>
              <a:tblGrid>
                <a:gridCol w="5374750">
                  <a:extLst>
                    <a:ext uri="{9D8B030D-6E8A-4147-A177-3AD203B41FA5}">
                      <a16:colId xmlns:a16="http://schemas.microsoft.com/office/drawing/2014/main" val="1657753379"/>
                    </a:ext>
                  </a:extLst>
                </a:gridCol>
                <a:gridCol w="5374750">
                  <a:extLst>
                    <a:ext uri="{9D8B030D-6E8A-4147-A177-3AD203B41FA5}">
                      <a16:colId xmlns:a16="http://schemas.microsoft.com/office/drawing/2014/main" val="1054979669"/>
                    </a:ext>
                  </a:extLst>
                </a:gridCol>
              </a:tblGrid>
              <a:tr h="5006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mn-lt"/>
                          <a:ea typeface="+mn-ea"/>
                          <a:cs typeface="+mn-cs"/>
                        </a:rPr>
                        <a:t>Accusatory</a:t>
                      </a:r>
                    </a:p>
                  </a:txBody>
                  <a:tcPr marL="137160" marR="137160" marT="137160" marB="137160">
                    <a:lnR w="28575"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mn-lt"/>
                          <a:ea typeface="+mn-ea"/>
                          <a:cs typeface="+mn-cs"/>
                        </a:rPr>
                        <a:t>Inquisitive</a:t>
                      </a: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863801418"/>
                  </a:ext>
                </a:extLst>
              </a:tr>
              <a:tr h="115477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0" i="0" kern="1200">
                          <a:solidFill>
                            <a:schemeClr val="tx1"/>
                          </a:solidFill>
                          <a:effectLst/>
                          <a:latin typeface="+mn-lt"/>
                          <a:ea typeface="+mn-ea"/>
                          <a:cs typeface="+mn-cs"/>
                        </a:rPr>
                        <a:t>People are right to feel like the system isn’t working for them. </a:t>
                      </a:r>
                      <a:r>
                        <a:rPr lang="en-US" sz="1600" b="0" i="0" kern="1200">
                          <a:solidFill>
                            <a:schemeClr val="tx1"/>
                          </a:solidFill>
                          <a:effectLst/>
                          <a:highlight>
                            <a:srgbClr val="E6D8BD"/>
                          </a:highlight>
                          <a:latin typeface="+mn-lt"/>
                          <a:ea typeface="+mn-ea"/>
                          <a:cs typeface="+mn-cs"/>
                        </a:rPr>
                        <a:t>It is easy to blame a </a:t>
                      </a:r>
                      <a:r>
                        <a:rPr lang="en-US" sz="1600" b="0" i="0" kern="1200">
                          <a:solidFill>
                            <a:schemeClr val="tx1"/>
                          </a:solidFill>
                          <a:effectLst/>
                          <a:latin typeface="+mn-lt"/>
                          <a:ea typeface="+mn-ea"/>
                          <a:cs typeface="+mn-cs"/>
                        </a:rPr>
                        <a:t>particular group as responsible for the problem. But, when you think about it, who has the greatest interest in raising prices, increasing healthcare costs, bankrupting small businesses and denying insurance claims? </a:t>
                      </a:r>
                      <a:r>
                        <a:rPr lang="en-US" sz="1600" b="0" i="0" kern="1200">
                          <a:solidFill>
                            <a:schemeClr val="tx1"/>
                          </a:solidFill>
                          <a:effectLst/>
                          <a:highlight>
                            <a:srgbClr val="E6D8BD"/>
                          </a:highlight>
                          <a:latin typeface="+mn-lt"/>
                          <a:ea typeface="+mn-ea"/>
                          <a:cs typeface="+mn-cs"/>
                        </a:rPr>
                        <a:t>It’s the greedy corporations who think nothing of hurting everyday people if it brings more profit. They want us to fight and blame each other.</a:t>
                      </a:r>
                      <a:r>
                        <a:rPr lang="en-US" sz="1600" b="0" i="0" kern="1200">
                          <a:solidFill>
                            <a:schemeClr val="tx1"/>
                          </a:solidFill>
                          <a:effectLst/>
                          <a:latin typeface="+mn-lt"/>
                          <a:ea typeface="+mn-ea"/>
                          <a:cs typeface="+mn-cs"/>
                        </a:rPr>
                        <a:t> </a:t>
                      </a:r>
                      <a:r>
                        <a:rPr lang="en-US" sz="1600" b="0" i="0" kern="1200">
                          <a:solidFill>
                            <a:schemeClr val="tx1"/>
                          </a:solidFill>
                          <a:effectLst/>
                          <a:highlight>
                            <a:srgbClr val="E6D8BD"/>
                          </a:highlight>
                          <a:latin typeface="+mn-lt"/>
                          <a:ea typeface="+mn-ea"/>
                          <a:cs typeface="+mn-cs"/>
                        </a:rPr>
                        <a:t>We cannot let them get away with trying to distract us from the real problems that they are causing</a:t>
                      </a:r>
                      <a:r>
                        <a:rPr lang="en-US" sz="1600" b="0" i="0" kern="1200">
                          <a:solidFill>
                            <a:schemeClr val="tx1"/>
                          </a:solidFill>
                          <a:effectLst/>
                          <a:latin typeface="+mn-lt"/>
                          <a:ea typeface="+mn-ea"/>
                          <a:cs typeface="+mn-cs"/>
                        </a:rPr>
                        <a:t>. We move forward when we stand together and take on the greed at the top.</a:t>
                      </a:r>
                      <a:endParaRPr lang="en-US" sz="1050" kern="0">
                        <a:latin typeface="Arial" panose="020B0604020202020204" pitchFamily="34" charset="0"/>
                        <a:cs typeface="Arial" panose="020B0604020202020204" pitchFamily="34" charset="0"/>
                      </a:endParaRPr>
                    </a:p>
                  </a:txBody>
                  <a:tcPr marL="137160" marR="137160" marT="137160" marB="137160">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0" i="0" kern="1200">
                          <a:solidFill>
                            <a:schemeClr val="tx1"/>
                          </a:solidFill>
                          <a:effectLst/>
                          <a:latin typeface="+mn-lt"/>
                          <a:ea typeface="+mn-ea"/>
                          <a:cs typeface="+mn-cs"/>
                        </a:rPr>
                        <a:t>People are right to feel like the system isn’t working for them. </a:t>
                      </a:r>
                      <a:r>
                        <a:rPr lang="en-US" sz="1600" b="0" i="0" kern="1200">
                          <a:solidFill>
                            <a:schemeClr val="tx1"/>
                          </a:solidFill>
                          <a:effectLst/>
                          <a:highlight>
                            <a:srgbClr val="E6D8BD"/>
                          </a:highlight>
                          <a:latin typeface="+mn-lt"/>
                          <a:ea typeface="+mn-ea"/>
                          <a:cs typeface="+mn-cs"/>
                        </a:rPr>
                        <a:t>When prices rise and it feels harder to get ahead, it’s easy to blame </a:t>
                      </a:r>
                      <a:r>
                        <a:rPr lang="en-US" sz="1600" b="0" i="0" kern="1200">
                          <a:solidFill>
                            <a:schemeClr val="tx1"/>
                          </a:solidFill>
                          <a:effectLst/>
                          <a:latin typeface="+mn-lt"/>
                          <a:ea typeface="+mn-ea"/>
                          <a:cs typeface="+mn-cs"/>
                        </a:rPr>
                        <a:t>a particular group for what’s going wrong. </a:t>
                      </a:r>
                      <a:r>
                        <a:rPr lang="en-US" sz="1600" b="0" i="0" kern="1200">
                          <a:solidFill>
                            <a:schemeClr val="tx1"/>
                          </a:solidFill>
                          <a:effectLst/>
                          <a:highlight>
                            <a:srgbClr val="E6D8BD"/>
                          </a:highlight>
                          <a:latin typeface="+mn-lt"/>
                          <a:ea typeface="+mn-ea"/>
                          <a:cs typeface="+mn-cs"/>
                        </a:rPr>
                        <a:t>But what if we asked who really gains</a:t>
                      </a:r>
                      <a:r>
                        <a:rPr lang="en-US" sz="1600" b="0" i="0" kern="1200">
                          <a:solidFill>
                            <a:schemeClr val="tx1"/>
                          </a:solidFill>
                          <a:effectLst/>
                          <a:latin typeface="+mn-lt"/>
                          <a:ea typeface="+mn-ea"/>
                          <a:cs typeface="+mn-cs"/>
                        </a:rPr>
                        <a:t> when costs go up, healthcare becomes harder to afford, small businesses struggle, and insurance claims are denied. </a:t>
                      </a:r>
                      <a:r>
                        <a:rPr lang="en-US" sz="1600" b="0" i="0" kern="1200">
                          <a:solidFill>
                            <a:schemeClr val="tx1"/>
                          </a:solidFill>
                          <a:effectLst/>
                          <a:highlight>
                            <a:srgbClr val="E6D8BD"/>
                          </a:highlight>
                          <a:latin typeface="+mn-lt"/>
                          <a:ea typeface="+mn-ea"/>
                          <a:cs typeface="+mn-cs"/>
                        </a:rPr>
                        <a:t>Often, it’s large corporations that make more money while everyday people fall behind</a:t>
                      </a:r>
                      <a:r>
                        <a:rPr lang="en-US" sz="1600" b="0" i="0" kern="1200">
                          <a:solidFill>
                            <a:schemeClr val="tx1"/>
                          </a:solidFill>
                          <a:effectLst/>
                          <a:latin typeface="+mn-lt"/>
                          <a:ea typeface="+mn-ea"/>
                          <a:cs typeface="+mn-cs"/>
                        </a:rPr>
                        <a:t>. </a:t>
                      </a:r>
                      <a:r>
                        <a:rPr lang="en-US" sz="1600" b="0" i="0" kern="1200">
                          <a:solidFill>
                            <a:schemeClr val="tx1"/>
                          </a:solidFill>
                          <a:effectLst/>
                          <a:highlight>
                            <a:srgbClr val="E6D8BD"/>
                          </a:highlight>
                          <a:latin typeface="+mn-lt"/>
                          <a:ea typeface="+mn-ea"/>
                          <a:cs typeface="+mn-cs"/>
                        </a:rPr>
                        <a:t>When we turn on each other, it can take attention away from the real causes of these problems</a:t>
                      </a:r>
                      <a:r>
                        <a:rPr lang="en-US" sz="1600" b="0" i="0" kern="1200">
                          <a:solidFill>
                            <a:schemeClr val="tx1"/>
                          </a:solidFill>
                          <a:effectLst/>
                          <a:latin typeface="+mn-lt"/>
                          <a:ea typeface="+mn-ea"/>
                          <a:cs typeface="+mn-cs"/>
                        </a:rPr>
                        <a:t>. We move forward when we stand together and focus on the choices being made at the top, instead of blaming one another.</a:t>
                      </a:r>
                      <a:endParaRPr lang="en-US" sz="1050" kern="0">
                        <a:latin typeface="Arial" panose="020B0604020202020204" pitchFamily="34" charset="0"/>
                        <a:cs typeface="Arial" panose="020B0604020202020204" pitchFamily="34" charset="0"/>
                      </a:endParaRP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576191784"/>
                  </a:ext>
                </a:extLst>
              </a:tr>
            </a:tbl>
          </a:graphicData>
        </a:graphic>
      </p:graphicFrame>
    </p:spTree>
    <p:extLst>
      <p:ext uri="{BB962C8B-B14F-4D97-AF65-F5344CB8AC3E}">
        <p14:creationId xmlns:p14="http://schemas.microsoft.com/office/powerpoint/2010/main" val="2699089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B8869D-4D29-7E50-32CB-56DA8EEAD1E7}"/>
              </a:ext>
            </a:extLst>
          </p:cNvPr>
          <p:cNvSpPr>
            <a:spLocks noGrp="1"/>
          </p:cNvSpPr>
          <p:nvPr>
            <p:ph type="sldNum" sz="quarter" idx="12"/>
          </p:nvPr>
        </p:nvSpPr>
        <p:spPr/>
        <p:txBody>
          <a:bodyPr/>
          <a:lstStyle/>
          <a:p>
            <a:fld id="{35AC7A8B-0617-B84C-BE7C-25188248DABA}" type="slidenum">
              <a:rPr lang="en-US" smtClean="0"/>
              <a:pPr/>
              <a:t>31</a:t>
            </a:fld>
            <a:endParaRPr lang="en-US"/>
          </a:p>
        </p:txBody>
      </p:sp>
      <p:sp>
        <p:nvSpPr>
          <p:cNvPr id="4" name="Title 6">
            <a:extLst>
              <a:ext uri="{FF2B5EF4-FFF2-40B4-BE49-F238E27FC236}">
                <a16:creationId xmlns:a16="http://schemas.microsoft.com/office/drawing/2014/main" id="{1ED59656-05C7-E34C-3999-ADA503852997}"/>
              </a:ext>
            </a:extLst>
          </p:cNvPr>
          <p:cNvSpPr txBox="1">
            <a:spLocks/>
          </p:cNvSpPr>
          <p:nvPr/>
        </p:nvSpPr>
        <p:spPr>
          <a:xfrm>
            <a:off x="594360" y="421030"/>
            <a:ext cx="10759440" cy="580773"/>
          </a:xfrm>
          <a:prstGeom prst="rect">
            <a:avLst/>
          </a:prstGeom>
        </p:spPr>
        <p:txBody>
          <a:bodyPr anchor="t">
            <a:normAutofit/>
          </a:bodyPr>
          <a:lstStyle>
            <a:lvl1pPr algn="l" defTabSz="914400" rtl="0" eaLnBrk="1" latinLnBrk="0" hangingPunct="1">
              <a:lnSpc>
                <a:spcPct val="90000"/>
              </a:lnSpc>
              <a:spcBef>
                <a:spcPct val="0"/>
              </a:spcBef>
              <a:buNone/>
              <a:defRPr sz="2800" b="1" kern="1200">
                <a:solidFill>
                  <a:schemeClr val="tx1"/>
                </a:solidFill>
                <a:latin typeface="Helvetica" pitchFamily="2" charset="0"/>
                <a:ea typeface="+mj-ea"/>
                <a:cs typeface="+mj-cs"/>
              </a:defRPr>
            </a:lvl1pPr>
          </a:lstStyle>
          <a:p>
            <a:r>
              <a:rPr lang="en-US" sz="2500"/>
              <a:t>Research Overview</a:t>
            </a:r>
          </a:p>
        </p:txBody>
      </p:sp>
      <p:graphicFrame>
        <p:nvGraphicFramePr>
          <p:cNvPr id="5" name="Table 4">
            <a:extLst>
              <a:ext uri="{FF2B5EF4-FFF2-40B4-BE49-F238E27FC236}">
                <a16:creationId xmlns:a16="http://schemas.microsoft.com/office/drawing/2014/main" id="{55EFF1AB-A9CB-145D-DF92-8113C5F9C468}"/>
              </a:ext>
            </a:extLst>
          </p:cNvPr>
          <p:cNvGraphicFramePr>
            <a:graphicFrameLocks noGrp="1"/>
          </p:cNvGraphicFramePr>
          <p:nvPr/>
        </p:nvGraphicFramePr>
        <p:xfrm>
          <a:off x="594359" y="1336410"/>
          <a:ext cx="10993339" cy="4663440"/>
        </p:xfrm>
        <a:graphic>
          <a:graphicData uri="http://schemas.openxmlformats.org/drawingml/2006/table">
            <a:tbl>
              <a:tblPr firstRow="1" bandRow="1">
                <a:tableStyleId>{2D5ABB26-0587-4C30-8999-92F81FD0307C}</a:tableStyleId>
              </a:tblPr>
              <a:tblGrid>
                <a:gridCol w="3982213">
                  <a:extLst>
                    <a:ext uri="{9D8B030D-6E8A-4147-A177-3AD203B41FA5}">
                      <a16:colId xmlns:a16="http://schemas.microsoft.com/office/drawing/2014/main" val="3933922037"/>
                    </a:ext>
                  </a:extLst>
                </a:gridCol>
                <a:gridCol w="3982213">
                  <a:extLst>
                    <a:ext uri="{9D8B030D-6E8A-4147-A177-3AD203B41FA5}">
                      <a16:colId xmlns:a16="http://schemas.microsoft.com/office/drawing/2014/main" val="388166599"/>
                    </a:ext>
                  </a:extLst>
                </a:gridCol>
                <a:gridCol w="3028913">
                  <a:extLst>
                    <a:ext uri="{9D8B030D-6E8A-4147-A177-3AD203B41FA5}">
                      <a16:colId xmlns:a16="http://schemas.microsoft.com/office/drawing/2014/main" val="4196598420"/>
                    </a:ext>
                  </a:extLst>
                </a:gridCol>
              </a:tblGrid>
              <a:tr h="8317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Phase 1: Survey</a:t>
                      </a:r>
                    </a:p>
                  </a:txBody>
                  <a:tcPr marL="137160" marR="137160" marT="137160" marB="137160" anchor="ctr">
                    <a:lnR w="9525" cap="flat" cmpd="sng" algn="ctr">
                      <a:solidFill>
                        <a:schemeClr val="bg2">
                          <a:lumMod val="50000"/>
                        </a:schemeClr>
                      </a:solidFill>
                      <a:prstDash val="solid"/>
                      <a:round/>
                      <a:headEnd type="none" w="med" len="med"/>
                      <a:tailEnd type="none" w="med" len="med"/>
                    </a:ln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Phase 2: Qualitative</a:t>
                      </a:r>
                    </a:p>
                  </a:txBody>
                  <a:tcPr marL="137160" marR="137160" marT="137160" marB="13716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Phase 3: Experiment</a:t>
                      </a:r>
                    </a:p>
                  </a:txBody>
                  <a:tcPr marL="137160" marR="137160" marT="137160" marB="137160" anchor="ctr">
                    <a:lnL w="9525" cap="flat" cmpd="sng" algn="ctr">
                      <a:solidFill>
                        <a:schemeClr val="bg2">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solidFill>
                  </a:tcPr>
                </a:tc>
                <a:extLst>
                  <a:ext uri="{0D108BD9-81ED-4DB2-BD59-A6C34878D82A}">
                    <a16:rowId xmlns:a16="http://schemas.microsoft.com/office/drawing/2014/main" val="2839058994"/>
                  </a:ext>
                </a:extLst>
              </a:tr>
              <a:tr h="2926080">
                <a:tc>
                  <a:txBody>
                    <a:bodyPr/>
                    <a:lstStyle/>
                    <a:p>
                      <a:pPr marL="0" indent="0" rtl="0" fontAlgn="base">
                        <a:buFont typeface="Arial" panose="020B0604020202020204" pitchFamily="34" charset="0"/>
                        <a:buNone/>
                      </a:pPr>
                      <a:r>
                        <a:rPr lang="en-US" sz="1400" b="1" i="0" kern="1200">
                          <a:solidFill>
                            <a:schemeClr val="tx1"/>
                          </a:solidFill>
                          <a:effectLst/>
                          <a:latin typeface="+mn-lt"/>
                          <a:ea typeface="+mn-ea"/>
                          <a:cs typeface="+mn-cs"/>
                        </a:rPr>
                        <a:t>Online survey </a:t>
                      </a:r>
                      <a:r>
                        <a:rPr lang="en-US" sz="1400" b="0" i="0" kern="1200">
                          <a:solidFill>
                            <a:schemeClr val="tx1"/>
                          </a:solidFill>
                          <a:effectLst/>
                          <a:latin typeface="+mn-lt"/>
                          <a:ea typeface="+mn-ea"/>
                          <a:cs typeface="+mn-cs"/>
                        </a:rPr>
                        <a:t>of 2,675 voters nationwide (voter-file matched)</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Included an oversample of 787 18–29-year-old voters</a:t>
                      </a:r>
                    </a:p>
                    <a:p>
                      <a:pPr marL="285750" indent="-285750" rtl="0" fontAlgn="base">
                        <a:buFont typeface="Arial" panose="020B0604020202020204" pitchFamily="34" charset="0"/>
                        <a:buChar char="•"/>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1" i="0" kern="1200">
                          <a:solidFill>
                            <a:schemeClr val="tx1"/>
                          </a:solidFill>
                          <a:effectLst/>
                          <a:latin typeface="+mn-lt"/>
                          <a:ea typeface="+mn-ea"/>
                          <a:cs typeface="+mn-cs"/>
                        </a:rPr>
                        <a:t>Key findings include:</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Focusing on shared values like freedom, family, and human rights is impactful</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Voters across the board are frustrated with changing power dynamics in the country</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Othering of immigrants and transgender is most pervasive</a:t>
                      </a: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0" i="0" kern="1200">
                          <a:solidFill>
                            <a:schemeClr val="tx1"/>
                          </a:solidFill>
                          <a:effectLst/>
                          <a:latin typeface="+mn-lt"/>
                          <a:ea typeface="+mn-ea"/>
                          <a:cs typeface="+mn-cs"/>
                        </a:rPr>
                        <a:t>Fielded June 3-8, 2025</a:t>
                      </a:r>
                    </a:p>
                  </a:txBody>
                  <a:tcPr marL="137160" marR="137160" marT="137160" marB="137160">
                    <a:lnR w="9525" cap="flat" cmpd="sng" algn="ctr">
                      <a:solidFill>
                        <a:schemeClr val="bg2">
                          <a:lumMod val="75000"/>
                        </a:schemeClr>
                      </a:solidFill>
                      <a:prstDash val="solid"/>
                      <a:round/>
                      <a:headEnd type="none" w="med" len="med"/>
                      <a:tailEnd type="none" w="med" len="med"/>
                    </a:lnR>
                    <a:solidFill>
                      <a:schemeClr val="tx1">
                        <a:lumMod val="10000"/>
                        <a:lumOff val="90000"/>
                      </a:schemeClr>
                    </a:solidFill>
                  </a:tcPr>
                </a:tc>
                <a:tc>
                  <a:txBody>
                    <a:bodyPr/>
                    <a:lstStyle/>
                    <a:p>
                      <a:pPr marL="0" indent="0" rtl="0" fontAlgn="base">
                        <a:buFont typeface="Arial" panose="020B0604020202020204" pitchFamily="34" charset="0"/>
                        <a:buNone/>
                      </a:pPr>
                      <a:r>
                        <a:rPr lang="en-US" sz="1400" b="1" i="0" kern="1200">
                          <a:solidFill>
                            <a:schemeClr val="tx1"/>
                          </a:solidFill>
                          <a:effectLst/>
                          <a:latin typeface="+mn-lt"/>
                          <a:ea typeface="+mn-ea"/>
                          <a:cs typeface="+mn-cs"/>
                        </a:rPr>
                        <a:t>Online Discussion Boards </a:t>
                      </a:r>
                      <a:r>
                        <a:rPr lang="en-US" sz="1400" b="0" i="0" kern="1200">
                          <a:solidFill>
                            <a:schemeClr val="tx1"/>
                          </a:solidFill>
                          <a:effectLst/>
                          <a:latin typeface="+mn-lt"/>
                          <a:ea typeface="+mn-ea"/>
                          <a:cs typeface="+mn-cs"/>
                        </a:rPr>
                        <a:t>with two swing voter segments (25 participants each):</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Young voters (18–29-year-olds)</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Older voters (45–64-year-olds)</a:t>
                      </a: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1" i="0" kern="1200">
                          <a:solidFill>
                            <a:schemeClr val="tx1"/>
                          </a:solidFill>
                          <a:effectLst/>
                          <a:latin typeface="+mn-lt"/>
                          <a:ea typeface="+mn-ea"/>
                          <a:cs typeface="+mn-cs"/>
                        </a:rPr>
                        <a:t>Key findings include:</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Using an inquisitive tone can help lower people’s guard</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Validating core values can help gain voters’ trust</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Potential for a prebuttal to blunt othering attacks from the far right</a:t>
                      </a: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0" i="0" kern="1200">
                          <a:solidFill>
                            <a:schemeClr val="tx1"/>
                          </a:solidFill>
                          <a:effectLst/>
                          <a:latin typeface="+mn-lt"/>
                          <a:ea typeface="+mn-ea"/>
                          <a:cs typeface="+mn-cs"/>
                        </a:rPr>
                        <a:t>Conducted October 28-30, 2025</a:t>
                      </a:r>
                    </a:p>
                  </a:txBody>
                  <a:tcPr marL="137160" marR="137160" marT="137160" marB="13716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chemeClr val="tx1">
                        <a:lumMod val="10000"/>
                        <a:lumOff val="90000"/>
                      </a:schemeClr>
                    </a:solidFill>
                  </a:tcPr>
                </a:tc>
                <a:tc>
                  <a:txBody>
                    <a:bodyPr/>
                    <a:lstStyle/>
                    <a:p>
                      <a:pPr marL="0" indent="0" rtl="0" fontAlgn="base">
                        <a:buFont typeface="Arial" panose="020B0604020202020204" pitchFamily="34" charset="0"/>
                        <a:buNone/>
                      </a:pPr>
                      <a:r>
                        <a:rPr lang="en-US" sz="1400" b="1" i="0" kern="1200">
                          <a:solidFill>
                            <a:schemeClr val="tx1"/>
                          </a:solidFill>
                          <a:effectLst/>
                          <a:latin typeface="+mn-lt"/>
                          <a:ea typeface="+mn-ea"/>
                          <a:cs typeface="+mn-cs"/>
                        </a:rPr>
                        <a:t>Online dial test </a:t>
                      </a:r>
                      <a:r>
                        <a:rPr lang="en-US" sz="1400" b="0" i="0" kern="1200">
                          <a:solidFill>
                            <a:schemeClr val="tx1"/>
                          </a:solidFill>
                          <a:effectLst/>
                          <a:latin typeface="+mn-lt"/>
                          <a:ea typeface="+mn-ea"/>
                          <a:cs typeface="+mn-cs"/>
                        </a:rPr>
                        <a:t>of 2,074 voters nationwide (voter-file matched) </a:t>
                      </a: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1" i="0" kern="1200">
                          <a:solidFill>
                            <a:schemeClr val="tx1"/>
                          </a:solidFill>
                          <a:effectLst/>
                          <a:latin typeface="+mn-lt"/>
                          <a:ea typeface="+mn-ea"/>
                          <a:cs typeface="+mn-cs"/>
                        </a:rPr>
                        <a:t>Research consists of:</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Dial test of Republican othering messages</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Dial test of Democratic anti-othering messages</a:t>
                      </a:r>
                    </a:p>
                    <a:p>
                      <a:pPr marL="285750" indent="-285750" rtl="0" fontAlgn="base">
                        <a:buFont typeface="Arial" panose="020B0604020202020204" pitchFamily="34" charset="0"/>
                        <a:buChar char="•"/>
                      </a:pPr>
                      <a:endParaRPr lang="en-US" sz="1400"/>
                    </a:p>
                    <a:p>
                      <a:pPr marL="0" indent="0">
                        <a:buFont typeface="Arial" panose="020B0604020202020204" pitchFamily="34" charset="0"/>
                        <a:buNone/>
                      </a:pPr>
                      <a:r>
                        <a:rPr lang="en-US" sz="1400"/>
                        <a:t>Fielded February 17-23, 2026</a:t>
                      </a:r>
                    </a:p>
                  </a:txBody>
                  <a:tcPr marL="137160" marR="137160" marT="137160" marB="137160">
                    <a:lnL w="9525" cap="flat" cmpd="sng" algn="ctr">
                      <a:solidFill>
                        <a:schemeClr val="bg2">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964197300"/>
                  </a:ext>
                </a:extLst>
              </a:tr>
              <a:tr h="457200">
                <a:tc>
                  <a:txBody>
                    <a:bodyPr/>
                    <a:lstStyle/>
                    <a:p>
                      <a:pPr marL="0" indent="0" algn="ctr" rtl="0" fontAlgn="base">
                        <a:buFont typeface="Arial" panose="020B0604020202020204" pitchFamily="34" charset="0"/>
                        <a:buNone/>
                      </a:pPr>
                      <a:r>
                        <a:rPr lang="en-US" sz="1600" b="0" i="1" kern="1200">
                          <a:solidFill>
                            <a:schemeClr val="tx1"/>
                          </a:solidFill>
                          <a:effectLst/>
                          <a:latin typeface="+mn-lt"/>
                          <a:ea typeface="+mn-ea"/>
                          <a:cs typeface="+mn-cs"/>
                        </a:rPr>
                        <a:t>Status: Complete</a:t>
                      </a:r>
                    </a:p>
                  </a:txBody>
                  <a:tcPr marL="137160" marR="137160" marT="137160" marB="137160" anchor="ctr">
                    <a:lnR w="9525" cap="flat" cmpd="sng" algn="ctr">
                      <a:solidFill>
                        <a:schemeClr val="bg2">
                          <a:lumMod val="75000"/>
                        </a:schemeClr>
                      </a:solidFill>
                      <a:prstDash val="solid"/>
                      <a:round/>
                      <a:headEnd type="none" w="med" len="med"/>
                      <a:tailEnd type="none" w="med" len="med"/>
                    </a:lnR>
                    <a:solidFill>
                      <a:schemeClr val="bg2">
                        <a:lumMod val="90000"/>
                      </a:schemeClr>
                    </a:solidFill>
                  </a:tcPr>
                </a:tc>
                <a:tc>
                  <a:txBody>
                    <a:bodyPr/>
                    <a:lstStyle/>
                    <a:p>
                      <a:pPr marL="0" indent="0" algn="ctr" rtl="0" fontAlgn="base">
                        <a:buFont typeface="Arial" panose="020B0604020202020204" pitchFamily="34" charset="0"/>
                        <a:buNone/>
                      </a:pPr>
                      <a:r>
                        <a:rPr lang="en-US" sz="1600" b="0" i="1" kern="1200">
                          <a:solidFill>
                            <a:schemeClr val="tx1"/>
                          </a:solidFill>
                          <a:effectLst/>
                          <a:latin typeface="+mn-lt"/>
                          <a:ea typeface="+mn-ea"/>
                          <a:cs typeface="+mn-cs"/>
                        </a:rPr>
                        <a:t>Status: Complete</a:t>
                      </a:r>
                    </a:p>
                  </a:txBody>
                  <a:tcPr marL="137160" marR="137160" marT="137160" marB="13716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chemeClr val="bg2">
                        <a:lumMod val="90000"/>
                      </a:schemeClr>
                    </a:solidFill>
                  </a:tcPr>
                </a:tc>
                <a:tc>
                  <a:txBody>
                    <a:bodyPr/>
                    <a:lstStyle/>
                    <a:p>
                      <a:pPr marL="0" indent="0" algn="ctr">
                        <a:buFont typeface="Arial" panose="020B0604020202020204" pitchFamily="34" charset="0"/>
                        <a:buNone/>
                      </a:pPr>
                      <a:r>
                        <a:rPr lang="en-US" sz="1600" i="1"/>
                        <a:t>Status: Complete</a:t>
                      </a:r>
                    </a:p>
                  </a:txBody>
                  <a:tcPr marL="137160" marR="137160" marT="137160" marB="137160" anchor="ctr">
                    <a:lnL w="9525" cap="flat" cmpd="sng" algn="ctr">
                      <a:solidFill>
                        <a:schemeClr val="bg2">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488172767"/>
                  </a:ext>
                </a:extLst>
              </a:tr>
            </a:tbl>
          </a:graphicData>
        </a:graphic>
      </p:graphicFrame>
      <p:sp>
        <p:nvSpPr>
          <p:cNvPr id="6" name="Oval 5">
            <a:extLst>
              <a:ext uri="{FF2B5EF4-FFF2-40B4-BE49-F238E27FC236}">
                <a16:creationId xmlns:a16="http://schemas.microsoft.com/office/drawing/2014/main" id="{E3F5DA9E-5C3E-0592-885E-CF8F602A0F23}"/>
              </a:ext>
            </a:extLst>
          </p:cNvPr>
          <p:cNvSpPr/>
          <p:nvPr/>
        </p:nvSpPr>
        <p:spPr>
          <a:xfrm>
            <a:off x="2077336" y="777803"/>
            <a:ext cx="938055" cy="938055"/>
          </a:xfrm>
          <a:prstGeom prst="ellipse">
            <a:avLst/>
          </a:prstGeom>
          <a:solidFill>
            <a:schemeClr val="bg2">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A70BA5-D6EA-3710-C4FF-15A9FC524421}"/>
              </a:ext>
            </a:extLst>
          </p:cNvPr>
          <p:cNvSpPr/>
          <p:nvPr/>
        </p:nvSpPr>
        <p:spPr>
          <a:xfrm>
            <a:off x="9559660" y="844708"/>
            <a:ext cx="938055" cy="938055"/>
          </a:xfrm>
          <a:prstGeom prst="ellipse">
            <a:avLst/>
          </a:prstGeom>
          <a:solidFill>
            <a:schemeClr val="accent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222FC3-43BD-86D5-FBDF-ECF823F2F490}"/>
              </a:ext>
            </a:extLst>
          </p:cNvPr>
          <p:cNvSpPr/>
          <p:nvPr/>
        </p:nvSpPr>
        <p:spPr>
          <a:xfrm>
            <a:off x="6029308" y="813691"/>
            <a:ext cx="938055" cy="938055"/>
          </a:xfrm>
          <a:prstGeom prst="ellipse">
            <a:avLst/>
          </a:prstGeom>
          <a:solidFill>
            <a:schemeClr val="bg2">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Laptop with solid fill">
            <a:extLst>
              <a:ext uri="{FF2B5EF4-FFF2-40B4-BE49-F238E27FC236}">
                <a16:creationId xmlns:a16="http://schemas.microsoft.com/office/drawing/2014/main" id="{F1F5F1E4-9F83-742D-6824-69B9C68C77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9753" y="1006664"/>
            <a:ext cx="566928" cy="566928"/>
          </a:xfrm>
          <a:prstGeom prst="rect">
            <a:avLst/>
          </a:prstGeom>
        </p:spPr>
      </p:pic>
      <p:pic>
        <p:nvPicPr>
          <p:cNvPr id="12" name="Graphic 11" descr="Users with solid fill">
            <a:extLst>
              <a:ext uri="{FF2B5EF4-FFF2-40B4-BE49-F238E27FC236}">
                <a16:creationId xmlns:a16="http://schemas.microsoft.com/office/drawing/2014/main" id="{19278F3A-3125-8E62-46DC-497BE853F4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9032" y="905367"/>
            <a:ext cx="697755" cy="697755"/>
          </a:xfrm>
          <a:prstGeom prst="rect">
            <a:avLst/>
          </a:prstGeom>
        </p:spPr>
      </p:pic>
      <p:pic>
        <p:nvPicPr>
          <p:cNvPr id="14" name="Graphic 13" descr="Bar chart with solid fill">
            <a:extLst>
              <a:ext uri="{FF2B5EF4-FFF2-40B4-BE49-F238E27FC236}">
                <a16:creationId xmlns:a16="http://schemas.microsoft.com/office/drawing/2014/main" id="{06E1802A-B18B-F392-6E90-7E28A695C5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12347" y="1029335"/>
            <a:ext cx="632680" cy="632680"/>
          </a:xfrm>
          <a:prstGeom prst="rect">
            <a:avLst/>
          </a:prstGeom>
        </p:spPr>
      </p:pic>
    </p:spTree>
    <p:extLst>
      <p:ext uri="{BB962C8B-B14F-4D97-AF65-F5344CB8AC3E}">
        <p14:creationId xmlns:p14="http://schemas.microsoft.com/office/powerpoint/2010/main" val="3195446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3068-02F3-BEF2-6720-8432FF50D589}"/>
              </a:ext>
            </a:extLst>
          </p:cNvPr>
          <p:cNvSpPr>
            <a:spLocks noGrp="1"/>
          </p:cNvSpPr>
          <p:nvPr>
            <p:ph type="title"/>
          </p:nvPr>
        </p:nvSpPr>
        <p:spPr/>
        <p:txBody>
          <a:bodyPr/>
          <a:lstStyle/>
          <a:p>
            <a:r>
              <a:rPr lang="en-US"/>
              <a:t>Key Takeaways </a:t>
            </a:r>
          </a:p>
        </p:txBody>
      </p:sp>
      <p:sp>
        <p:nvSpPr>
          <p:cNvPr id="3" name="Slide Number Placeholder 2">
            <a:extLst>
              <a:ext uri="{FF2B5EF4-FFF2-40B4-BE49-F238E27FC236}">
                <a16:creationId xmlns:a16="http://schemas.microsoft.com/office/drawing/2014/main" id="{12CFE400-94B3-4E5E-0E4C-8B1EB5478D48}"/>
              </a:ext>
            </a:extLst>
          </p:cNvPr>
          <p:cNvSpPr>
            <a:spLocks noGrp="1"/>
          </p:cNvSpPr>
          <p:nvPr>
            <p:ph type="sldNum" sz="quarter" idx="12"/>
          </p:nvPr>
        </p:nvSpPr>
        <p:spPr/>
        <p:txBody>
          <a:bodyPr/>
          <a:lstStyle/>
          <a:p>
            <a:fld id="{35AC7A8B-0617-B84C-BE7C-25188248DABA}" type="slidenum">
              <a:rPr lang="en-US" smtClean="0"/>
              <a:pPr/>
              <a:t>32</a:t>
            </a:fld>
            <a:endParaRPr lang="en-US"/>
          </a:p>
        </p:txBody>
      </p:sp>
      <p:sp>
        <p:nvSpPr>
          <p:cNvPr id="5" name="TextBox 4">
            <a:extLst>
              <a:ext uri="{FF2B5EF4-FFF2-40B4-BE49-F238E27FC236}">
                <a16:creationId xmlns:a16="http://schemas.microsoft.com/office/drawing/2014/main" id="{75ADBF51-642C-E0EB-422C-EF7445878F56}"/>
              </a:ext>
            </a:extLst>
          </p:cNvPr>
          <p:cNvSpPr txBox="1"/>
          <p:nvPr/>
        </p:nvSpPr>
        <p:spPr>
          <a:xfrm>
            <a:off x="1607843" y="1309701"/>
            <a:ext cx="10217354" cy="1600438"/>
          </a:xfrm>
          <a:prstGeom prst="rect">
            <a:avLst/>
          </a:prstGeom>
          <a:noFill/>
        </p:spPr>
        <p:txBody>
          <a:bodyPr wrap="square" rtlCol="0">
            <a:spAutoFit/>
          </a:bodyPr>
          <a:lstStyle/>
          <a:p>
            <a:r>
              <a:rPr lang="en-US" sz="1400" b="1"/>
              <a:t>Several dynamics are creating fertile ground of the politics of othering.</a:t>
            </a:r>
          </a:p>
          <a:p>
            <a:pPr marL="285750" indent="-285750">
              <a:buFont typeface="Arial" panose="020B0604020202020204" pitchFamily="34" charset="0"/>
              <a:buChar char="•"/>
            </a:pPr>
            <a:r>
              <a:rPr lang="en-US" sz="1400"/>
              <a:t>A majority (52%) of voters say people like them are mostly losing power in our country today (up 10 points from June 2025)</a:t>
            </a:r>
          </a:p>
          <a:p>
            <a:pPr marL="285750" indent="-285750">
              <a:buFont typeface="Arial" panose="020B0604020202020204" pitchFamily="34" charset="0"/>
              <a:buChar char="•"/>
            </a:pPr>
            <a:r>
              <a:rPr lang="en-US" sz="1400"/>
              <a:t>58% are dissatisfied with their economic situation and 81% say they are just getting by (59%) or falling behind (23%)</a:t>
            </a:r>
          </a:p>
          <a:p>
            <a:pPr marL="285750" indent="-285750">
              <a:buFont typeface="Arial" panose="020B0604020202020204" pitchFamily="34" charset="0"/>
              <a:buChar char="•"/>
            </a:pPr>
            <a:r>
              <a:rPr lang="en-US" sz="1400"/>
              <a:t>64% are uneasy with how quickly society is changing</a:t>
            </a:r>
          </a:p>
          <a:p>
            <a:pPr marL="285750" indent="-285750">
              <a:buFont typeface="Arial" panose="020B0604020202020204" pitchFamily="34" charset="0"/>
              <a:buChar char="•"/>
            </a:pPr>
            <a:r>
              <a:rPr lang="en-US" sz="1400"/>
              <a:t>70% of voters worry that traditional values are being lost in today’s society</a:t>
            </a:r>
          </a:p>
          <a:p>
            <a:pPr marL="285750" indent="-285750">
              <a:buFont typeface="Arial" panose="020B0604020202020204" pitchFamily="34" charset="0"/>
              <a:buChar char="•"/>
            </a:pPr>
            <a:r>
              <a:rPr lang="en-US" sz="1400"/>
              <a:t>78% agree that “our country needs strong leaders who will maintain order and protect America’s heritage”</a:t>
            </a:r>
          </a:p>
          <a:p>
            <a:pPr marL="285750" indent="-285750">
              <a:buFont typeface="Arial" panose="020B0604020202020204" pitchFamily="34" charset="0"/>
              <a:buChar char="•"/>
            </a:pPr>
            <a:endParaRPr lang="en-US" sz="1400"/>
          </a:p>
        </p:txBody>
      </p:sp>
      <p:grpSp>
        <p:nvGrpSpPr>
          <p:cNvPr id="6" name="Group 5">
            <a:extLst>
              <a:ext uri="{FF2B5EF4-FFF2-40B4-BE49-F238E27FC236}">
                <a16:creationId xmlns:a16="http://schemas.microsoft.com/office/drawing/2014/main" id="{A1D6FDA4-B56D-180E-6013-84B16B978572}"/>
              </a:ext>
            </a:extLst>
          </p:cNvPr>
          <p:cNvGrpSpPr/>
          <p:nvPr/>
        </p:nvGrpSpPr>
        <p:grpSpPr>
          <a:xfrm>
            <a:off x="596140" y="1312985"/>
            <a:ext cx="788963" cy="785446"/>
            <a:chOff x="594359" y="1312985"/>
            <a:chExt cx="788963" cy="785446"/>
          </a:xfrm>
        </p:grpSpPr>
        <p:sp>
          <p:nvSpPr>
            <p:cNvPr id="7" name="Round Diagonal Corner Rectangle 6">
              <a:extLst>
                <a:ext uri="{FF2B5EF4-FFF2-40B4-BE49-F238E27FC236}">
                  <a16:creationId xmlns:a16="http://schemas.microsoft.com/office/drawing/2014/main" id="{C1AEEE7A-8B87-CCB9-DBA2-377217F82001}"/>
                </a:ext>
              </a:extLst>
            </p:cNvPr>
            <p:cNvSpPr/>
            <p:nvPr/>
          </p:nvSpPr>
          <p:spPr>
            <a:xfrm>
              <a:off x="594359" y="1312985"/>
              <a:ext cx="788963" cy="78544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494B90-5EDD-86B7-77B2-7B4C4010B0E3}"/>
                </a:ext>
              </a:extLst>
            </p:cNvPr>
            <p:cNvSpPr txBox="1"/>
            <p:nvPr/>
          </p:nvSpPr>
          <p:spPr>
            <a:xfrm>
              <a:off x="604302" y="1444098"/>
              <a:ext cx="779020" cy="523220"/>
            </a:xfrm>
            <a:prstGeom prst="rect">
              <a:avLst/>
            </a:prstGeom>
            <a:noFill/>
          </p:spPr>
          <p:txBody>
            <a:bodyPr wrap="square" rtlCol="0">
              <a:spAutoFit/>
            </a:bodyPr>
            <a:lstStyle/>
            <a:p>
              <a:pPr algn="ctr"/>
              <a:r>
                <a:rPr lang="en-US" sz="2800" b="1">
                  <a:solidFill>
                    <a:schemeClr val="bg2"/>
                  </a:solidFill>
                </a:rPr>
                <a:t>1</a:t>
              </a:r>
            </a:p>
          </p:txBody>
        </p:sp>
      </p:grpSp>
      <p:sp>
        <p:nvSpPr>
          <p:cNvPr id="9" name="TextBox 8">
            <a:extLst>
              <a:ext uri="{FF2B5EF4-FFF2-40B4-BE49-F238E27FC236}">
                <a16:creationId xmlns:a16="http://schemas.microsoft.com/office/drawing/2014/main" id="{B5BCB622-327B-2467-89F7-D2E8D8DF0190}"/>
              </a:ext>
            </a:extLst>
          </p:cNvPr>
          <p:cNvSpPr txBox="1"/>
          <p:nvPr/>
        </p:nvSpPr>
        <p:spPr>
          <a:xfrm>
            <a:off x="1607843" y="2720913"/>
            <a:ext cx="10217354" cy="1600438"/>
          </a:xfrm>
          <a:prstGeom prst="rect">
            <a:avLst/>
          </a:prstGeom>
          <a:noFill/>
        </p:spPr>
        <p:txBody>
          <a:bodyPr wrap="square" rtlCol="0">
            <a:spAutoFit/>
          </a:bodyPr>
          <a:lstStyle/>
          <a:p>
            <a:r>
              <a:rPr lang="en-US" sz="1400" b="1"/>
              <a:t>Just as important, strong countercurrents mitigate othering and provide a foundation for pushing back.</a:t>
            </a:r>
          </a:p>
          <a:p>
            <a:pPr marL="285750" indent="-285750">
              <a:buFont typeface="Arial" panose="020B0604020202020204" pitchFamily="34" charset="0"/>
              <a:buChar char="•"/>
            </a:pPr>
            <a:r>
              <a:rPr lang="en-US" sz="1400"/>
              <a:t>Voters believe that freedom is most important for America to stand for and uphold</a:t>
            </a:r>
          </a:p>
          <a:p>
            <a:pPr marL="285750" indent="-285750">
              <a:buFont typeface="Arial" panose="020B0604020202020204" pitchFamily="34" charset="0"/>
              <a:buChar char="•"/>
            </a:pPr>
            <a:r>
              <a:rPr lang="en-US" sz="1400"/>
              <a:t>60% reject the idea that “some groups of people are simply inferior to others”</a:t>
            </a:r>
          </a:p>
          <a:p>
            <a:pPr marL="285750" indent="-285750">
              <a:buFont typeface="Arial" panose="020B0604020202020204" pitchFamily="34" charset="0"/>
              <a:buChar char="•"/>
            </a:pPr>
            <a:r>
              <a:rPr lang="en-US" sz="1400"/>
              <a:t>72% believe economic challenges are primarily the result of a stacked deck that favors the wealthy and powerful and denies regular people a fair chance to get ahead</a:t>
            </a:r>
          </a:p>
          <a:p>
            <a:pPr marL="285750" indent="-285750">
              <a:buFont typeface="Arial" panose="020B0604020202020204" pitchFamily="34" charset="0"/>
              <a:buChar char="•"/>
            </a:pPr>
            <a:r>
              <a:rPr lang="en-US" sz="1400"/>
              <a:t>By five points, voters are more likely to believe Democrats look out for people like them than Republicans (47% to 42%)</a:t>
            </a:r>
          </a:p>
          <a:p>
            <a:pPr marL="285750" indent="-285750">
              <a:buFont typeface="Arial" panose="020B0604020202020204" pitchFamily="34" charset="0"/>
              <a:buChar char="•"/>
            </a:pPr>
            <a:endParaRPr lang="en-US" sz="1400"/>
          </a:p>
        </p:txBody>
      </p:sp>
      <p:grpSp>
        <p:nvGrpSpPr>
          <p:cNvPr id="10" name="Group 9">
            <a:extLst>
              <a:ext uri="{FF2B5EF4-FFF2-40B4-BE49-F238E27FC236}">
                <a16:creationId xmlns:a16="http://schemas.microsoft.com/office/drawing/2014/main" id="{B52D0966-A10D-39F6-A0A8-7F28635FC495}"/>
              </a:ext>
            </a:extLst>
          </p:cNvPr>
          <p:cNvGrpSpPr/>
          <p:nvPr/>
        </p:nvGrpSpPr>
        <p:grpSpPr>
          <a:xfrm>
            <a:off x="596140" y="2756082"/>
            <a:ext cx="788963" cy="785446"/>
            <a:chOff x="594359" y="2756082"/>
            <a:chExt cx="788963" cy="785446"/>
          </a:xfrm>
        </p:grpSpPr>
        <p:sp>
          <p:nvSpPr>
            <p:cNvPr id="11" name="Round Diagonal Corner Rectangle 7">
              <a:extLst>
                <a:ext uri="{FF2B5EF4-FFF2-40B4-BE49-F238E27FC236}">
                  <a16:creationId xmlns:a16="http://schemas.microsoft.com/office/drawing/2014/main" id="{0B4F7B66-4C33-86BA-ACC0-0742972F9323}"/>
                </a:ext>
              </a:extLst>
            </p:cNvPr>
            <p:cNvSpPr/>
            <p:nvPr/>
          </p:nvSpPr>
          <p:spPr>
            <a:xfrm>
              <a:off x="594359" y="2756082"/>
              <a:ext cx="788963" cy="785446"/>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451ED59-1EC5-0818-56A3-7ABC42F875ED}"/>
                </a:ext>
              </a:extLst>
            </p:cNvPr>
            <p:cNvSpPr txBox="1"/>
            <p:nvPr/>
          </p:nvSpPr>
          <p:spPr>
            <a:xfrm>
              <a:off x="604302" y="2887195"/>
              <a:ext cx="779020" cy="523220"/>
            </a:xfrm>
            <a:prstGeom prst="rect">
              <a:avLst/>
            </a:prstGeom>
            <a:noFill/>
          </p:spPr>
          <p:txBody>
            <a:bodyPr wrap="square" rtlCol="0">
              <a:spAutoFit/>
            </a:bodyPr>
            <a:lstStyle/>
            <a:p>
              <a:pPr algn="ctr"/>
              <a:r>
                <a:rPr lang="en-US" sz="2800" b="1">
                  <a:solidFill>
                    <a:schemeClr val="bg2"/>
                  </a:solidFill>
                </a:rPr>
                <a:t>2</a:t>
              </a:r>
            </a:p>
          </p:txBody>
        </p:sp>
      </p:grpSp>
      <p:sp>
        <p:nvSpPr>
          <p:cNvPr id="17" name="TextBox 16">
            <a:extLst>
              <a:ext uri="{FF2B5EF4-FFF2-40B4-BE49-F238E27FC236}">
                <a16:creationId xmlns:a16="http://schemas.microsoft.com/office/drawing/2014/main" id="{DB7EAFE5-9B60-2CC0-B89F-71EF5CA7ABAD}"/>
              </a:ext>
            </a:extLst>
          </p:cNvPr>
          <p:cNvSpPr txBox="1"/>
          <p:nvPr/>
        </p:nvSpPr>
        <p:spPr>
          <a:xfrm>
            <a:off x="1607843" y="4257839"/>
            <a:ext cx="10217354" cy="738664"/>
          </a:xfrm>
          <a:prstGeom prst="rect">
            <a:avLst/>
          </a:prstGeom>
          <a:noFill/>
        </p:spPr>
        <p:txBody>
          <a:bodyPr wrap="square" rtlCol="0">
            <a:spAutoFit/>
          </a:bodyPr>
          <a:lstStyle/>
          <a:p>
            <a:r>
              <a:rPr lang="en-US" sz="1400" b="1"/>
              <a:t>Democratic responses to right-wing othering narratives consistently outperform the attacks themselves.</a:t>
            </a:r>
          </a:p>
          <a:p>
            <a:pPr marL="285750" indent="-285750">
              <a:buFont typeface="Arial" panose="020B0604020202020204" pitchFamily="34" charset="0"/>
              <a:buChar char="•"/>
            </a:pPr>
            <a:r>
              <a:rPr lang="en-US" sz="1400"/>
              <a:t>Across every measure (dial scores, acceptability, and favorability toward the speaker), the Democratic response received stronger ratings than the Republican attacks targeting vulnerable groups.</a:t>
            </a:r>
          </a:p>
        </p:txBody>
      </p:sp>
      <p:grpSp>
        <p:nvGrpSpPr>
          <p:cNvPr id="18" name="Group 17">
            <a:extLst>
              <a:ext uri="{FF2B5EF4-FFF2-40B4-BE49-F238E27FC236}">
                <a16:creationId xmlns:a16="http://schemas.microsoft.com/office/drawing/2014/main" id="{8EE6F772-47D4-EA60-EAD5-FF460CB48BE8}"/>
              </a:ext>
            </a:extLst>
          </p:cNvPr>
          <p:cNvGrpSpPr/>
          <p:nvPr/>
        </p:nvGrpSpPr>
        <p:grpSpPr>
          <a:xfrm>
            <a:off x="594360" y="4186155"/>
            <a:ext cx="790742" cy="785446"/>
            <a:chOff x="592579" y="5100558"/>
            <a:chExt cx="790742" cy="785446"/>
          </a:xfrm>
        </p:grpSpPr>
        <p:sp>
          <p:nvSpPr>
            <p:cNvPr id="19" name="Round Diagonal Corner Rectangle 8">
              <a:extLst>
                <a:ext uri="{FF2B5EF4-FFF2-40B4-BE49-F238E27FC236}">
                  <a16:creationId xmlns:a16="http://schemas.microsoft.com/office/drawing/2014/main" id="{4067149F-4811-D534-0D66-60CD6257AE96}"/>
                </a:ext>
              </a:extLst>
            </p:cNvPr>
            <p:cNvSpPr/>
            <p:nvPr/>
          </p:nvSpPr>
          <p:spPr>
            <a:xfrm>
              <a:off x="594358" y="5100558"/>
              <a:ext cx="788963" cy="785446"/>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31A7E1-FFF1-8746-1B52-D43858A8046F}"/>
                </a:ext>
              </a:extLst>
            </p:cNvPr>
            <p:cNvSpPr txBox="1"/>
            <p:nvPr/>
          </p:nvSpPr>
          <p:spPr>
            <a:xfrm>
              <a:off x="592579" y="5231671"/>
              <a:ext cx="779020" cy="523220"/>
            </a:xfrm>
            <a:prstGeom prst="rect">
              <a:avLst/>
            </a:prstGeom>
            <a:noFill/>
          </p:spPr>
          <p:txBody>
            <a:bodyPr wrap="square" rtlCol="0">
              <a:spAutoFit/>
            </a:bodyPr>
            <a:lstStyle/>
            <a:p>
              <a:pPr algn="ctr"/>
              <a:r>
                <a:rPr lang="en-US" sz="2800" b="1">
                  <a:solidFill>
                    <a:schemeClr val="bg2"/>
                  </a:solidFill>
                </a:rPr>
                <a:t>3</a:t>
              </a:r>
            </a:p>
          </p:txBody>
        </p:sp>
      </p:grpSp>
      <p:grpSp>
        <p:nvGrpSpPr>
          <p:cNvPr id="21" name="Group 20">
            <a:extLst>
              <a:ext uri="{FF2B5EF4-FFF2-40B4-BE49-F238E27FC236}">
                <a16:creationId xmlns:a16="http://schemas.microsoft.com/office/drawing/2014/main" id="{853A06BA-0BA5-047B-59D8-52EB6D3C2740}"/>
              </a:ext>
            </a:extLst>
          </p:cNvPr>
          <p:cNvGrpSpPr/>
          <p:nvPr/>
        </p:nvGrpSpPr>
        <p:grpSpPr>
          <a:xfrm>
            <a:off x="606083" y="5128976"/>
            <a:ext cx="788963" cy="785446"/>
            <a:chOff x="594359" y="1312985"/>
            <a:chExt cx="788963" cy="785446"/>
          </a:xfrm>
        </p:grpSpPr>
        <p:sp>
          <p:nvSpPr>
            <p:cNvPr id="22" name="Round Diagonal Corner Rectangle 6">
              <a:extLst>
                <a:ext uri="{FF2B5EF4-FFF2-40B4-BE49-F238E27FC236}">
                  <a16:creationId xmlns:a16="http://schemas.microsoft.com/office/drawing/2014/main" id="{0CB7ADE1-DE6F-BB18-55CA-B6BE53BDD4DA}"/>
                </a:ext>
              </a:extLst>
            </p:cNvPr>
            <p:cNvSpPr/>
            <p:nvPr/>
          </p:nvSpPr>
          <p:spPr>
            <a:xfrm>
              <a:off x="594359" y="1312985"/>
              <a:ext cx="788963" cy="78544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1559247-DEEB-587A-5AE9-BA2E824C31EE}"/>
                </a:ext>
              </a:extLst>
            </p:cNvPr>
            <p:cNvSpPr txBox="1"/>
            <p:nvPr/>
          </p:nvSpPr>
          <p:spPr>
            <a:xfrm>
              <a:off x="604302" y="1444098"/>
              <a:ext cx="779020" cy="523220"/>
            </a:xfrm>
            <a:prstGeom prst="rect">
              <a:avLst/>
            </a:prstGeom>
            <a:noFill/>
          </p:spPr>
          <p:txBody>
            <a:bodyPr wrap="square" rtlCol="0">
              <a:spAutoFit/>
            </a:bodyPr>
            <a:lstStyle/>
            <a:p>
              <a:pPr algn="ctr"/>
              <a:r>
                <a:rPr lang="en-US" sz="2800" b="1">
                  <a:solidFill>
                    <a:schemeClr val="bg2"/>
                  </a:solidFill>
                </a:rPr>
                <a:t>4</a:t>
              </a:r>
            </a:p>
          </p:txBody>
        </p:sp>
      </p:grpSp>
      <p:sp>
        <p:nvSpPr>
          <p:cNvPr id="24" name="TextBox 23">
            <a:extLst>
              <a:ext uri="{FF2B5EF4-FFF2-40B4-BE49-F238E27FC236}">
                <a16:creationId xmlns:a16="http://schemas.microsoft.com/office/drawing/2014/main" id="{889BF46D-DD99-AE1F-81A6-36EA0AA1E25F}"/>
              </a:ext>
            </a:extLst>
          </p:cNvPr>
          <p:cNvSpPr txBox="1"/>
          <p:nvPr/>
        </p:nvSpPr>
        <p:spPr>
          <a:xfrm>
            <a:off x="1607843" y="5141032"/>
            <a:ext cx="10217354" cy="738664"/>
          </a:xfrm>
          <a:prstGeom prst="rect">
            <a:avLst/>
          </a:prstGeom>
          <a:noFill/>
        </p:spPr>
        <p:txBody>
          <a:bodyPr wrap="square" rtlCol="0">
            <a:spAutoFit/>
          </a:bodyPr>
          <a:lstStyle/>
          <a:p>
            <a:r>
              <a:rPr lang="en-US" sz="1400" b="1"/>
              <a:t>The responses to othering narratives not only blunt their impact but also boost support for Democratic candidates.</a:t>
            </a:r>
          </a:p>
          <a:p>
            <a:pPr marL="285750" indent="-285750">
              <a:buFont typeface="Arial" panose="020B0604020202020204" pitchFamily="34" charset="0"/>
              <a:buChar char="•"/>
            </a:pPr>
            <a:r>
              <a:rPr lang="en-US" sz="1400"/>
              <a:t>After hearing Republican othering messages </a:t>
            </a:r>
            <a:r>
              <a:rPr lang="en-US" sz="1400" i="1"/>
              <a:t>and</a:t>
            </a:r>
            <a:r>
              <a:rPr lang="en-US" sz="1400"/>
              <a:t> Democratic counters, Democrats’ margin on the generic congressional ballot widened from +3 to +13 points</a:t>
            </a:r>
          </a:p>
        </p:txBody>
      </p:sp>
    </p:spTree>
    <p:extLst>
      <p:ext uri="{BB962C8B-B14F-4D97-AF65-F5344CB8AC3E}">
        <p14:creationId xmlns:p14="http://schemas.microsoft.com/office/powerpoint/2010/main" val="1734537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78706-F052-6ADD-3261-6CE2890854FB}"/>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3191E5A0-6434-FBA5-7FCE-CE67EFA5F8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3" name="think-cell data - do not delete" hidden="1">
                        <a:extLst>
                          <a:ext uri="{FF2B5EF4-FFF2-40B4-BE49-F238E27FC236}">
                            <a16:creationId xmlns:a16="http://schemas.microsoft.com/office/drawing/2014/main" id="{3191E5A0-6434-FBA5-7FCE-CE67EFA5F8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8A476E0-A22C-D6C8-78A8-3FD68994D7C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AC7A8B-0617-B84C-BE7C-25188248DABA}" type="slidenum">
              <a:rPr kumimoji="0" lang="en-US" sz="1200" b="0" i="0" u="none" strike="noStrike" kern="1200" cap="none" spc="0" normalizeH="0" baseline="0" noProof="0" smtClean="0">
                <a:ln>
                  <a:noFill/>
                </a:ln>
                <a:solidFill>
                  <a:srgbClr val="1A1A1A"/>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1A1A1A"/>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4582DDAC-CF84-A4CE-788D-A25C43736412}"/>
              </a:ext>
            </a:extLst>
          </p:cNvPr>
          <p:cNvSpPr>
            <a:spLocks noGrp="1"/>
          </p:cNvSpPr>
          <p:nvPr>
            <p:ph type="title"/>
          </p:nvPr>
        </p:nvSpPr>
        <p:spPr/>
        <p:txBody>
          <a:bodyPr/>
          <a:lstStyle/>
          <a:p>
            <a:r>
              <a:rPr lang="en-US"/>
              <a:t>Profile of Sample </a:t>
            </a:r>
          </a:p>
        </p:txBody>
      </p:sp>
      <p:graphicFrame>
        <p:nvGraphicFramePr>
          <p:cNvPr id="2" name="Chart 1">
            <a:extLst>
              <a:ext uri="{FF2B5EF4-FFF2-40B4-BE49-F238E27FC236}">
                <a16:creationId xmlns:a16="http://schemas.microsoft.com/office/drawing/2014/main" id="{3CEC2F21-E0C7-9472-AD26-53A1BB94BE20}"/>
              </a:ext>
            </a:extLst>
          </p:cNvPr>
          <p:cNvGraphicFramePr/>
          <p:nvPr/>
        </p:nvGraphicFramePr>
        <p:xfrm>
          <a:off x="-376400" y="1702956"/>
          <a:ext cx="3657600" cy="2112188"/>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A3585184-9288-413D-E89D-148D7F40ADB6}"/>
              </a:ext>
            </a:extLst>
          </p:cNvPr>
          <p:cNvSpPr txBox="1"/>
          <p:nvPr/>
        </p:nvSpPr>
        <p:spPr>
          <a:xfrm>
            <a:off x="-376400" y="1208119"/>
            <a:ext cx="3657600"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Gender</a:t>
            </a:r>
          </a:p>
        </p:txBody>
      </p:sp>
      <p:cxnSp>
        <p:nvCxnSpPr>
          <p:cNvPr id="5" name="Straight Connector 4">
            <a:extLst>
              <a:ext uri="{FF2B5EF4-FFF2-40B4-BE49-F238E27FC236}">
                <a16:creationId xmlns:a16="http://schemas.microsoft.com/office/drawing/2014/main" id="{D7D88044-CC8B-598C-55B7-06EA150C0B87}"/>
              </a:ext>
            </a:extLst>
          </p:cNvPr>
          <p:cNvCxnSpPr>
            <a:cxnSpLocks/>
          </p:cNvCxnSpPr>
          <p:nvPr/>
        </p:nvCxnSpPr>
        <p:spPr>
          <a:xfrm flipH="1" flipV="1">
            <a:off x="556288" y="3622922"/>
            <a:ext cx="11079423" cy="20853"/>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Straight Connector 5">
            <a:extLst>
              <a:ext uri="{FF2B5EF4-FFF2-40B4-BE49-F238E27FC236}">
                <a16:creationId xmlns:a16="http://schemas.microsoft.com/office/drawing/2014/main" id="{C148B861-E9D8-DF91-61EA-F6F4E1847386}"/>
              </a:ext>
            </a:extLst>
          </p:cNvPr>
          <p:cNvCxnSpPr>
            <a:cxnSpLocks/>
          </p:cNvCxnSpPr>
          <p:nvPr/>
        </p:nvCxnSpPr>
        <p:spPr>
          <a:xfrm flipV="1">
            <a:off x="4237319" y="3643775"/>
            <a:ext cx="14639" cy="2433613"/>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ED44D4C7-D16C-E919-C4CA-BDC49E955496}"/>
              </a:ext>
            </a:extLst>
          </p:cNvPr>
          <p:cNvSpPr txBox="1"/>
          <p:nvPr/>
        </p:nvSpPr>
        <p:spPr>
          <a:xfrm>
            <a:off x="2415838" y="1253662"/>
            <a:ext cx="3657600"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Age</a:t>
            </a:r>
          </a:p>
        </p:txBody>
      </p:sp>
      <p:graphicFrame>
        <p:nvGraphicFramePr>
          <p:cNvPr id="9" name="Chart 8">
            <a:extLst>
              <a:ext uri="{FF2B5EF4-FFF2-40B4-BE49-F238E27FC236}">
                <a16:creationId xmlns:a16="http://schemas.microsoft.com/office/drawing/2014/main" id="{7E0B5672-0146-89D3-6AD7-FA1B3B5B41E6}"/>
              </a:ext>
            </a:extLst>
          </p:cNvPr>
          <p:cNvGraphicFramePr/>
          <p:nvPr/>
        </p:nvGraphicFramePr>
        <p:xfrm>
          <a:off x="2465430" y="1600945"/>
          <a:ext cx="3577115" cy="1860375"/>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a:extLst>
              <a:ext uri="{FF2B5EF4-FFF2-40B4-BE49-F238E27FC236}">
                <a16:creationId xmlns:a16="http://schemas.microsoft.com/office/drawing/2014/main" id="{05FCBA57-9738-E265-519F-BA87D8C37A48}"/>
              </a:ext>
            </a:extLst>
          </p:cNvPr>
          <p:cNvSpPr txBox="1"/>
          <p:nvPr/>
        </p:nvSpPr>
        <p:spPr>
          <a:xfrm>
            <a:off x="7898446" y="3723001"/>
            <a:ext cx="3737261"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2024 Vote</a:t>
            </a:r>
          </a:p>
        </p:txBody>
      </p:sp>
      <p:sp>
        <p:nvSpPr>
          <p:cNvPr id="11" name="TextBox 10">
            <a:extLst>
              <a:ext uri="{FF2B5EF4-FFF2-40B4-BE49-F238E27FC236}">
                <a16:creationId xmlns:a16="http://schemas.microsoft.com/office/drawing/2014/main" id="{666C08B0-2C26-EE5A-904E-9D91A7DCA0BF}"/>
              </a:ext>
            </a:extLst>
          </p:cNvPr>
          <p:cNvSpPr txBox="1"/>
          <p:nvPr/>
        </p:nvSpPr>
        <p:spPr>
          <a:xfrm>
            <a:off x="5971073" y="1263656"/>
            <a:ext cx="3657600"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Race</a:t>
            </a:r>
          </a:p>
        </p:txBody>
      </p:sp>
      <p:sp>
        <p:nvSpPr>
          <p:cNvPr id="12" name="TextBox 11">
            <a:extLst>
              <a:ext uri="{FF2B5EF4-FFF2-40B4-BE49-F238E27FC236}">
                <a16:creationId xmlns:a16="http://schemas.microsoft.com/office/drawing/2014/main" id="{3D088BF5-34BE-36EF-3476-3D34B7A10D42}"/>
              </a:ext>
            </a:extLst>
          </p:cNvPr>
          <p:cNvSpPr txBox="1"/>
          <p:nvPr/>
        </p:nvSpPr>
        <p:spPr>
          <a:xfrm>
            <a:off x="556288" y="3723001"/>
            <a:ext cx="3695670" cy="337789"/>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Education</a:t>
            </a:r>
          </a:p>
        </p:txBody>
      </p:sp>
      <p:sp>
        <p:nvSpPr>
          <p:cNvPr id="14" name="TextBox 13">
            <a:extLst>
              <a:ext uri="{FF2B5EF4-FFF2-40B4-BE49-F238E27FC236}">
                <a16:creationId xmlns:a16="http://schemas.microsoft.com/office/drawing/2014/main" id="{3CBCCDB7-BB6B-9293-3180-23DCB337E9A9}"/>
              </a:ext>
            </a:extLst>
          </p:cNvPr>
          <p:cNvSpPr txBox="1"/>
          <p:nvPr/>
        </p:nvSpPr>
        <p:spPr>
          <a:xfrm>
            <a:off x="4237319" y="3723001"/>
            <a:ext cx="3645879"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Party ID</a:t>
            </a:r>
          </a:p>
        </p:txBody>
      </p:sp>
      <p:graphicFrame>
        <p:nvGraphicFramePr>
          <p:cNvPr id="15" name="Chart 14">
            <a:extLst>
              <a:ext uri="{FF2B5EF4-FFF2-40B4-BE49-F238E27FC236}">
                <a16:creationId xmlns:a16="http://schemas.microsoft.com/office/drawing/2014/main" id="{0F9A0141-031C-5186-7762-CDB21B5D2C8D}"/>
              </a:ext>
            </a:extLst>
          </p:cNvPr>
          <p:cNvGraphicFramePr/>
          <p:nvPr/>
        </p:nvGraphicFramePr>
        <p:xfrm>
          <a:off x="414882" y="4143878"/>
          <a:ext cx="2035259" cy="18425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15">
            <a:extLst>
              <a:ext uri="{FF2B5EF4-FFF2-40B4-BE49-F238E27FC236}">
                <a16:creationId xmlns:a16="http://schemas.microsoft.com/office/drawing/2014/main" id="{95B14E77-9B8C-C558-291C-3AFD81CEC5EB}"/>
              </a:ext>
            </a:extLst>
          </p:cNvPr>
          <p:cNvGraphicFramePr/>
          <p:nvPr/>
        </p:nvGraphicFramePr>
        <p:xfrm>
          <a:off x="6146461" y="1602209"/>
          <a:ext cx="3577115" cy="2076249"/>
        </p:xfrm>
        <a:graphic>
          <a:graphicData uri="http://schemas.openxmlformats.org/drawingml/2006/chart">
            <c:chart xmlns:c="http://schemas.openxmlformats.org/drawingml/2006/chart" xmlns:r="http://schemas.openxmlformats.org/officeDocument/2006/relationships" r:id="rId9"/>
          </a:graphicData>
        </a:graphic>
      </p:graphicFrame>
      <p:cxnSp>
        <p:nvCxnSpPr>
          <p:cNvPr id="19" name="Straight Connector 18">
            <a:extLst>
              <a:ext uri="{FF2B5EF4-FFF2-40B4-BE49-F238E27FC236}">
                <a16:creationId xmlns:a16="http://schemas.microsoft.com/office/drawing/2014/main" id="{65235CDF-196E-1919-3A06-86BED46E7827}"/>
              </a:ext>
            </a:extLst>
          </p:cNvPr>
          <p:cNvCxnSpPr>
            <a:cxnSpLocks/>
          </p:cNvCxnSpPr>
          <p:nvPr/>
        </p:nvCxnSpPr>
        <p:spPr>
          <a:xfrm flipV="1">
            <a:off x="7890821" y="3622921"/>
            <a:ext cx="0" cy="2435657"/>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Rectangle 19">
            <a:extLst>
              <a:ext uri="{FF2B5EF4-FFF2-40B4-BE49-F238E27FC236}">
                <a16:creationId xmlns:a16="http://schemas.microsoft.com/office/drawing/2014/main" id="{72C8CAD1-0943-4928-9668-D5D8AF66BDCA}"/>
              </a:ext>
            </a:extLst>
          </p:cNvPr>
          <p:cNvSpPr/>
          <p:nvPr/>
        </p:nvSpPr>
        <p:spPr>
          <a:xfrm>
            <a:off x="1903911" y="4345026"/>
            <a:ext cx="1896673" cy="307777"/>
          </a:xfrm>
          <a:prstGeom prst="rect">
            <a:avLst/>
          </a:prstGeom>
        </p:spPr>
        <p:txBody>
          <a:bodyPr wrap="none">
            <a:spAutoFit/>
          </a:bodyPr>
          <a:lstStyle/>
          <a:p>
            <a:r>
              <a:rPr lang="en-US" sz="1400">
                <a:latin typeface="Arial" panose="020B0604020202020204" pitchFamily="34" charset="0"/>
                <a:cs typeface="Arial" panose="020B0604020202020204" pitchFamily="34" charset="0"/>
              </a:rPr>
              <a:t>High school grad/less</a:t>
            </a:r>
            <a:endParaRPr lang="en-US" sz="1400"/>
          </a:p>
        </p:txBody>
      </p:sp>
      <p:sp>
        <p:nvSpPr>
          <p:cNvPr id="21" name="Rectangle 20">
            <a:extLst>
              <a:ext uri="{FF2B5EF4-FFF2-40B4-BE49-F238E27FC236}">
                <a16:creationId xmlns:a16="http://schemas.microsoft.com/office/drawing/2014/main" id="{FE84DD9C-B7EA-0263-E613-A72853C506EB}"/>
              </a:ext>
            </a:extLst>
          </p:cNvPr>
          <p:cNvSpPr/>
          <p:nvPr/>
        </p:nvSpPr>
        <p:spPr>
          <a:xfrm>
            <a:off x="1903911" y="4837225"/>
            <a:ext cx="1269899" cy="307777"/>
          </a:xfrm>
          <a:prstGeom prst="rect">
            <a:avLst/>
          </a:prstGeom>
        </p:spPr>
        <p:txBody>
          <a:bodyPr wrap="none">
            <a:spAutoFit/>
          </a:bodyPr>
          <a:lstStyle/>
          <a:p>
            <a:r>
              <a:rPr lang="en-US" sz="1400">
                <a:latin typeface="Arial" panose="020B0604020202020204" pitchFamily="34" charset="0"/>
                <a:cs typeface="Arial" panose="020B0604020202020204" pitchFamily="34" charset="0"/>
              </a:rPr>
              <a:t>Some college</a:t>
            </a:r>
            <a:endParaRPr lang="en-US" sz="1400"/>
          </a:p>
        </p:txBody>
      </p:sp>
      <p:sp>
        <p:nvSpPr>
          <p:cNvPr id="22" name="Rectangle 21">
            <a:extLst>
              <a:ext uri="{FF2B5EF4-FFF2-40B4-BE49-F238E27FC236}">
                <a16:creationId xmlns:a16="http://schemas.microsoft.com/office/drawing/2014/main" id="{576DBDE6-9AEE-D27C-C3FB-738F0E647662}"/>
              </a:ext>
            </a:extLst>
          </p:cNvPr>
          <p:cNvSpPr/>
          <p:nvPr/>
        </p:nvSpPr>
        <p:spPr>
          <a:xfrm>
            <a:off x="1906246" y="5314997"/>
            <a:ext cx="1715534" cy="307777"/>
          </a:xfrm>
          <a:prstGeom prst="rect">
            <a:avLst/>
          </a:prstGeom>
        </p:spPr>
        <p:txBody>
          <a:bodyPr wrap="none">
            <a:spAutoFit/>
          </a:bodyPr>
          <a:lstStyle/>
          <a:p>
            <a:r>
              <a:rPr lang="en-US" sz="1400">
                <a:latin typeface="Arial" panose="020B0604020202020204" pitchFamily="34" charset="0"/>
                <a:cs typeface="Arial" panose="020B0604020202020204" pitchFamily="34" charset="0"/>
              </a:rPr>
              <a:t>4-year college grad</a:t>
            </a:r>
            <a:endParaRPr lang="en-US" sz="1400"/>
          </a:p>
        </p:txBody>
      </p:sp>
      <p:sp>
        <p:nvSpPr>
          <p:cNvPr id="23" name="Rectangle 22">
            <a:extLst>
              <a:ext uri="{FF2B5EF4-FFF2-40B4-BE49-F238E27FC236}">
                <a16:creationId xmlns:a16="http://schemas.microsoft.com/office/drawing/2014/main" id="{69E8B570-68BB-2596-4E5B-31CBCA00F39E}"/>
              </a:ext>
            </a:extLst>
          </p:cNvPr>
          <p:cNvSpPr/>
          <p:nvPr/>
        </p:nvSpPr>
        <p:spPr>
          <a:xfrm>
            <a:off x="1884023" y="5690406"/>
            <a:ext cx="1507144" cy="307777"/>
          </a:xfrm>
          <a:prstGeom prst="rect">
            <a:avLst/>
          </a:prstGeom>
        </p:spPr>
        <p:txBody>
          <a:bodyPr wrap="none">
            <a:spAutoFit/>
          </a:bodyPr>
          <a:lstStyle/>
          <a:p>
            <a:r>
              <a:rPr lang="en-US" sz="1400">
                <a:latin typeface="Arial" panose="020B0604020202020204" pitchFamily="34" charset="0"/>
                <a:cs typeface="Arial" panose="020B0604020202020204" pitchFamily="34" charset="0"/>
              </a:rPr>
              <a:t>Postgrad degree</a:t>
            </a:r>
            <a:endParaRPr lang="en-US" sz="1400"/>
          </a:p>
        </p:txBody>
      </p:sp>
      <p:graphicFrame>
        <p:nvGraphicFramePr>
          <p:cNvPr id="24" name="Chart 23">
            <a:extLst>
              <a:ext uri="{FF2B5EF4-FFF2-40B4-BE49-F238E27FC236}">
                <a16:creationId xmlns:a16="http://schemas.microsoft.com/office/drawing/2014/main" id="{52C49106-42BD-181C-BD3E-729A483EDE1C}"/>
              </a:ext>
            </a:extLst>
          </p:cNvPr>
          <p:cNvGraphicFramePr/>
          <p:nvPr/>
        </p:nvGraphicFramePr>
        <p:xfrm>
          <a:off x="4213889" y="4088971"/>
          <a:ext cx="7421822" cy="1970499"/>
        </p:xfrm>
        <a:graphic>
          <a:graphicData uri="http://schemas.openxmlformats.org/drawingml/2006/chart">
            <c:chart xmlns:c="http://schemas.openxmlformats.org/drawingml/2006/chart" xmlns:r="http://schemas.openxmlformats.org/officeDocument/2006/relationships" r:id="rId10"/>
          </a:graphicData>
        </a:graphic>
      </p:graphicFrame>
      <p:sp>
        <p:nvSpPr>
          <p:cNvPr id="25" name="TextBox 24">
            <a:extLst>
              <a:ext uri="{FF2B5EF4-FFF2-40B4-BE49-F238E27FC236}">
                <a16:creationId xmlns:a16="http://schemas.microsoft.com/office/drawing/2014/main" id="{4F41A0EF-7317-1A73-65F9-15EB91ED1A4E}"/>
              </a:ext>
            </a:extLst>
          </p:cNvPr>
          <p:cNvSpPr txBox="1"/>
          <p:nvPr/>
        </p:nvSpPr>
        <p:spPr>
          <a:xfrm>
            <a:off x="10679533" y="4237545"/>
            <a:ext cx="908166" cy="523220"/>
          </a:xfrm>
          <a:prstGeom prst="rect">
            <a:avLst/>
          </a:prstGeom>
          <a:solidFill>
            <a:schemeClr val="bg2"/>
          </a:solidFill>
        </p:spPr>
        <p:txBody>
          <a:bodyPr wrap="square" rtlCol="0">
            <a:spAutoFit/>
          </a:bodyPr>
          <a:lstStyle/>
          <a:p>
            <a:pPr algn="ctr"/>
            <a:r>
              <a:rPr lang="en-US" sz="1400" b="1"/>
              <a:t>24% </a:t>
            </a:r>
            <a:r>
              <a:rPr lang="en-US" sz="1400"/>
              <a:t>did not vote</a:t>
            </a:r>
          </a:p>
        </p:txBody>
      </p:sp>
      <p:cxnSp>
        <p:nvCxnSpPr>
          <p:cNvPr id="26" name="Straight Connector 25">
            <a:extLst>
              <a:ext uri="{FF2B5EF4-FFF2-40B4-BE49-F238E27FC236}">
                <a16:creationId xmlns:a16="http://schemas.microsoft.com/office/drawing/2014/main" id="{271440D5-5850-9852-D8CA-2F19FEBDA8C5}"/>
              </a:ext>
            </a:extLst>
          </p:cNvPr>
          <p:cNvCxnSpPr>
            <a:cxnSpLocks/>
          </p:cNvCxnSpPr>
          <p:nvPr/>
        </p:nvCxnSpPr>
        <p:spPr>
          <a:xfrm flipV="1">
            <a:off x="2452783" y="1194324"/>
            <a:ext cx="14639" cy="2433613"/>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2B9DBE68-6319-49A6-2E45-1C884938EE02}"/>
              </a:ext>
            </a:extLst>
          </p:cNvPr>
          <p:cNvCxnSpPr>
            <a:cxnSpLocks/>
          </p:cNvCxnSpPr>
          <p:nvPr/>
        </p:nvCxnSpPr>
        <p:spPr>
          <a:xfrm flipV="1">
            <a:off x="6060259" y="1198714"/>
            <a:ext cx="0" cy="2424207"/>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FE8FC2F7-943F-8252-052E-2EF3B7ADA969}"/>
              </a:ext>
            </a:extLst>
          </p:cNvPr>
          <p:cNvCxnSpPr>
            <a:cxnSpLocks/>
          </p:cNvCxnSpPr>
          <p:nvPr/>
        </p:nvCxnSpPr>
        <p:spPr>
          <a:xfrm flipV="1">
            <a:off x="9550219" y="1186522"/>
            <a:ext cx="0" cy="2424207"/>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4" name="Chart 33">
            <a:extLst>
              <a:ext uri="{FF2B5EF4-FFF2-40B4-BE49-F238E27FC236}">
                <a16:creationId xmlns:a16="http://schemas.microsoft.com/office/drawing/2014/main" id="{F9DFD0D1-2F7E-DDC5-0447-673EAEE1BDCB}"/>
              </a:ext>
            </a:extLst>
          </p:cNvPr>
          <p:cNvGraphicFramePr/>
          <p:nvPr/>
        </p:nvGraphicFramePr>
        <p:xfrm>
          <a:off x="8968656" y="1705813"/>
          <a:ext cx="3657600" cy="2112188"/>
        </p:xfrm>
        <a:graphic>
          <a:graphicData uri="http://schemas.openxmlformats.org/drawingml/2006/chart">
            <c:chart xmlns:c="http://schemas.openxmlformats.org/drawingml/2006/chart" xmlns:r="http://schemas.openxmlformats.org/officeDocument/2006/relationships" r:id="rId11"/>
          </a:graphicData>
        </a:graphic>
      </p:graphicFrame>
      <p:sp>
        <p:nvSpPr>
          <p:cNvPr id="35" name="TextBox 34">
            <a:extLst>
              <a:ext uri="{FF2B5EF4-FFF2-40B4-BE49-F238E27FC236}">
                <a16:creationId xmlns:a16="http://schemas.microsoft.com/office/drawing/2014/main" id="{11A50490-03D9-BC76-AF62-442EBC07132A}"/>
              </a:ext>
            </a:extLst>
          </p:cNvPr>
          <p:cNvSpPr txBox="1"/>
          <p:nvPr/>
        </p:nvSpPr>
        <p:spPr>
          <a:xfrm>
            <a:off x="8968656" y="1210976"/>
            <a:ext cx="3657600"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Marital Status</a:t>
            </a:r>
          </a:p>
        </p:txBody>
      </p:sp>
    </p:spTree>
    <p:extLst>
      <p:ext uri="{BB962C8B-B14F-4D97-AF65-F5344CB8AC3E}">
        <p14:creationId xmlns:p14="http://schemas.microsoft.com/office/powerpoint/2010/main" val="3820211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E0D6-7077-1388-2791-421DC18CAB5E}"/>
              </a:ext>
            </a:extLst>
          </p:cNvPr>
          <p:cNvSpPr>
            <a:spLocks noGrp="1"/>
          </p:cNvSpPr>
          <p:nvPr>
            <p:ph type="title"/>
          </p:nvPr>
        </p:nvSpPr>
        <p:spPr>
          <a:xfrm>
            <a:off x="594359" y="445092"/>
            <a:ext cx="10993339" cy="1407206"/>
          </a:xfrm>
        </p:spPr>
        <p:txBody>
          <a:bodyPr>
            <a:normAutofit/>
          </a:bodyPr>
          <a:lstStyle/>
          <a:p>
            <a:r>
              <a:rPr lang="en-US"/>
              <a:t>Democrats have a slight edge over Republicans in the upcoming midterm in our sample, both in terms of vote share and motivation. </a:t>
            </a:r>
          </a:p>
        </p:txBody>
      </p:sp>
      <p:sp>
        <p:nvSpPr>
          <p:cNvPr id="3" name="Slide Number Placeholder 2">
            <a:extLst>
              <a:ext uri="{FF2B5EF4-FFF2-40B4-BE49-F238E27FC236}">
                <a16:creationId xmlns:a16="http://schemas.microsoft.com/office/drawing/2014/main" id="{445E3BE9-EE45-945C-4DA5-3AE77F885057}"/>
              </a:ext>
            </a:extLst>
          </p:cNvPr>
          <p:cNvSpPr>
            <a:spLocks noGrp="1"/>
          </p:cNvSpPr>
          <p:nvPr>
            <p:ph type="sldNum" sz="quarter" idx="12"/>
          </p:nvPr>
        </p:nvSpPr>
        <p:spPr/>
        <p:txBody>
          <a:bodyPr/>
          <a:lstStyle/>
          <a:p>
            <a:fld id="{35AC7A8B-0617-B84C-BE7C-25188248DABA}" type="slidenum">
              <a:rPr lang="en-US" smtClean="0"/>
              <a:pPr/>
              <a:t>34</a:t>
            </a:fld>
            <a:endParaRPr lang="en-US"/>
          </a:p>
        </p:txBody>
      </p:sp>
      <p:sp>
        <p:nvSpPr>
          <p:cNvPr id="4" name="TextBox 3">
            <a:extLst>
              <a:ext uri="{FF2B5EF4-FFF2-40B4-BE49-F238E27FC236}">
                <a16:creationId xmlns:a16="http://schemas.microsoft.com/office/drawing/2014/main" id="{FDF19592-BBCB-8491-7630-4B02EB7CD5F2}"/>
              </a:ext>
            </a:extLst>
          </p:cNvPr>
          <p:cNvSpPr txBox="1"/>
          <p:nvPr/>
        </p:nvSpPr>
        <p:spPr>
          <a:xfrm>
            <a:off x="1083063" y="1586392"/>
            <a:ext cx="4546806" cy="830997"/>
          </a:xfrm>
          <a:prstGeom prst="rect">
            <a:avLst/>
          </a:prstGeom>
          <a:noFill/>
        </p:spPr>
        <p:txBody>
          <a:bodyPr wrap="square" rtlCol="0">
            <a:spAutoFit/>
          </a:bodyPr>
          <a:lstStyle/>
          <a:p>
            <a:pPr algn="ctr"/>
            <a:r>
              <a:rPr lang="en-US" sz="1600" i="1"/>
              <a:t>In the 2026 election for the U.S. House of Representatives in your district, will you vote…?</a:t>
            </a:r>
          </a:p>
        </p:txBody>
      </p:sp>
      <p:sp>
        <p:nvSpPr>
          <p:cNvPr id="5" name="TextBox 4">
            <a:extLst>
              <a:ext uri="{FF2B5EF4-FFF2-40B4-BE49-F238E27FC236}">
                <a16:creationId xmlns:a16="http://schemas.microsoft.com/office/drawing/2014/main" id="{73E25A00-D0A8-5303-B01F-C60CE61B0D94}"/>
              </a:ext>
            </a:extLst>
          </p:cNvPr>
          <p:cNvSpPr txBox="1"/>
          <p:nvPr/>
        </p:nvSpPr>
        <p:spPr>
          <a:xfrm>
            <a:off x="6790136" y="1586392"/>
            <a:ext cx="4125995" cy="830997"/>
          </a:xfrm>
          <a:prstGeom prst="rect">
            <a:avLst/>
          </a:prstGeom>
          <a:noFill/>
        </p:spPr>
        <p:txBody>
          <a:bodyPr wrap="square" rtlCol="0">
            <a:spAutoFit/>
          </a:bodyPr>
          <a:lstStyle/>
          <a:p>
            <a:pPr algn="ctr"/>
            <a:r>
              <a:rPr lang="en-US" sz="1600" i="1"/>
              <a:t>Looking ahead to the 2026 election for U.S. House of Representatives in your district, how motivated are you to vote? </a:t>
            </a:r>
          </a:p>
        </p:txBody>
      </p:sp>
      <p:cxnSp>
        <p:nvCxnSpPr>
          <p:cNvPr id="6" name="Straight Connector 5">
            <a:extLst>
              <a:ext uri="{FF2B5EF4-FFF2-40B4-BE49-F238E27FC236}">
                <a16:creationId xmlns:a16="http://schemas.microsoft.com/office/drawing/2014/main" id="{A32E094E-2D03-08A2-FE68-91620A33CAEC}"/>
              </a:ext>
            </a:extLst>
          </p:cNvPr>
          <p:cNvCxnSpPr>
            <a:cxnSpLocks/>
          </p:cNvCxnSpPr>
          <p:nvPr/>
        </p:nvCxnSpPr>
        <p:spPr>
          <a:xfrm flipV="1">
            <a:off x="6107289" y="1512822"/>
            <a:ext cx="0" cy="4346111"/>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8" name="Table 7">
            <a:extLst>
              <a:ext uri="{FF2B5EF4-FFF2-40B4-BE49-F238E27FC236}">
                <a16:creationId xmlns:a16="http://schemas.microsoft.com/office/drawing/2014/main" id="{E49BEADB-609C-8520-F1D7-22F1BB8ABBEC}"/>
              </a:ext>
            </a:extLst>
          </p:cNvPr>
          <p:cNvGraphicFramePr>
            <a:graphicFrameLocks noGrp="1"/>
          </p:cNvGraphicFramePr>
          <p:nvPr/>
        </p:nvGraphicFramePr>
        <p:xfrm>
          <a:off x="594359" y="5538045"/>
          <a:ext cx="10993338" cy="370840"/>
        </p:xfrm>
        <a:graphic>
          <a:graphicData uri="http://schemas.openxmlformats.org/drawingml/2006/table">
            <a:tbl>
              <a:tblPr firstRow="1" bandRow="1">
                <a:tableStyleId>{2D5ABB26-0587-4C30-8999-92F81FD0307C}</a:tableStyleId>
              </a:tblPr>
              <a:tblGrid>
                <a:gridCol w="5496669">
                  <a:extLst>
                    <a:ext uri="{9D8B030D-6E8A-4147-A177-3AD203B41FA5}">
                      <a16:colId xmlns:a16="http://schemas.microsoft.com/office/drawing/2014/main" val="3716796323"/>
                    </a:ext>
                  </a:extLst>
                </a:gridCol>
                <a:gridCol w="1832223">
                  <a:extLst>
                    <a:ext uri="{9D8B030D-6E8A-4147-A177-3AD203B41FA5}">
                      <a16:colId xmlns:a16="http://schemas.microsoft.com/office/drawing/2014/main" val="709267636"/>
                    </a:ext>
                  </a:extLst>
                </a:gridCol>
                <a:gridCol w="1832223">
                  <a:extLst>
                    <a:ext uri="{9D8B030D-6E8A-4147-A177-3AD203B41FA5}">
                      <a16:colId xmlns:a16="http://schemas.microsoft.com/office/drawing/2014/main" val="3980735951"/>
                    </a:ext>
                  </a:extLst>
                </a:gridCol>
                <a:gridCol w="1832223">
                  <a:extLst>
                    <a:ext uri="{9D8B030D-6E8A-4147-A177-3AD203B41FA5}">
                      <a16:colId xmlns:a16="http://schemas.microsoft.com/office/drawing/2014/main" val="1835726203"/>
                    </a:ext>
                  </a:extLst>
                </a:gridCol>
              </a:tblGrid>
              <a:tr h="370840">
                <a:tc>
                  <a:txBody>
                    <a:bodyPr/>
                    <a:lstStyle/>
                    <a:p>
                      <a:pPr algn="ctr"/>
                      <a:endParaRPr lang="en-US" sz="1400" b="1"/>
                    </a:p>
                  </a:txBody>
                  <a:tcPr/>
                </a:tc>
                <a:tc>
                  <a:txBody>
                    <a:bodyPr/>
                    <a:lstStyle/>
                    <a:p>
                      <a:pPr algn="ctr"/>
                      <a:r>
                        <a:rPr lang="en-US" sz="1400" b="1"/>
                        <a:t>All Voters</a:t>
                      </a:r>
                    </a:p>
                  </a:txBody>
                  <a:tcPr/>
                </a:tc>
                <a:tc>
                  <a:txBody>
                    <a:bodyPr/>
                    <a:lstStyle/>
                    <a:p>
                      <a:pPr algn="ctr"/>
                      <a:r>
                        <a:rPr lang="en-US" sz="1400" b="1"/>
                        <a:t>2026 Dem Voters</a:t>
                      </a:r>
                    </a:p>
                  </a:txBody>
                  <a:tcPr/>
                </a:tc>
                <a:tc>
                  <a:txBody>
                    <a:bodyPr/>
                    <a:lstStyle/>
                    <a:p>
                      <a:pPr algn="ctr"/>
                      <a:r>
                        <a:rPr lang="en-US" sz="1400" b="1"/>
                        <a:t>2026 GOP Voters</a:t>
                      </a:r>
                    </a:p>
                  </a:txBody>
                  <a:tcPr/>
                </a:tc>
                <a:extLst>
                  <a:ext uri="{0D108BD9-81ED-4DB2-BD59-A6C34878D82A}">
                    <a16:rowId xmlns:a16="http://schemas.microsoft.com/office/drawing/2014/main" val="3584875125"/>
                  </a:ext>
                </a:extLst>
              </a:tr>
            </a:tbl>
          </a:graphicData>
        </a:graphic>
      </p:graphicFrame>
      <p:graphicFrame>
        <p:nvGraphicFramePr>
          <p:cNvPr id="9" name="Chart 8">
            <a:extLst>
              <a:ext uri="{FF2B5EF4-FFF2-40B4-BE49-F238E27FC236}">
                <a16:creationId xmlns:a16="http://schemas.microsoft.com/office/drawing/2014/main" id="{05895DC7-E81A-218C-1764-33AB39BC70D4}"/>
              </a:ext>
            </a:extLst>
          </p:cNvPr>
          <p:cNvGraphicFramePr/>
          <p:nvPr/>
        </p:nvGraphicFramePr>
        <p:xfrm>
          <a:off x="594359" y="2274904"/>
          <a:ext cx="5512930" cy="574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A7E7211-C201-3833-BD89-9E5AAE5CC808}"/>
              </a:ext>
            </a:extLst>
          </p:cNvPr>
          <p:cNvGraphicFramePr/>
          <p:nvPr/>
        </p:nvGraphicFramePr>
        <p:xfrm>
          <a:off x="1092822" y="2406818"/>
          <a:ext cx="3367664" cy="313122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2B64D0B-D8B0-A04E-5C53-947AF5EE7FF4}"/>
              </a:ext>
            </a:extLst>
          </p:cNvPr>
          <p:cNvSpPr txBox="1"/>
          <p:nvPr/>
        </p:nvSpPr>
        <p:spPr>
          <a:xfrm>
            <a:off x="1847304" y="3374151"/>
            <a:ext cx="766557" cy="307777"/>
          </a:xfrm>
          <a:prstGeom prst="rect">
            <a:avLst/>
          </a:prstGeom>
          <a:solidFill>
            <a:schemeClr val="accent1">
              <a:lumMod val="20000"/>
              <a:lumOff val="80000"/>
            </a:schemeClr>
          </a:solidFill>
        </p:spPr>
        <p:txBody>
          <a:bodyPr wrap="none" rtlCol="0">
            <a:spAutoFit/>
          </a:bodyPr>
          <a:lstStyle/>
          <a:p>
            <a:r>
              <a:rPr lang="en-US" sz="1400"/>
              <a:t>Net: </a:t>
            </a:r>
            <a:r>
              <a:rPr lang="en-US" sz="1400" b="1"/>
              <a:t>+3</a:t>
            </a:r>
          </a:p>
        </p:txBody>
      </p:sp>
      <p:graphicFrame>
        <p:nvGraphicFramePr>
          <p:cNvPr id="14" name="Chart 13">
            <a:extLst>
              <a:ext uri="{FF2B5EF4-FFF2-40B4-BE49-F238E27FC236}">
                <a16:creationId xmlns:a16="http://schemas.microsoft.com/office/drawing/2014/main" id="{F79AC6E4-C6EE-D66A-290E-804CCDEE292C}"/>
              </a:ext>
            </a:extLst>
          </p:cNvPr>
          <p:cNvGraphicFramePr/>
          <p:nvPr/>
        </p:nvGraphicFramePr>
        <p:xfrm>
          <a:off x="6091033" y="2480388"/>
          <a:ext cx="5512930" cy="3775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0B00C1CA-3461-FC3A-5F8D-84F6D9D04373}"/>
              </a:ext>
            </a:extLst>
          </p:cNvPr>
          <p:cNvGraphicFramePr/>
          <p:nvPr/>
        </p:nvGraphicFramePr>
        <p:xfrm>
          <a:off x="6101307" y="2876681"/>
          <a:ext cx="5490354" cy="26510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Table 6">
            <a:extLst>
              <a:ext uri="{FF2B5EF4-FFF2-40B4-BE49-F238E27FC236}">
                <a16:creationId xmlns:a16="http://schemas.microsoft.com/office/drawing/2014/main" id="{41319AC8-8E68-8173-ECA7-2E7FEC121A52}"/>
              </a:ext>
            </a:extLst>
          </p:cNvPr>
          <p:cNvGraphicFramePr>
            <a:graphicFrameLocks noGrp="1"/>
          </p:cNvGraphicFramePr>
          <p:nvPr/>
        </p:nvGraphicFramePr>
        <p:xfrm>
          <a:off x="3237186" y="3035343"/>
          <a:ext cx="2691478" cy="1158240"/>
        </p:xfrm>
        <a:graphic>
          <a:graphicData uri="http://schemas.openxmlformats.org/drawingml/2006/table">
            <a:tbl>
              <a:tblPr firstRow="1" bandRow="1">
                <a:tableStyleId>{5C22544A-7EE6-4342-B048-85BDC9FD1C3A}</a:tableStyleId>
              </a:tblPr>
              <a:tblGrid>
                <a:gridCol w="1486292">
                  <a:extLst>
                    <a:ext uri="{9D8B030D-6E8A-4147-A177-3AD203B41FA5}">
                      <a16:colId xmlns:a16="http://schemas.microsoft.com/office/drawing/2014/main" val="2193915592"/>
                    </a:ext>
                  </a:extLst>
                </a:gridCol>
                <a:gridCol w="607682">
                  <a:extLst>
                    <a:ext uri="{9D8B030D-6E8A-4147-A177-3AD203B41FA5}">
                      <a16:colId xmlns:a16="http://schemas.microsoft.com/office/drawing/2014/main" val="433783876"/>
                    </a:ext>
                  </a:extLst>
                </a:gridCol>
                <a:gridCol w="597504">
                  <a:extLst>
                    <a:ext uri="{9D8B030D-6E8A-4147-A177-3AD203B41FA5}">
                      <a16:colId xmlns:a16="http://schemas.microsoft.com/office/drawing/2014/main" val="2460860109"/>
                    </a:ext>
                  </a:extLst>
                </a:gridCol>
              </a:tblGrid>
              <a:tr h="221960">
                <a:tc>
                  <a:txBody>
                    <a:bodyPr/>
                    <a:lstStyle/>
                    <a:p>
                      <a:endParaRPr lang="en-US" sz="130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300"/>
                        <a:t>DEM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300"/>
                        <a:t>GOP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630785838"/>
                  </a:ext>
                </a:extLst>
              </a:tr>
              <a:tr h="221960">
                <a:tc>
                  <a:txBody>
                    <a:bodyPr/>
                    <a:lstStyle/>
                    <a:p>
                      <a:r>
                        <a:rPr lang="en-US" sz="1300"/>
                        <a:t>Harris voters</a:t>
                      </a:r>
                    </a:p>
                  </a:txBody>
                  <a:tcPr>
                    <a:lnL w="12700" cmpd="sng">
                      <a:noFill/>
                    </a:lnL>
                    <a:lnR w="12700" cmpd="sng">
                      <a:noFill/>
                    </a:lnR>
                    <a:lnT w="38100" cmpd="sng">
                      <a:noFill/>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a:t>89</a:t>
                      </a:r>
                    </a:p>
                  </a:txBody>
                  <a:tcPr>
                    <a:lnL w="12700" cmpd="sng">
                      <a:noFill/>
                    </a:lnL>
                    <a:lnR w="12700" cmpd="sng">
                      <a:noFill/>
                    </a:lnR>
                    <a:lnT w="38100" cmpd="sng">
                      <a:noFill/>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a:t>3</a:t>
                      </a:r>
                    </a:p>
                  </a:txBody>
                  <a:tcPr>
                    <a:lnL w="12700" cmpd="sng">
                      <a:noFill/>
                    </a:lnL>
                    <a:lnR w="12700" cmpd="sng">
                      <a:noFill/>
                    </a:lnR>
                    <a:lnT w="38100" cmpd="sng">
                      <a:noFill/>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4478472"/>
                  </a:ext>
                </a:extLst>
              </a:tr>
              <a:tr h="221960">
                <a:tc>
                  <a:txBody>
                    <a:bodyPr/>
                    <a:lstStyle/>
                    <a:p>
                      <a:r>
                        <a:rPr lang="en-US" sz="1300"/>
                        <a:t>Trump voters</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a:t>5</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a:t>85</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3310853"/>
                  </a:ext>
                </a:extLst>
              </a:tr>
              <a:tr h="221960">
                <a:tc>
                  <a:txBody>
                    <a:bodyPr/>
                    <a:lstStyle/>
                    <a:p>
                      <a:r>
                        <a:rPr lang="en-US" sz="1300"/>
                        <a:t>'24 Nonvoter </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300"/>
                        <a:t>47</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300"/>
                        <a:t>34</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1754896"/>
                  </a:ext>
                </a:extLst>
              </a:tr>
            </a:tbl>
          </a:graphicData>
        </a:graphic>
      </p:graphicFrame>
    </p:spTree>
    <p:extLst>
      <p:ext uri="{BB962C8B-B14F-4D97-AF65-F5344CB8AC3E}">
        <p14:creationId xmlns:p14="http://schemas.microsoft.com/office/powerpoint/2010/main" val="3814156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6F78-8066-21C5-C1A5-352646404EA3}"/>
              </a:ext>
            </a:extLst>
          </p:cNvPr>
          <p:cNvSpPr>
            <a:spLocks noGrp="1"/>
          </p:cNvSpPr>
          <p:nvPr>
            <p:ph type="title"/>
          </p:nvPr>
        </p:nvSpPr>
        <p:spPr>
          <a:xfrm>
            <a:off x="594360" y="466750"/>
            <a:ext cx="10759440" cy="1057250"/>
          </a:xfrm>
        </p:spPr>
        <p:txBody>
          <a:bodyPr>
            <a:normAutofit/>
          </a:bodyPr>
          <a:lstStyle/>
          <a:p>
            <a:r>
              <a:rPr lang="en-US"/>
              <a:t>Voters lean toward believing that Democrats are more likely to look out for them than Republicans. </a:t>
            </a:r>
          </a:p>
        </p:txBody>
      </p:sp>
      <p:sp>
        <p:nvSpPr>
          <p:cNvPr id="3" name="Slide Number Placeholder 2">
            <a:extLst>
              <a:ext uri="{FF2B5EF4-FFF2-40B4-BE49-F238E27FC236}">
                <a16:creationId xmlns:a16="http://schemas.microsoft.com/office/drawing/2014/main" id="{BE8ACDB3-949D-90CE-BDCA-71F109450F91}"/>
              </a:ext>
            </a:extLst>
          </p:cNvPr>
          <p:cNvSpPr>
            <a:spLocks noGrp="1"/>
          </p:cNvSpPr>
          <p:nvPr>
            <p:ph type="sldNum" sz="quarter" idx="12"/>
          </p:nvPr>
        </p:nvSpPr>
        <p:spPr/>
        <p:txBody>
          <a:bodyPr/>
          <a:lstStyle/>
          <a:p>
            <a:fld id="{35AC7A8B-0617-B84C-BE7C-25188248DABA}" type="slidenum">
              <a:rPr lang="en-US" smtClean="0"/>
              <a:pPr/>
              <a:t>35</a:t>
            </a:fld>
            <a:endParaRPr lang="en-US"/>
          </a:p>
        </p:txBody>
      </p:sp>
      <p:graphicFrame>
        <p:nvGraphicFramePr>
          <p:cNvPr id="4" name="Table 3">
            <a:extLst>
              <a:ext uri="{FF2B5EF4-FFF2-40B4-BE49-F238E27FC236}">
                <a16:creationId xmlns:a16="http://schemas.microsoft.com/office/drawing/2014/main" id="{0B7D2380-A1DB-8181-7DD9-F76720839AA4}"/>
              </a:ext>
            </a:extLst>
          </p:cNvPr>
          <p:cNvGraphicFramePr>
            <a:graphicFrameLocks noGrp="1"/>
          </p:cNvGraphicFramePr>
          <p:nvPr/>
        </p:nvGraphicFramePr>
        <p:xfrm>
          <a:off x="6872867" y="1523999"/>
          <a:ext cx="4714832" cy="4291583"/>
        </p:xfrm>
        <a:graphic>
          <a:graphicData uri="http://schemas.openxmlformats.org/drawingml/2006/table">
            <a:tbl>
              <a:tblPr/>
              <a:tblGrid>
                <a:gridCol w="2125745">
                  <a:extLst>
                    <a:ext uri="{9D8B030D-6E8A-4147-A177-3AD203B41FA5}">
                      <a16:colId xmlns:a16="http://schemas.microsoft.com/office/drawing/2014/main" val="1698489317"/>
                    </a:ext>
                  </a:extLst>
                </a:gridCol>
                <a:gridCol w="1304818">
                  <a:extLst>
                    <a:ext uri="{9D8B030D-6E8A-4147-A177-3AD203B41FA5}">
                      <a16:colId xmlns:a16="http://schemas.microsoft.com/office/drawing/2014/main" val="1611439872"/>
                    </a:ext>
                  </a:extLst>
                </a:gridCol>
                <a:gridCol w="1284269">
                  <a:extLst>
                    <a:ext uri="{9D8B030D-6E8A-4147-A177-3AD203B41FA5}">
                      <a16:colId xmlns:a16="http://schemas.microsoft.com/office/drawing/2014/main" val="2763583690"/>
                    </a:ext>
                  </a:extLst>
                </a:gridCol>
              </a:tblGrid>
              <a:tr h="264308">
                <a:tc>
                  <a:txBody>
                    <a:bodyPr/>
                    <a:lstStyle/>
                    <a:p>
                      <a:pPr algn="l" rtl="0" fontAlgn="base">
                        <a:lnSpc>
                          <a:spcPct val="100000"/>
                        </a:lnSpc>
                        <a:buNone/>
                      </a:pPr>
                      <a:r>
                        <a:rPr lang="en-US" sz="1400" b="0" i="0">
                          <a:effectLst/>
                          <a:latin typeface="Arial" panose="020B0604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solidFill>
                            <a:schemeClr val="bg1"/>
                          </a:solidFill>
                          <a:effectLst/>
                          <a:latin typeface="Arial" panose="020B0604020202020204" pitchFamily="34" charset="0"/>
                        </a:rPr>
                        <a:t>Democrats % </a:t>
                      </a:r>
                      <a:endParaRPr lang="en-US" sz="240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ct val="100000"/>
                        </a:lnSpc>
                        <a:buNone/>
                      </a:pPr>
                      <a:r>
                        <a:rPr lang="en-US" sz="1400" b="1" i="0">
                          <a:solidFill>
                            <a:schemeClr val="bg1"/>
                          </a:solidFill>
                          <a:effectLst/>
                          <a:latin typeface="Arial" panose="020B0604020202020204" pitchFamily="34" charset="0"/>
                        </a:rPr>
                        <a:t>Republicans %</a:t>
                      </a:r>
                      <a:endParaRPr lang="en-US" sz="240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008600242"/>
                  </a:ext>
                </a:extLst>
              </a:tr>
              <a:tr h="268485">
                <a:tc>
                  <a:txBody>
                    <a:bodyPr/>
                    <a:lstStyle/>
                    <a:p>
                      <a:pPr algn="l" rtl="0" fontAlgn="base">
                        <a:lnSpc>
                          <a:spcPct val="100000"/>
                        </a:lnSpc>
                        <a:buNone/>
                      </a:pPr>
                      <a:r>
                        <a:rPr lang="en-US" sz="1400" b="0" i="0">
                          <a:effectLst/>
                          <a:latin typeface="Arial" panose="020B0604020202020204" pitchFamily="34" charset="0"/>
                        </a:rPr>
                        <a:t>Swing voters*</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45</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37 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36292321"/>
                  </a:ext>
                </a:extLst>
              </a:tr>
              <a:tr h="268485">
                <a:tc>
                  <a:txBody>
                    <a:bodyPr/>
                    <a:lstStyle/>
                    <a:p>
                      <a:pPr algn="l" rtl="0" fontAlgn="base">
                        <a:lnSpc>
                          <a:spcPct val="100000"/>
                        </a:lnSpc>
                        <a:buNone/>
                      </a:pPr>
                      <a:r>
                        <a:rPr lang="en-US" sz="1400" b="0" i="0">
                          <a:effectLst/>
                          <a:latin typeface="Arial" panose="020B0604020202020204" pitchFamily="34" charset="0"/>
                        </a:rPr>
                        <a:t>Liberal Democrats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96</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1 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223329448"/>
                  </a:ext>
                </a:extLst>
              </a:tr>
              <a:tr h="268485">
                <a:tc>
                  <a:txBody>
                    <a:bodyPr/>
                    <a:lstStyle/>
                    <a:p>
                      <a:pPr algn="l" rtl="0" fontAlgn="base">
                        <a:lnSpc>
                          <a:spcPct val="100000"/>
                        </a:lnSpc>
                        <a:buNone/>
                      </a:pPr>
                      <a:r>
                        <a:rPr lang="en-US" sz="1400" b="0" i="0">
                          <a:effectLst/>
                          <a:latin typeface="Arial" panose="020B0604020202020204" pitchFamily="34" charset="0"/>
                        </a:rPr>
                        <a:t>Other Democrats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88</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3 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438385726"/>
                  </a:ext>
                </a:extLst>
              </a:tr>
              <a:tr h="268485">
                <a:tc>
                  <a:txBody>
                    <a:bodyPr/>
                    <a:lstStyle/>
                    <a:p>
                      <a:pPr algn="l" rtl="0" fontAlgn="base">
                        <a:lnSpc>
                          <a:spcPct val="100000"/>
                        </a:lnSpc>
                        <a:buNone/>
                      </a:pPr>
                      <a:r>
                        <a:rPr lang="en-US" sz="1400" b="0" i="0">
                          <a:effectLst/>
                          <a:latin typeface="Arial" panose="020B0604020202020204" pitchFamily="34" charset="0"/>
                        </a:rPr>
                        <a:t>Independents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25 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11 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03212427"/>
                  </a:ext>
                </a:extLst>
              </a:tr>
              <a:tr h="268485">
                <a:tc>
                  <a:txBody>
                    <a:bodyPr/>
                    <a:lstStyle/>
                    <a:p>
                      <a:pPr algn="l" rtl="0" fontAlgn="base">
                        <a:lnSpc>
                          <a:spcPct val="100000"/>
                        </a:lnSpc>
                        <a:buNone/>
                      </a:pPr>
                      <a:r>
                        <a:rPr lang="en-US" sz="1400" b="0" i="0">
                          <a:effectLst/>
                          <a:latin typeface="Arial" panose="020B0604020202020204" pitchFamily="34" charset="0"/>
                        </a:rPr>
                        <a:t>Non-MAGA Republicans</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10 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75</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75321662"/>
                  </a:ext>
                </a:extLst>
              </a:tr>
              <a:tr h="268485">
                <a:tc>
                  <a:txBody>
                    <a:bodyPr/>
                    <a:lstStyle/>
                    <a:p>
                      <a:pPr algn="l" rtl="0" fontAlgn="base">
                        <a:lnSpc>
                          <a:spcPct val="100000"/>
                        </a:lnSpc>
                        <a:buNone/>
                      </a:pPr>
                      <a:r>
                        <a:rPr lang="en-US" sz="1400" b="0" i="0">
                          <a:effectLst/>
                          <a:latin typeface="Arial" panose="020B0604020202020204" pitchFamily="34" charset="0"/>
                        </a:rPr>
                        <a:t>MAGA Republicans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0 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95</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98709518"/>
                  </a:ext>
                </a:extLst>
              </a:tr>
              <a:tr h="268485">
                <a:tc>
                  <a:txBody>
                    <a:bodyPr/>
                    <a:lstStyle/>
                    <a:p>
                      <a:pPr algn="l" rtl="0" fontAlgn="base">
                        <a:lnSpc>
                          <a:spcPct val="100000"/>
                        </a:lnSpc>
                        <a:buNone/>
                      </a:pPr>
                      <a:r>
                        <a:rPr lang="en-US" sz="1400" b="0" i="0">
                          <a:effectLst/>
                          <a:latin typeface="Arial" panose="020B0604020202020204" pitchFamily="34" charset="0"/>
                        </a:rPr>
                        <a:t>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40 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49</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028471"/>
                  </a:ext>
                </a:extLst>
              </a:tr>
              <a:tr h="268485">
                <a:tc>
                  <a:txBody>
                    <a:bodyPr/>
                    <a:lstStyle/>
                    <a:p>
                      <a:pPr algn="l" rtl="0" fontAlgn="base">
                        <a:lnSpc>
                          <a:spcPct val="100000"/>
                        </a:lnSpc>
                        <a:buNone/>
                      </a:pPr>
                      <a:r>
                        <a:rPr lang="en-US" sz="1400" b="0" i="0">
                          <a:effectLst/>
                          <a:latin typeface="Arial" panose="020B0604020202020204" pitchFamily="34" charset="0"/>
                        </a:rPr>
                        <a:t>Women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52</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36 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304862984"/>
                  </a:ext>
                </a:extLst>
              </a:tr>
              <a:tr h="268485">
                <a:tc>
                  <a:txBody>
                    <a:bodyPr/>
                    <a:lstStyle/>
                    <a:p>
                      <a:pPr algn="l" rtl="0" fontAlgn="base">
                        <a:lnSpc>
                          <a:spcPct val="100000"/>
                        </a:lnSpc>
                        <a:buNone/>
                      </a:pPr>
                      <a:r>
                        <a:rPr lang="en-US" sz="1400" b="0" i="0">
                          <a:effectLst/>
                          <a:latin typeface="Arial" panose="020B0604020202020204" pitchFamily="34" charset="0"/>
                        </a:rPr>
                        <a:t>White noncollege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32 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56</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86084254"/>
                  </a:ext>
                </a:extLst>
              </a:tr>
              <a:tr h="268485">
                <a:tc>
                  <a:txBody>
                    <a:bodyPr/>
                    <a:lstStyle/>
                    <a:p>
                      <a:pPr algn="l" rtl="0" fontAlgn="base">
                        <a:lnSpc>
                          <a:spcPct val="100000"/>
                        </a:lnSpc>
                        <a:buNone/>
                      </a:pPr>
                      <a:r>
                        <a:rPr lang="en-US" sz="1400" b="0" i="0">
                          <a:effectLst/>
                          <a:latin typeface="Arial" panose="020B0604020202020204" pitchFamily="34" charset="0"/>
                        </a:rPr>
                        <a:t>White college grads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50</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42 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367165111"/>
                  </a:ext>
                </a:extLst>
              </a:tr>
              <a:tr h="268485">
                <a:tc>
                  <a:txBody>
                    <a:bodyPr/>
                    <a:lstStyle/>
                    <a:p>
                      <a:pPr algn="l" rtl="0" fontAlgn="base">
                        <a:lnSpc>
                          <a:spcPct val="100000"/>
                        </a:lnSpc>
                        <a:buNone/>
                      </a:pPr>
                      <a:r>
                        <a:rPr lang="en-US" sz="1400" b="0" i="0">
                          <a:effectLst/>
                          <a:latin typeface="Arial" panose="020B0604020202020204" pitchFamily="34" charset="0"/>
                        </a:rPr>
                        <a:t>Black 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72</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18 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744104918"/>
                  </a:ext>
                </a:extLst>
              </a:tr>
              <a:tr h="268485">
                <a:tc>
                  <a:txBody>
                    <a:bodyPr/>
                    <a:lstStyle/>
                    <a:p>
                      <a:pPr algn="l" rtl="0" fontAlgn="base">
                        <a:lnSpc>
                          <a:spcPct val="100000"/>
                        </a:lnSpc>
                        <a:buNone/>
                      </a:pPr>
                      <a:r>
                        <a:rPr lang="en-US" sz="1400" b="0" i="0">
                          <a:effectLst/>
                          <a:latin typeface="Arial" panose="020B0604020202020204" pitchFamily="34" charset="0"/>
                        </a:rPr>
                        <a:t>Black women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83</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6 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474274253"/>
                  </a:ext>
                </a:extLst>
              </a:tr>
              <a:tr h="268485">
                <a:tc>
                  <a:txBody>
                    <a:bodyPr/>
                    <a:lstStyle/>
                    <a:p>
                      <a:pPr algn="l" rtl="0" fontAlgn="base">
                        <a:lnSpc>
                          <a:spcPct val="100000"/>
                        </a:lnSpc>
                        <a:buNone/>
                      </a:pPr>
                      <a:r>
                        <a:rPr lang="en-US" sz="1400" b="0" i="0">
                          <a:effectLst/>
                          <a:latin typeface="Arial" panose="020B0604020202020204" pitchFamily="34" charset="0"/>
                        </a:rPr>
                        <a:t>Latino 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42 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45 </a:t>
                      </a:r>
                      <a:endParaRPr lang="en-US" sz="2400" b="1"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74596399"/>
                  </a:ext>
                </a:extLst>
              </a:tr>
              <a:tr h="268485">
                <a:tc>
                  <a:txBody>
                    <a:bodyPr/>
                    <a:lstStyle/>
                    <a:p>
                      <a:pPr algn="l" rtl="0" fontAlgn="base">
                        <a:lnSpc>
                          <a:spcPct val="100000"/>
                        </a:lnSpc>
                        <a:buNone/>
                      </a:pPr>
                      <a:r>
                        <a:rPr lang="en-US" sz="1400" b="0" i="0">
                          <a:effectLst/>
                          <a:latin typeface="Arial" panose="020B0604020202020204" pitchFamily="34" charset="0"/>
                        </a:rPr>
                        <a:t>Latina women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65</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24 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8520665"/>
                  </a:ext>
                </a:extLst>
              </a:tr>
              <a:tr h="268485">
                <a:tc>
                  <a:txBody>
                    <a:bodyPr/>
                    <a:lstStyle/>
                    <a:p>
                      <a:pPr algn="l" rtl="0" fontAlgn="base">
                        <a:lnSpc>
                          <a:spcPct val="100000"/>
                        </a:lnSpc>
                        <a:buNone/>
                      </a:pPr>
                      <a:r>
                        <a:rPr lang="en-US" sz="1400" b="0" i="0">
                          <a:effectLst/>
                        </a:rPr>
                        <a:t>Unmarried 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effectLst/>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84767034"/>
                  </a:ext>
                </a:extLst>
              </a:tr>
            </a:tbl>
          </a:graphicData>
        </a:graphic>
      </p:graphicFrame>
      <p:cxnSp>
        <p:nvCxnSpPr>
          <p:cNvPr id="5" name="Straight Connector 4">
            <a:extLst>
              <a:ext uri="{FF2B5EF4-FFF2-40B4-BE49-F238E27FC236}">
                <a16:creationId xmlns:a16="http://schemas.microsoft.com/office/drawing/2014/main" id="{A6E43A02-0DFC-994C-0AF2-BF49F7489420}"/>
              </a:ext>
            </a:extLst>
          </p:cNvPr>
          <p:cNvCxnSpPr>
            <a:cxnSpLocks/>
          </p:cNvCxnSpPr>
          <p:nvPr/>
        </p:nvCxnSpPr>
        <p:spPr>
          <a:xfrm flipH="1" flipV="1">
            <a:off x="6631351" y="1523999"/>
            <a:ext cx="7617" cy="4435005"/>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4F460D09-2E67-229F-35C3-BF4ABB24BC49}"/>
              </a:ext>
            </a:extLst>
          </p:cNvPr>
          <p:cNvSpPr txBox="1"/>
          <p:nvPr/>
        </p:nvSpPr>
        <p:spPr>
          <a:xfrm>
            <a:off x="594360" y="1523998"/>
            <a:ext cx="5998906" cy="584775"/>
          </a:xfrm>
          <a:prstGeom prst="rect">
            <a:avLst/>
          </a:prstGeom>
          <a:noFill/>
        </p:spPr>
        <p:txBody>
          <a:bodyPr wrap="square">
            <a:spAutoFit/>
          </a:bodyPr>
          <a:lstStyle/>
          <a:p>
            <a:pPr algn="ctr"/>
            <a:r>
              <a:rPr lang="en-US" sz="1600" b="0" i="1">
                <a:solidFill>
                  <a:srgbClr val="000000"/>
                </a:solidFill>
                <a:effectLst/>
              </a:rPr>
              <a:t>Which party do you think is more likely </a:t>
            </a:r>
            <a:br>
              <a:rPr lang="en-US" sz="1600" b="0" i="1">
                <a:solidFill>
                  <a:srgbClr val="000000"/>
                </a:solidFill>
                <a:effectLst/>
              </a:rPr>
            </a:br>
            <a:r>
              <a:rPr lang="en-US" sz="1600" b="0" i="1">
                <a:solidFill>
                  <a:srgbClr val="000000"/>
                </a:solidFill>
                <a:effectLst/>
              </a:rPr>
              <a:t>to look out for people like you?</a:t>
            </a:r>
            <a:endParaRPr lang="en-US" sz="1600" i="1"/>
          </a:p>
        </p:txBody>
      </p:sp>
      <p:graphicFrame>
        <p:nvGraphicFramePr>
          <p:cNvPr id="9" name="Chart 8">
            <a:extLst>
              <a:ext uri="{FF2B5EF4-FFF2-40B4-BE49-F238E27FC236}">
                <a16:creationId xmlns:a16="http://schemas.microsoft.com/office/drawing/2014/main" id="{14B4732F-CB04-3DB4-4077-67B7CFDA41F3}"/>
              </a:ext>
            </a:extLst>
          </p:cNvPr>
          <p:cNvGraphicFramePr/>
          <p:nvPr/>
        </p:nvGraphicFramePr>
        <p:xfrm>
          <a:off x="594360" y="2201334"/>
          <a:ext cx="6029373" cy="574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FD5DC77E-0431-DB7A-60B3-D7C6141440CB}"/>
              </a:ext>
            </a:extLst>
          </p:cNvPr>
          <p:cNvGraphicFramePr/>
          <p:nvPr/>
        </p:nvGraphicFramePr>
        <p:xfrm>
          <a:off x="1839530" y="2786107"/>
          <a:ext cx="3508565" cy="317289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06822B2-CCF8-83CF-6646-8C9AFA4C272C}"/>
              </a:ext>
            </a:extLst>
          </p:cNvPr>
          <p:cNvSpPr txBox="1"/>
          <p:nvPr/>
        </p:nvSpPr>
        <p:spPr>
          <a:xfrm>
            <a:off x="4300782" y="3012132"/>
            <a:ext cx="776175" cy="307777"/>
          </a:xfrm>
          <a:prstGeom prst="rect">
            <a:avLst/>
          </a:prstGeom>
          <a:solidFill>
            <a:schemeClr val="accent1">
              <a:lumMod val="20000"/>
              <a:lumOff val="80000"/>
            </a:schemeClr>
          </a:solidFill>
        </p:spPr>
        <p:txBody>
          <a:bodyPr wrap="none" rtlCol="0">
            <a:spAutoFit/>
          </a:bodyPr>
          <a:lstStyle/>
          <a:p>
            <a:r>
              <a:rPr lang="en-US" sz="1400"/>
              <a:t>Net</a:t>
            </a:r>
            <a:r>
              <a:rPr lang="en-US" sz="1400" b="1"/>
              <a:t>: +5</a:t>
            </a:r>
          </a:p>
        </p:txBody>
      </p:sp>
      <p:sp>
        <p:nvSpPr>
          <p:cNvPr id="6" name="TextBox 5">
            <a:extLst>
              <a:ext uri="{FF2B5EF4-FFF2-40B4-BE49-F238E27FC236}">
                <a16:creationId xmlns:a16="http://schemas.microsoft.com/office/drawing/2014/main" id="{3225AF3E-E849-0948-D7FB-98B9D6F9EA8C}"/>
              </a:ext>
            </a:extLst>
          </p:cNvPr>
          <p:cNvSpPr txBox="1"/>
          <p:nvPr/>
        </p:nvSpPr>
        <p:spPr>
          <a:xfrm>
            <a:off x="2098419" y="6288624"/>
            <a:ext cx="8044387" cy="307777"/>
          </a:xfrm>
          <a:prstGeom prst="rect">
            <a:avLst/>
          </a:prstGeom>
          <a:solidFill>
            <a:schemeClr val="accent4">
              <a:lumMod val="20000"/>
              <a:lumOff val="80000"/>
            </a:schemeClr>
          </a:solidFill>
        </p:spPr>
        <p:txBody>
          <a:bodyPr wrap="square">
            <a:spAutoFit/>
          </a:bodyPr>
          <a:lstStyle/>
          <a:p>
            <a:r>
              <a:rPr lang="en-US" sz="1400" b="0" i="0">
                <a:solidFill>
                  <a:srgbClr val="000000"/>
                </a:solidFill>
                <a:effectLst/>
                <a:latin typeface="Arial" panose="020B0604020202020204" pitchFamily="34" charset="0"/>
              </a:rPr>
              <a:t>* Swing voters are defined as voters who do not identify as strong partisans or strong ideologues</a:t>
            </a:r>
            <a:endParaRPr lang="en-US" sz="1400"/>
          </a:p>
        </p:txBody>
      </p:sp>
    </p:spTree>
    <p:extLst>
      <p:ext uri="{BB962C8B-B14F-4D97-AF65-F5344CB8AC3E}">
        <p14:creationId xmlns:p14="http://schemas.microsoft.com/office/powerpoint/2010/main" val="4276330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61E4D-1B33-3323-76BA-6FD5EB364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7F11C-3A69-2BA3-AA3B-193B2944E7DC}"/>
              </a:ext>
            </a:extLst>
          </p:cNvPr>
          <p:cNvSpPr>
            <a:spLocks noGrp="1"/>
          </p:cNvSpPr>
          <p:nvPr>
            <p:ph type="title"/>
          </p:nvPr>
        </p:nvSpPr>
        <p:spPr>
          <a:xfrm>
            <a:off x="594360" y="466750"/>
            <a:ext cx="10759440" cy="2389339"/>
          </a:xfrm>
        </p:spPr>
        <p:txBody>
          <a:bodyPr>
            <a:normAutofit/>
          </a:bodyPr>
          <a:lstStyle/>
          <a:p>
            <a:r>
              <a:rPr lang="en-US"/>
              <a:t>More than two in five voters say that their lives are more difficult to manage than a few years ago.</a:t>
            </a:r>
          </a:p>
        </p:txBody>
      </p:sp>
      <p:sp>
        <p:nvSpPr>
          <p:cNvPr id="3" name="Slide Number Placeholder 2">
            <a:extLst>
              <a:ext uri="{FF2B5EF4-FFF2-40B4-BE49-F238E27FC236}">
                <a16:creationId xmlns:a16="http://schemas.microsoft.com/office/drawing/2014/main" id="{BB0F8F00-E422-3DCF-50D9-12C771DA511A}"/>
              </a:ext>
            </a:extLst>
          </p:cNvPr>
          <p:cNvSpPr>
            <a:spLocks noGrp="1"/>
          </p:cNvSpPr>
          <p:nvPr>
            <p:ph type="sldNum" sz="quarter" idx="12"/>
          </p:nvPr>
        </p:nvSpPr>
        <p:spPr/>
        <p:txBody>
          <a:bodyPr/>
          <a:lstStyle/>
          <a:p>
            <a:fld id="{35AC7A8B-0617-B84C-BE7C-25188248DABA}" type="slidenum">
              <a:rPr lang="en-US" smtClean="0"/>
              <a:pPr/>
              <a:t>36</a:t>
            </a:fld>
            <a:endParaRPr lang="en-US"/>
          </a:p>
        </p:txBody>
      </p:sp>
      <p:graphicFrame>
        <p:nvGraphicFramePr>
          <p:cNvPr id="4" name="Table 3">
            <a:extLst>
              <a:ext uri="{FF2B5EF4-FFF2-40B4-BE49-F238E27FC236}">
                <a16:creationId xmlns:a16="http://schemas.microsoft.com/office/drawing/2014/main" id="{13D8FE96-B1DE-6D6A-E9B9-972200F11530}"/>
              </a:ext>
            </a:extLst>
          </p:cNvPr>
          <p:cNvGraphicFramePr>
            <a:graphicFrameLocks noGrp="1"/>
          </p:cNvGraphicFramePr>
          <p:nvPr/>
        </p:nvGraphicFramePr>
        <p:xfrm>
          <a:off x="6714536" y="1158091"/>
          <a:ext cx="5071260" cy="4800107"/>
        </p:xfrm>
        <a:graphic>
          <a:graphicData uri="http://schemas.openxmlformats.org/drawingml/2006/table">
            <a:tbl>
              <a:tblPr/>
              <a:tblGrid>
                <a:gridCol w="1768262">
                  <a:extLst>
                    <a:ext uri="{9D8B030D-6E8A-4147-A177-3AD203B41FA5}">
                      <a16:colId xmlns:a16="http://schemas.microsoft.com/office/drawing/2014/main" val="2397840438"/>
                    </a:ext>
                  </a:extLst>
                </a:gridCol>
                <a:gridCol w="1651499">
                  <a:extLst>
                    <a:ext uri="{9D8B030D-6E8A-4147-A177-3AD203B41FA5}">
                      <a16:colId xmlns:a16="http://schemas.microsoft.com/office/drawing/2014/main" val="2693227114"/>
                    </a:ext>
                  </a:extLst>
                </a:gridCol>
                <a:gridCol w="1651499">
                  <a:extLst>
                    <a:ext uri="{9D8B030D-6E8A-4147-A177-3AD203B41FA5}">
                      <a16:colId xmlns:a16="http://schemas.microsoft.com/office/drawing/2014/main" val="1911576697"/>
                    </a:ext>
                  </a:extLst>
                </a:gridCol>
              </a:tblGrid>
              <a:tr h="231900">
                <a:tc>
                  <a:txBody>
                    <a:bodyPr/>
                    <a:lstStyle/>
                    <a:p>
                      <a:pPr algn="l" rtl="0" fontAlgn="base">
                        <a:lnSpc>
                          <a:spcPct val="100000"/>
                        </a:lnSpc>
                        <a:buNone/>
                      </a:pPr>
                      <a:r>
                        <a:rPr lang="en-US" sz="1400" b="0" i="0">
                          <a:effectLst/>
                          <a:latin typeface="Arial" panose="020B0604020202020204" pitchFamily="34" charset="0"/>
                        </a:rPr>
                        <a:t> </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lnSpc>
                          <a:spcPct val="100000"/>
                        </a:lnSpc>
                        <a:buNone/>
                      </a:pPr>
                      <a:r>
                        <a:rPr lang="en-US" sz="1400" b="1" i="0">
                          <a:solidFill>
                            <a:schemeClr val="bg1"/>
                          </a:solidFill>
                          <a:effectLst/>
                          <a:latin typeface="Arial" panose="020B0604020202020204" pitchFamily="34" charset="0"/>
                        </a:rPr>
                        <a:t>More Difficult %</a:t>
                      </a:r>
                      <a:endParaRPr lang="en-US" sz="2400" b="1" i="0">
                        <a:solidFill>
                          <a:schemeClr val="bg1"/>
                        </a:solidFill>
                        <a:effectLst/>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ctr" rtl="0" fontAlgn="base">
                        <a:lnSpc>
                          <a:spcPct val="100000"/>
                        </a:lnSpc>
                        <a:buNone/>
                      </a:pPr>
                      <a:r>
                        <a:rPr lang="en-US" sz="1400" b="1" i="0">
                          <a:solidFill>
                            <a:schemeClr val="bg1"/>
                          </a:solidFill>
                          <a:effectLst/>
                          <a:latin typeface="Arial" panose="020B0604020202020204" pitchFamily="34" charset="0"/>
                        </a:rPr>
                        <a:t>Easier %</a:t>
                      </a:r>
                      <a:endParaRPr lang="en-US" sz="240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420723341"/>
                  </a:ext>
                </a:extLst>
              </a:tr>
              <a:tr h="165815">
                <a:tc>
                  <a:txBody>
                    <a:bodyPr/>
                    <a:lstStyle/>
                    <a:p>
                      <a:pPr algn="l" rtl="0" fontAlgn="base">
                        <a:lnSpc>
                          <a:spcPct val="100000"/>
                        </a:lnSpc>
                        <a:buNone/>
                      </a:pPr>
                      <a:r>
                        <a:rPr lang="en-US" sz="1400" b="0" i="0">
                          <a:effectLst/>
                          <a:latin typeface="Arial" panose="020B0604020202020204" pitchFamily="34" charset="0"/>
                        </a:rPr>
                        <a:t>Swing voters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44</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24</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20494250"/>
                  </a:ext>
                </a:extLst>
              </a:tr>
              <a:tr h="165815">
                <a:tc>
                  <a:txBody>
                    <a:bodyPr/>
                    <a:lstStyle/>
                    <a:p>
                      <a:pPr algn="l" rtl="0" fontAlgn="base">
                        <a:lnSpc>
                          <a:spcPct val="100000"/>
                        </a:lnSpc>
                        <a:buNone/>
                      </a:pPr>
                      <a:r>
                        <a:rPr lang="en-US" sz="1400" b="0" i="0">
                          <a:effectLst/>
                          <a:latin typeface="Arial" panose="020B0604020202020204" pitchFamily="34" charset="0"/>
                        </a:rPr>
                        <a:t>Democrats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53</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20</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478992923"/>
                  </a:ext>
                </a:extLst>
              </a:tr>
              <a:tr h="165815">
                <a:tc>
                  <a:txBody>
                    <a:bodyPr/>
                    <a:lstStyle/>
                    <a:p>
                      <a:pPr algn="l" rtl="0" fontAlgn="base">
                        <a:lnSpc>
                          <a:spcPct val="100000"/>
                        </a:lnSpc>
                        <a:buNone/>
                      </a:pPr>
                      <a:r>
                        <a:rPr lang="en-US" sz="1400" b="0" i="0">
                          <a:effectLst/>
                          <a:latin typeface="Arial" panose="020B0604020202020204" pitchFamily="34" charset="0"/>
                        </a:rPr>
                        <a:t>Independents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45</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21</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50514003"/>
                  </a:ext>
                </a:extLst>
              </a:tr>
              <a:tr h="165815">
                <a:tc>
                  <a:txBody>
                    <a:bodyPr/>
                    <a:lstStyle/>
                    <a:p>
                      <a:pPr algn="l" rtl="0" fontAlgn="base">
                        <a:lnSpc>
                          <a:spcPct val="100000"/>
                        </a:lnSpc>
                        <a:buNone/>
                      </a:pPr>
                      <a:r>
                        <a:rPr lang="en-US" sz="1400" b="0" i="0">
                          <a:effectLst/>
                          <a:latin typeface="Arial" panose="020B0604020202020204" pitchFamily="34" charset="0"/>
                        </a:rPr>
                        <a:t>Republicans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33</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37</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6891513"/>
                  </a:ext>
                </a:extLst>
              </a:tr>
              <a:tr h="165815">
                <a:tc>
                  <a:txBody>
                    <a:bodyPr/>
                    <a:lstStyle/>
                    <a:p>
                      <a:pPr algn="l" rtl="0" fontAlgn="base">
                        <a:lnSpc>
                          <a:spcPct val="100000"/>
                        </a:lnSpc>
                        <a:buNone/>
                      </a:pPr>
                      <a:r>
                        <a:rPr lang="en-US" sz="1400" b="0" i="0">
                          <a:effectLst/>
                          <a:latin typeface="Arial" panose="020B0604020202020204" pitchFamily="34" charset="0"/>
                        </a:rPr>
                        <a:t>Men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39</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31</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616934831"/>
                  </a:ext>
                </a:extLst>
              </a:tr>
              <a:tr h="165815">
                <a:tc>
                  <a:txBody>
                    <a:bodyPr/>
                    <a:lstStyle/>
                    <a:p>
                      <a:pPr algn="l" rtl="0" fontAlgn="base">
                        <a:lnSpc>
                          <a:spcPct val="100000"/>
                        </a:lnSpc>
                        <a:buNone/>
                      </a:pPr>
                      <a:r>
                        <a:rPr lang="en-US" sz="1400" b="0" i="0">
                          <a:effectLst/>
                          <a:latin typeface="Arial" panose="020B0604020202020204" pitchFamily="34" charset="0"/>
                        </a:rPr>
                        <a:t>Women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46</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25</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267803684"/>
                  </a:ext>
                </a:extLst>
              </a:tr>
              <a:tr h="165815">
                <a:tc>
                  <a:txBody>
                    <a:bodyPr/>
                    <a:lstStyle/>
                    <a:p>
                      <a:pPr algn="l" rtl="0" fontAlgn="base">
                        <a:lnSpc>
                          <a:spcPct val="100000"/>
                        </a:lnSpc>
                        <a:buNone/>
                      </a:pPr>
                      <a:r>
                        <a:rPr lang="en-US" sz="1400" b="0" i="0">
                          <a:effectLst/>
                          <a:latin typeface="Arial" panose="020B0604020202020204" pitchFamily="34" charset="0"/>
                        </a:rPr>
                        <a:t>18-34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48</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29</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461011643"/>
                  </a:ext>
                </a:extLst>
              </a:tr>
              <a:tr h="165815">
                <a:tc>
                  <a:txBody>
                    <a:bodyPr/>
                    <a:lstStyle/>
                    <a:p>
                      <a:pPr algn="l" rtl="0" fontAlgn="base">
                        <a:lnSpc>
                          <a:spcPct val="100000"/>
                        </a:lnSpc>
                        <a:buNone/>
                      </a:pPr>
                      <a:r>
                        <a:rPr lang="en-US" sz="1400" b="0" i="0">
                          <a:effectLst/>
                          <a:latin typeface="Arial" panose="020B0604020202020204" pitchFamily="34" charset="0"/>
                        </a:rPr>
                        <a:t>35-49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46</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26</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967187011"/>
                  </a:ext>
                </a:extLst>
              </a:tr>
              <a:tr h="165815">
                <a:tc>
                  <a:txBody>
                    <a:bodyPr/>
                    <a:lstStyle/>
                    <a:p>
                      <a:pPr algn="l" rtl="0" fontAlgn="base">
                        <a:lnSpc>
                          <a:spcPct val="100000"/>
                        </a:lnSpc>
                        <a:buNone/>
                      </a:pPr>
                      <a:r>
                        <a:rPr lang="en-US" sz="1400" b="0" i="0">
                          <a:effectLst/>
                          <a:latin typeface="Arial" panose="020B0604020202020204" pitchFamily="34" charset="0"/>
                        </a:rPr>
                        <a:t>50-64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45</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27</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97302304"/>
                  </a:ext>
                </a:extLst>
              </a:tr>
              <a:tr h="165815">
                <a:tc>
                  <a:txBody>
                    <a:bodyPr/>
                    <a:lstStyle/>
                    <a:p>
                      <a:pPr algn="l" rtl="0" fontAlgn="base">
                        <a:lnSpc>
                          <a:spcPct val="100000"/>
                        </a:lnSpc>
                        <a:buNone/>
                      </a:pPr>
                      <a:r>
                        <a:rPr lang="en-US" sz="1400" b="0" i="0">
                          <a:effectLst/>
                          <a:latin typeface="Arial" panose="020B0604020202020204" pitchFamily="34" charset="0"/>
                        </a:rPr>
                        <a:t>65+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35</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29</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669684866"/>
                  </a:ext>
                </a:extLst>
              </a:tr>
              <a:tr h="165815">
                <a:tc>
                  <a:txBody>
                    <a:bodyPr/>
                    <a:lstStyle/>
                    <a:p>
                      <a:pPr algn="l" rtl="0" fontAlgn="base">
                        <a:lnSpc>
                          <a:spcPct val="100000"/>
                        </a:lnSpc>
                        <a:buNone/>
                      </a:pPr>
                      <a:r>
                        <a:rPr lang="en-US" sz="1400" b="0" i="0">
                          <a:effectLst/>
                          <a:latin typeface="Arial" panose="020B0604020202020204" pitchFamily="34" charset="0"/>
                        </a:rPr>
                        <a:t>White noncollege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43</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27</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642203418"/>
                  </a:ext>
                </a:extLst>
              </a:tr>
              <a:tr h="165815">
                <a:tc>
                  <a:txBody>
                    <a:bodyPr/>
                    <a:lstStyle/>
                    <a:p>
                      <a:pPr algn="l" rtl="0" fontAlgn="base">
                        <a:lnSpc>
                          <a:spcPct val="100000"/>
                        </a:lnSpc>
                        <a:buNone/>
                      </a:pPr>
                      <a:r>
                        <a:rPr lang="en-US" sz="1400" b="0" i="0">
                          <a:effectLst/>
                          <a:latin typeface="Arial" panose="020B0604020202020204" pitchFamily="34" charset="0"/>
                        </a:rPr>
                        <a:t>White college grads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42</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28</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26254990"/>
                  </a:ext>
                </a:extLst>
              </a:tr>
              <a:tr h="165815">
                <a:tc>
                  <a:txBody>
                    <a:bodyPr/>
                    <a:lstStyle/>
                    <a:p>
                      <a:pPr algn="l" rtl="0" fontAlgn="base">
                        <a:lnSpc>
                          <a:spcPct val="100000"/>
                        </a:lnSpc>
                        <a:buNone/>
                      </a:pPr>
                      <a:r>
                        <a:rPr lang="en-US" sz="1400" b="0" i="0">
                          <a:effectLst/>
                          <a:latin typeface="Arial" panose="020B0604020202020204" pitchFamily="34" charset="0"/>
                        </a:rPr>
                        <a:t>Black voters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45</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26</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451154105"/>
                  </a:ext>
                </a:extLst>
              </a:tr>
              <a:tr h="165815">
                <a:tc>
                  <a:txBody>
                    <a:bodyPr/>
                    <a:lstStyle/>
                    <a:p>
                      <a:pPr algn="l" rtl="0" fontAlgn="base">
                        <a:lnSpc>
                          <a:spcPct val="100000"/>
                        </a:lnSpc>
                        <a:buNone/>
                      </a:pPr>
                      <a:r>
                        <a:rPr lang="en-US" sz="1400" b="0" i="0">
                          <a:effectLst/>
                          <a:latin typeface="Arial" panose="020B0604020202020204" pitchFamily="34" charset="0"/>
                        </a:rPr>
                        <a:t>Latino voters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38</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34</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986266388"/>
                  </a:ext>
                </a:extLst>
              </a:tr>
              <a:tr h="225881">
                <a:tc>
                  <a:txBody>
                    <a:bodyPr/>
                    <a:lstStyle/>
                    <a:p>
                      <a:pPr algn="l" rtl="0" fontAlgn="base">
                        <a:lnSpc>
                          <a:spcPct val="100000"/>
                        </a:lnSpc>
                        <a:buNone/>
                      </a:pPr>
                      <a:r>
                        <a:rPr lang="en-US" sz="1400" b="0" i="0">
                          <a:effectLst/>
                        </a:rPr>
                        <a:t>Unmarried 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854005314"/>
                  </a:ext>
                </a:extLst>
              </a:tr>
              <a:tr h="225881">
                <a:tc>
                  <a:txBody>
                    <a:bodyPr/>
                    <a:lstStyle/>
                    <a:p>
                      <a:pPr algn="l" rtl="0" fontAlgn="base">
                        <a:lnSpc>
                          <a:spcPct val="100000"/>
                        </a:lnSpc>
                        <a:buNone/>
                      </a:pPr>
                      <a:r>
                        <a:rPr lang="en-US" sz="1400" b="0" i="0">
                          <a:effectLst/>
                        </a:rPr>
                        <a:t>Married 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996451962"/>
                  </a:ext>
                </a:extLst>
              </a:tr>
              <a:tr h="225881">
                <a:tc>
                  <a:txBody>
                    <a:bodyPr/>
                    <a:lstStyle/>
                    <a:p>
                      <a:pPr algn="l" rtl="0" fontAlgn="base">
                        <a:lnSpc>
                          <a:spcPct val="100000"/>
                        </a:lnSpc>
                        <a:buNone/>
                      </a:pPr>
                      <a:r>
                        <a:rPr lang="en-US" sz="1400" b="0" i="0">
                          <a:effectLst/>
                        </a:rPr>
                        <a:t>Unmarried 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230720857"/>
                  </a:ext>
                </a:extLst>
              </a:tr>
              <a:tr h="225881">
                <a:tc>
                  <a:txBody>
                    <a:bodyPr/>
                    <a:lstStyle/>
                    <a:p>
                      <a:pPr algn="l" rtl="0" fontAlgn="base">
                        <a:lnSpc>
                          <a:spcPct val="100000"/>
                        </a:lnSpc>
                        <a:buNone/>
                      </a:pPr>
                      <a:r>
                        <a:rPr lang="en-US" sz="1400" b="0" i="0">
                          <a:effectLst/>
                        </a:rPr>
                        <a:t>Married 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181182416"/>
                  </a:ext>
                </a:extLst>
              </a:tr>
              <a:tr h="225881">
                <a:tc>
                  <a:txBody>
                    <a:bodyPr/>
                    <a:lstStyle/>
                    <a:p>
                      <a:pPr algn="l" rtl="0" fontAlgn="base">
                        <a:lnSpc>
                          <a:spcPct val="100000"/>
                        </a:lnSpc>
                        <a:buNone/>
                      </a:pPr>
                      <a:r>
                        <a:rPr lang="en-US" sz="1400" b="0" i="0">
                          <a:effectLst/>
                        </a:rPr>
                        <a:t>Less than $50k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380861130"/>
                  </a:ext>
                </a:extLst>
              </a:tr>
              <a:tr h="225881">
                <a:tc>
                  <a:txBody>
                    <a:bodyPr/>
                    <a:lstStyle/>
                    <a:p>
                      <a:pPr algn="l" rtl="0" fontAlgn="base">
                        <a:lnSpc>
                          <a:spcPct val="100000"/>
                        </a:lnSpc>
                        <a:buNone/>
                      </a:pPr>
                      <a:r>
                        <a:rPr lang="en-US" sz="1400" b="0" i="0">
                          <a:effectLst/>
                        </a:rPr>
                        <a:t>$50k-$100k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046442274"/>
                  </a:ext>
                </a:extLst>
              </a:tr>
              <a:tr h="225881">
                <a:tc>
                  <a:txBody>
                    <a:bodyPr/>
                    <a:lstStyle/>
                    <a:p>
                      <a:pPr algn="l" rtl="0" fontAlgn="base">
                        <a:lnSpc>
                          <a:spcPct val="100000"/>
                        </a:lnSpc>
                        <a:buNone/>
                      </a:pPr>
                      <a:r>
                        <a:rPr lang="en-US" sz="1400" b="0" i="0">
                          <a:effectLst/>
                        </a:rPr>
                        <a:t>$100k+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1783718"/>
                  </a:ext>
                </a:extLst>
              </a:tr>
            </a:tbl>
          </a:graphicData>
        </a:graphic>
      </p:graphicFrame>
      <p:cxnSp>
        <p:nvCxnSpPr>
          <p:cNvPr id="5" name="Straight Connector 4">
            <a:extLst>
              <a:ext uri="{FF2B5EF4-FFF2-40B4-BE49-F238E27FC236}">
                <a16:creationId xmlns:a16="http://schemas.microsoft.com/office/drawing/2014/main" id="{8177E4E6-0F79-0804-A616-92EB47797CC7}"/>
              </a:ext>
            </a:extLst>
          </p:cNvPr>
          <p:cNvCxnSpPr>
            <a:cxnSpLocks/>
          </p:cNvCxnSpPr>
          <p:nvPr/>
        </p:nvCxnSpPr>
        <p:spPr>
          <a:xfrm flipV="1">
            <a:off x="6417661" y="1839068"/>
            <a:ext cx="0" cy="4048011"/>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D41E3B8E-2363-F38E-337D-AA3668BF028D}"/>
              </a:ext>
            </a:extLst>
          </p:cNvPr>
          <p:cNvSpPr txBox="1"/>
          <p:nvPr/>
        </p:nvSpPr>
        <p:spPr>
          <a:xfrm>
            <a:off x="594360" y="1818526"/>
            <a:ext cx="5379720" cy="584775"/>
          </a:xfrm>
          <a:prstGeom prst="rect">
            <a:avLst/>
          </a:prstGeom>
          <a:noFill/>
        </p:spPr>
        <p:txBody>
          <a:bodyPr wrap="square">
            <a:spAutoFit/>
          </a:bodyPr>
          <a:lstStyle/>
          <a:p>
            <a:pPr algn="ctr"/>
            <a:r>
              <a:rPr lang="en-US" sz="1600" i="1"/>
              <a:t>Compared to a few years ago, do you find your daily life more difficult or easier to manage? </a:t>
            </a:r>
            <a:endParaRPr lang="en-US" sz="1400" i="1"/>
          </a:p>
        </p:txBody>
      </p:sp>
      <p:graphicFrame>
        <p:nvGraphicFramePr>
          <p:cNvPr id="11" name="Chart 10">
            <a:extLst>
              <a:ext uri="{FF2B5EF4-FFF2-40B4-BE49-F238E27FC236}">
                <a16:creationId xmlns:a16="http://schemas.microsoft.com/office/drawing/2014/main" id="{3E8B8581-0938-0BC5-780A-4678C00432E8}"/>
              </a:ext>
            </a:extLst>
          </p:cNvPr>
          <p:cNvGraphicFramePr/>
          <p:nvPr/>
        </p:nvGraphicFramePr>
        <p:xfrm>
          <a:off x="1472982" y="2389701"/>
          <a:ext cx="4080687" cy="34632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23A7AE2-2447-791E-A143-C376C04BDF40}"/>
              </a:ext>
            </a:extLst>
          </p:cNvPr>
          <p:cNvSpPr txBox="1"/>
          <p:nvPr/>
        </p:nvSpPr>
        <p:spPr>
          <a:xfrm>
            <a:off x="566515" y="4939862"/>
            <a:ext cx="1094607" cy="307777"/>
          </a:xfrm>
          <a:prstGeom prst="rect">
            <a:avLst/>
          </a:prstGeom>
          <a:noFill/>
        </p:spPr>
        <p:txBody>
          <a:bodyPr wrap="square" rtlCol="0">
            <a:spAutoFit/>
          </a:bodyPr>
          <a:lstStyle/>
          <a:p>
            <a:pPr algn="r"/>
            <a:r>
              <a:rPr lang="en-US" sz="1400" i="1">
                <a:solidFill>
                  <a:schemeClr val="accent4">
                    <a:lumMod val="75000"/>
                  </a:schemeClr>
                </a:solidFill>
              </a:rPr>
              <a:t>Much </a:t>
            </a:r>
            <a:r>
              <a:rPr lang="en-US" sz="1400" i="1">
                <a:solidFill>
                  <a:schemeClr val="accent4">
                    <a:lumMod val="75000"/>
                  </a:schemeClr>
                </a:solidFill>
                <a:sym typeface="Wingdings" pitchFamily="2" charset="2"/>
              </a:rPr>
              <a:t></a:t>
            </a:r>
            <a:endParaRPr lang="en-US" sz="1400" i="1">
              <a:solidFill>
                <a:schemeClr val="accent4">
                  <a:lumMod val="75000"/>
                </a:schemeClr>
              </a:solidFill>
            </a:endParaRPr>
          </a:p>
        </p:txBody>
      </p:sp>
      <p:sp>
        <p:nvSpPr>
          <p:cNvPr id="8" name="TextBox 7">
            <a:extLst>
              <a:ext uri="{FF2B5EF4-FFF2-40B4-BE49-F238E27FC236}">
                <a16:creationId xmlns:a16="http://schemas.microsoft.com/office/drawing/2014/main" id="{75A39B4C-F828-2950-D516-64E903442858}"/>
              </a:ext>
            </a:extLst>
          </p:cNvPr>
          <p:cNvSpPr txBox="1"/>
          <p:nvPr/>
        </p:nvSpPr>
        <p:spPr>
          <a:xfrm>
            <a:off x="173949" y="3719455"/>
            <a:ext cx="1487174" cy="307777"/>
          </a:xfrm>
          <a:prstGeom prst="rect">
            <a:avLst/>
          </a:prstGeom>
          <a:noFill/>
        </p:spPr>
        <p:txBody>
          <a:bodyPr wrap="square" rtlCol="0">
            <a:spAutoFit/>
          </a:bodyPr>
          <a:lstStyle/>
          <a:p>
            <a:pPr algn="r"/>
            <a:r>
              <a:rPr lang="en-US" sz="1400" i="1">
                <a:solidFill>
                  <a:schemeClr val="accent4"/>
                </a:solidFill>
              </a:rPr>
              <a:t>Somewhat </a:t>
            </a:r>
            <a:r>
              <a:rPr lang="en-US" sz="1400" i="1">
                <a:solidFill>
                  <a:schemeClr val="accent4"/>
                </a:solidFill>
                <a:sym typeface="Wingdings" pitchFamily="2" charset="2"/>
              </a:rPr>
              <a:t></a:t>
            </a:r>
            <a:endParaRPr lang="en-US" sz="1400" i="1">
              <a:solidFill>
                <a:schemeClr val="accent4"/>
              </a:solidFill>
            </a:endParaRPr>
          </a:p>
        </p:txBody>
      </p:sp>
    </p:spTree>
    <p:extLst>
      <p:ext uri="{BB962C8B-B14F-4D97-AF65-F5344CB8AC3E}">
        <p14:creationId xmlns:p14="http://schemas.microsoft.com/office/powerpoint/2010/main" val="3465561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24985-3769-DBBB-2CD1-68F581A04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C06DD-3EF8-84AD-D31F-8C1E6582825E}"/>
              </a:ext>
            </a:extLst>
          </p:cNvPr>
          <p:cNvSpPr>
            <a:spLocks noGrp="1"/>
          </p:cNvSpPr>
          <p:nvPr>
            <p:ph type="title"/>
          </p:nvPr>
        </p:nvSpPr>
        <p:spPr>
          <a:xfrm>
            <a:off x="594359" y="466750"/>
            <a:ext cx="11034069" cy="1553961"/>
          </a:xfrm>
        </p:spPr>
        <p:txBody>
          <a:bodyPr>
            <a:noAutofit/>
          </a:bodyPr>
          <a:lstStyle/>
          <a:p>
            <a:r>
              <a:rPr lang="en-US" sz="2500"/>
              <a:t>Many voters feel they are losing power, while few think they are gaining it.</a:t>
            </a:r>
          </a:p>
        </p:txBody>
      </p:sp>
      <p:sp>
        <p:nvSpPr>
          <p:cNvPr id="3" name="Slide Number Placeholder 2">
            <a:extLst>
              <a:ext uri="{FF2B5EF4-FFF2-40B4-BE49-F238E27FC236}">
                <a16:creationId xmlns:a16="http://schemas.microsoft.com/office/drawing/2014/main" id="{BEDA0EB5-5956-7AB7-746F-A8B2F5661986}"/>
              </a:ext>
            </a:extLst>
          </p:cNvPr>
          <p:cNvSpPr>
            <a:spLocks noGrp="1"/>
          </p:cNvSpPr>
          <p:nvPr>
            <p:ph type="sldNum" sz="quarter" idx="12"/>
          </p:nvPr>
        </p:nvSpPr>
        <p:spPr/>
        <p:txBody>
          <a:bodyPr/>
          <a:lstStyle/>
          <a:p>
            <a:fld id="{35AC7A8B-0617-B84C-BE7C-25188248DABA}" type="slidenum">
              <a:rPr lang="en-US" smtClean="0"/>
              <a:pPr/>
              <a:t>37</a:t>
            </a:fld>
            <a:endParaRPr lang="en-US"/>
          </a:p>
        </p:txBody>
      </p:sp>
      <p:sp>
        <p:nvSpPr>
          <p:cNvPr id="6" name="TextBox 5">
            <a:extLst>
              <a:ext uri="{FF2B5EF4-FFF2-40B4-BE49-F238E27FC236}">
                <a16:creationId xmlns:a16="http://schemas.microsoft.com/office/drawing/2014/main" id="{1087E306-14AD-E710-F846-A25EA4AF6EEA}"/>
              </a:ext>
            </a:extLst>
          </p:cNvPr>
          <p:cNvSpPr txBox="1"/>
          <p:nvPr/>
        </p:nvSpPr>
        <p:spPr>
          <a:xfrm>
            <a:off x="604301" y="1193626"/>
            <a:ext cx="10993340" cy="584775"/>
          </a:xfrm>
          <a:prstGeom prst="rect">
            <a:avLst/>
          </a:prstGeom>
          <a:noFill/>
        </p:spPr>
        <p:txBody>
          <a:bodyPr wrap="square">
            <a:spAutoFit/>
          </a:bodyPr>
          <a:lstStyle/>
          <a:p>
            <a:pPr algn="ctr"/>
            <a:r>
              <a:rPr lang="en-US" sz="1600" b="0" i="1">
                <a:solidFill>
                  <a:srgbClr val="000000"/>
                </a:solidFill>
                <a:effectLst/>
                <a:latin typeface="Arial" panose="020B0604020202020204" pitchFamily="34" charset="0"/>
              </a:rPr>
              <a:t>Thinking about the changes that are occurring in our society, do you think </a:t>
            </a:r>
            <a:r>
              <a:rPr lang="en-US" sz="1600" b="1" i="1">
                <a:solidFill>
                  <a:srgbClr val="000000"/>
                </a:solidFill>
                <a:effectLst/>
                <a:latin typeface="Arial" panose="020B0604020202020204" pitchFamily="34" charset="0"/>
              </a:rPr>
              <a:t>people like you </a:t>
            </a:r>
            <a:r>
              <a:rPr lang="en-US" sz="1600" b="0" i="1">
                <a:solidFill>
                  <a:srgbClr val="000000"/>
                </a:solidFill>
                <a:effectLst/>
                <a:latin typeface="Arial" panose="020B0604020202020204" pitchFamily="34" charset="0"/>
              </a:rPr>
              <a:t>are mostly gaining power or losing power in our country today? </a:t>
            </a:r>
            <a:endParaRPr lang="en-US" sz="1600" i="1"/>
          </a:p>
        </p:txBody>
      </p:sp>
      <p:graphicFrame>
        <p:nvGraphicFramePr>
          <p:cNvPr id="7" name="Table 6">
            <a:extLst>
              <a:ext uri="{FF2B5EF4-FFF2-40B4-BE49-F238E27FC236}">
                <a16:creationId xmlns:a16="http://schemas.microsoft.com/office/drawing/2014/main" id="{81AAC70F-F208-71E3-F70B-DFDB4DB2213A}"/>
              </a:ext>
            </a:extLst>
          </p:cNvPr>
          <p:cNvGraphicFramePr>
            <a:graphicFrameLocks noGrp="1"/>
          </p:cNvGraphicFramePr>
          <p:nvPr/>
        </p:nvGraphicFramePr>
        <p:xfrm>
          <a:off x="818147" y="2043391"/>
          <a:ext cx="10709214" cy="3680630"/>
        </p:xfrm>
        <a:graphic>
          <a:graphicData uri="http://schemas.openxmlformats.org/drawingml/2006/table">
            <a:tbl>
              <a:tblPr/>
              <a:tblGrid>
                <a:gridCol w="2444896">
                  <a:extLst>
                    <a:ext uri="{9D8B030D-6E8A-4147-A177-3AD203B41FA5}">
                      <a16:colId xmlns:a16="http://schemas.microsoft.com/office/drawing/2014/main" val="3843503134"/>
                    </a:ext>
                  </a:extLst>
                </a:gridCol>
                <a:gridCol w="561486">
                  <a:extLst>
                    <a:ext uri="{9D8B030D-6E8A-4147-A177-3AD203B41FA5}">
                      <a16:colId xmlns:a16="http://schemas.microsoft.com/office/drawing/2014/main" val="1626759288"/>
                    </a:ext>
                  </a:extLst>
                </a:gridCol>
                <a:gridCol w="1005450">
                  <a:extLst>
                    <a:ext uri="{9D8B030D-6E8A-4147-A177-3AD203B41FA5}">
                      <a16:colId xmlns:a16="http://schemas.microsoft.com/office/drawing/2014/main" val="276582103"/>
                    </a:ext>
                  </a:extLst>
                </a:gridCol>
                <a:gridCol w="1185245">
                  <a:extLst>
                    <a:ext uri="{9D8B030D-6E8A-4147-A177-3AD203B41FA5}">
                      <a16:colId xmlns:a16="http://schemas.microsoft.com/office/drawing/2014/main" val="3214924366"/>
                    </a:ext>
                  </a:extLst>
                </a:gridCol>
                <a:gridCol w="825658">
                  <a:extLst>
                    <a:ext uri="{9D8B030D-6E8A-4147-A177-3AD203B41FA5}">
                      <a16:colId xmlns:a16="http://schemas.microsoft.com/office/drawing/2014/main" val="2487734920"/>
                    </a:ext>
                  </a:extLst>
                </a:gridCol>
                <a:gridCol w="1148967">
                  <a:extLst>
                    <a:ext uri="{9D8B030D-6E8A-4147-A177-3AD203B41FA5}">
                      <a16:colId xmlns:a16="http://schemas.microsoft.com/office/drawing/2014/main" val="2596561881"/>
                    </a:ext>
                  </a:extLst>
                </a:gridCol>
                <a:gridCol w="1005450">
                  <a:extLst>
                    <a:ext uri="{9D8B030D-6E8A-4147-A177-3AD203B41FA5}">
                      <a16:colId xmlns:a16="http://schemas.microsoft.com/office/drawing/2014/main" val="1962637089"/>
                    </a:ext>
                  </a:extLst>
                </a:gridCol>
                <a:gridCol w="877548">
                  <a:extLst>
                    <a:ext uri="{9D8B030D-6E8A-4147-A177-3AD203B41FA5}">
                      <a16:colId xmlns:a16="http://schemas.microsoft.com/office/drawing/2014/main" val="4026118420"/>
                    </a:ext>
                  </a:extLst>
                </a:gridCol>
                <a:gridCol w="827257">
                  <a:extLst>
                    <a:ext uri="{9D8B030D-6E8A-4147-A177-3AD203B41FA5}">
                      <a16:colId xmlns:a16="http://schemas.microsoft.com/office/drawing/2014/main" val="3014344706"/>
                    </a:ext>
                  </a:extLst>
                </a:gridCol>
                <a:gridCol w="827257">
                  <a:extLst>
                    <a:ext uri="{9D8B030D-6E8A-4147-A177-3AD203B41FA5}">
                      <a16:colId xmlns:a16="http://schemas.microsoft.com/office/drawing/2014/main" val="1770531047"/>
                    </a:ext>
                  </a:extLst>
                </a:gridCol>
              </a:tblGrid>
              <a:tr h="306690">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4">
                  <a:txBody>
                    <a:bodyPr/>
                    <a:lstStyle/>
                    <a:p>
                      <a:pPr algn="ctr" rtl="0" fontAlgn="base">
                        <a:lnSpc>
                          <a:spcPct val="100000"/>
                        </a:lnSpc>
                        <a:buNone/>
                      </a:pPr>
                      <a:r>
                        <a:rPr lang="en-US" sz="1400" b="1" i="0">
                          <a:solidFill>
                            <a:schemeClr val="bg1"/>
                          </a:solidFill>
                          <a:effectLst/>
                          <a:latin typeface="+mn-lt"/>
                        </a:rPr>
                        <a:t>June 2025 </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base">
                        <a:lnSpc>
                          <a:spcPct val="100000"/>
                        </a:lnSpc>
                        <a:buNone/>
                      </a:pPr>
                      <a:r>
                        <a:rPr lang="en-US" sz="1400" b="1" i="0">
                          <a:solidFill>
                            <a:schemeClr val="bg1"/>
                          </a:solidFill>
                          <a:effectLst/>
                          <a:latin typeface="+mn-lt"/>
                        </a:rPr>
                        <a:t>Feb 2026 </a:t>
                      </a:r>
                    </a:p>
                  </a:txBody>
                  <a:tcPr anchor="ctr">
                    <a:lnL w="6350" cap="flat" cmpd="sng" algn="ctr">
                      <a:solidFill>
                        <a:schemeClr val="tx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fontAlgn="base">
                        <a:lnSpc>
                          <a:spcPct val="100000"/>
                        </a:lnSpc>
                        <a:buNone/>
                      </a:pPr>
                      <a:r>
                        <a:rPr lang="en-US" sz="1400" b="1" i="0">
                          <a:solidFill>
                            <a:schemeClr val="bg1"/>
                          </a:solidFill>
                          <a:effectLst/>
                          <a:latin typeface="+mn-lt"/>
                        </a:rPr>
                        <a:t>Diff</a:t>
                      </a:r>
                    </a:p>
                  </a:txBody>
                  <a:tcPr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3035524"/>
                  </a:ext>
                </a:extLst>
              </a:tr>
              <a:tr h="306690">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solidFill>
                            <a:schemeClr val="bg1"/>
                          </a:solidFill>
                          <a:effectLst/>
                          <a:latin typeface="+mn-lt"/>
                        </a:rPr>
                        <a:t>Net</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a:txBody>
                    <a:bodyPr/>
                    <a:lstStyle/>
                    <a:p>
                      <a:pPr algn="ctr"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solidFill>
                            <a:schemeClr val="bg1"/>
                          </a:solidFill>
                          <a:effectLst/>
                          <a:latin typeface="+mn-lt"/>
                        </a:rPr>
                        <a:t>Net</a:t>
                      </a:r>
                    </a:p>
                  </a:txBody>
                  <a:tcPr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vMerge="1">
                  <a:txBody>
                    <a:bodyPr/>
                    <a:lstStyle/>
                    <a:p>
                      <a:pPr algn="ctr" rtl="0" fontAlgn="base">
                        <a:lnSpc>
                          <a:spcPct val="100000"/>
                        </a:lnSpc>
                        <a:buNone/>
                      </a:pPr>
                      <a:endParaRPr lang="en-US" sz="1400" b="0" i="0">
                        <a:solidFill>
                          <a:schemeClr val="bg1"/>
                        </a:solidFill>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60954605"/>
                  </a:ext>
                </a:extLst>
              </a:tr>
              <a:tr h="306725">
                <a:tc>
                  <a:txBody>
                    <a:bodyPr/>
                    <a:lstStyle/>
                    <a:p>
                      <a:pPr algn="l" rtl="0" fontAlgn="base">
                        <a:lnSpc>
                          <a:spcPct val="100000"/>
                        </a:lnSpc>
                        <a:buNone/>
                      </a:pPr>
                      <a:r>
                        <a:rPr lang="en-US" sz="1300" b="0" i="0">
                          <a:effectLst/>
                          <a:latin typeface="+mn-lt"/>
                        </a:rPr>
                        <a:t>All voters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-28 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-35 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-7</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449137872"/>
                  </a:ext>
                </a:extLst>
              </a:tr>
              <a:tr h="306725">
                <a:tc>
                  <a:txBody>
                    <a:bodyPr/>
                    <a:lstStyle/>
                    <a:p>
                      <a:pPr algn="l" rtl="0" fontAlgn="base">
                        <a:lnSpc>
                          <a:spcPct val="100000"/>
                        </a:lnSpc>
                        <a:buNone/>
                      </a:pPr>
                      <a:r>
                        <a:rPr lang="en-US" sz="1300" b="0" i="0">
                          <a:effectLst/>
                          <a:latin typeface="+mn-lt"/>
                        </a:rPr>
                        <a:t>Men</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-26</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-30</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-4</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855618462"/>
                  </a:ext>
                </a:extLst>
              </a:tr>
              <a:tr h="306725">
                <a:tc>
                  <a:txBody>
                    <a:bodyPr/>
                    <a:lstStyle/>
                    <a:p>
                      <a:pPr algn="l" rtl="0" fontAlgn="base">
                        <a:lnSpc>
                          <a:spcPct val="100000"/>
                        </a:lnSpc>
                        <a:buNone/>
                      </a:pPr>
                      <a:r>
                        <a:rPr lang="en-US" sz="1300" b="0" i="0">
                          <a:effectLst/>
                          <a:latin typeface="+mn-lt"/>
                        </a:rPr>
                        <a:t>Women</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-29</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-40</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-11</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490675881"/>
                  </a:ext>
                </a:extLst>
              </a:tr>
              <a:tr h="306725">
                <a:tc>
                  <a:txBody>
                    <a:bodyPr/>
                    <a:lstStyle/>
                    <a:p>
                      <a:pPr algn="l" rtl="0" fontAlgn="base">
                        <a:lnSpc>
                          <a:spcPct val="100000"/>
                        </a:lnSpc>
                        <a:buNone/>
                      </a:pPr>
                      <a:r>
                        <a:rPr lang="en-US" sz="1300" b="0" i="0">
                          <a:effectLst/>
                          <a:latin typeface="+mn-lt"/>
                        </a:rPr>
                        <a:t>White voters</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-31</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-35</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-4</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672931932"/>
                  </a:ext>
                </a:extLst>
              </a:tr>
              <a:tr h="306725">
                <a:tc>
                  <a:txBody>
                    <a:bodyPr/>
                    <a:lstStyle/>
                    <a:p>
                      <a:pPr algn="l" rtl="0" fontAlgn="base">
                        <a:lnSpc>
                          <a:spcPct val="100000"/>
                        </a:lnSpc>
                        <a:buNone/>
                      </a:pPr>
                      <a:r>
                        <a:rPr lang="en-US" sz="1300" b="0" i="0">
                          <a:effectLst/>
                          <a:latin typeface="+mn-lt"/>
                        </a:rPr>
                        <a:t>Black voters</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-22</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-38</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-16</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527871371"/>
                  </a:ext>
                </a:extLst>
              </a:tr>
              <a:tr h="306725">
                <a:tc>
                  <a:txBody>
                    <a:bodyPr/>
                    <a:lstStyle/>
                    <a:p>
                      <a:pPr algn="l" rtl="0" fontAlgn="base">
                        <a:lnSpc>
                          <a:spcPct val="100000"/>
                        </a:lnSpc>
                        <a:buNone/>
                      </a:pPr>
                      <a:r>
                        <a:rPr lang="en-US" sz="1300" b="0" i="0">
                          <a:effectLst/>
                          <a:latin typeface="+mn-lt"/>
                        </a:rPr>
                        <a:t>Latino voters</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-18</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-31</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-13</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69617638"/>
                  </a:ext>
                </a:extLst>
              </a:tr>
              <a:tr h="306725">
                <a:tc>
                  <a:txBody>
                    <a:bodyPr/>
                    <a:lstStyle/>
                    <a:p>
                      <a:pPr algn="l" rtl="0" fontAlgn="base">
                        <a:lnSpc>
                          <a:spcPct val="100000"/>
                        </a:lnSpc>
                        <a:buNone/>
                      </a:pPr>
                      <a:r>
                        <a:rPr lang="en-US" sz="1300" b="0" i="0">
                          <a:effectLst/>
                          <a:latin typeface="+mn-lt"/>
                        </a:rPr>
                        <a:t>Unmarried women</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-33</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-48</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-15</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1425918"/>
                  </a:ext>
                </a:extLst>
              </a:tr>
              <a:tr h="306725">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Less than $50k</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-32</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-43</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-11</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99135913"/>
                  </a:ext>
                </a:extLst>
              </a:tr>
              <a:tr h="306725">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$50k-$100k</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-28</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-34</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-6</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69875854"/>
                  </a:ext>
                </a:extLst>
              </a:tr>
              <a:tr h="306725">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$100k+</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-21</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-27</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-6</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074338722"/>
                  </a:ext>
                </a:extLst>
              </a:tr>
            </a:tbl>
          </a:graphicData>
        </a:graphic>
      </p:graphicFrame>
      <p:graphicFrame>
        <p:nvGraphicFramePr>
          <p:cNvPr id="8" name="Chart 7">
            <a:extLst>
              <a:ext uri="{FF2B5EF4-FFF2-40B4-BE49-F238E27FC236}">
                <a16:creationId xmlns:a16="http://schemas.microsoft.com/office/drawing/2014/main" id="{EDB654B9-1E40-1C34-525D-79E954E72F30}"/>
              </a:ext>
            </a:extLst>
          </p:cNvPr>
          <p:cNvGraphicFramePr/>
          <p:nvPr/>
        </p:nvGraphicFramePr>
        <p:xfrm>
          <a:off x="2068587" y="1756828"/>
          <a:ext cx="8208334" cy="272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9BAB2C2-F1CD-8162-642A-BFB32684194C}"/>
              </a:ext>
            </a:extLst>
          </p:cNvPr>
          <p:cNvGraphicFramePr/>
          <p:nvPr/>
        </p:nvGraphicFramePr>
        <p:xfrm>
          <a:off x="3236258" y="2643195"/>
          <a:ext cx="2841812" cy="3103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14157FA7-CC0C-E084-7E9F-FAD54255A282}"/>
              </a:ext>
            </a:extLst>
          </p:cNvPr>
          <p:cNvGraphicFramePr/>
          <p:nvPr/>
        </p:nvGraphicFramePr>
        <p:xfrm>
          <a:off x="6885925" y="2647085"/>
          <a:ext cx="3055938" cy="30769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93375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C648D4D5-9D95-B7C4-3191-008120B772C8}"/>
              </a:ext>
            </a:extLst>
          </p:cNvPr>
          <p:cNvGraphicFramePr>
            <a:graphicFrameLocks noGrp="1"/>
          </p:cNvGraphicFramePr>
          <p:nvPr/>
        </p:nvGraphicFramePr>
        <p:xfrm>
          <a:off x="6320965" y="1906198"/>
          <a:ext cx="5174750" cy="2897016"/>
        </p:xfrm>
        <a:graphic>
          <a:graphicData uri="http://schemas.openxmlformats.org/drawingml/2006/table">
            <a:tbl>
              <a:tblPr>
                <a:tableStyleId>{2D5ABB26-0587-4C30-8999-92F81FD0307C}</a:tableStyleId>
              </a:tblPr>
              <a:tblGrid>
                <a:gridCol w="4315503">
                  <a:extLst>
                    <a:ext uri="{9D8B030D-6E8A-4147-A177-3AD203B41FA5}">
                      <a16:colId xmlns:a16="http://schemas.microsoft.com/office/drawing/2014/main" val="2428799571"/>
                    </a:ext>
                  </a:extLst>
                </a:gridCol>
                <a:gridCol w="859247">
                  <a:extLst>
                    <a:ext uri="{9D8B030D-6E8A-4147-A177-3AD203B41FA5}">
                      <a16:colId xmlns:a16="http://schemas.microsoft.com/office/drawing/2014/main" val="3746416590"/>
                    </a:ext>
                  </a:extLst>
                </a:gridCol>
              </a:tblGrid>
              <a:tr h="241418">
                <a:tc>
                  <a:txBody>
                    <a:bodyPr/>
                    <a:lstStyle/>
                    <a:p>
                      <a:pPr algn="ctr" rtl="0" fontAlgn="base">
                        <a:lnSpc>
                          <a:spcPct val="100000"/>
                        </a:lnSpc>
                        <a:spcBef>
                          <a:spcPts val="400"/>
                        </a:spcBef>
                        <a:buNone/>
                      </a:pPr>
                      <a:endParaRPr lang="en-US" sz="1300" b="1" i="0">
                        <a:effectLst/>
                        <a:latin typeface="+mn-lt"/>
                      </a:endParaRPr>
                    </a:p>
                  </a:txBody>
                  <a:tcPr marL="0" marR="0" marT="0" marB="0" anchor="ctr">
                    <a:noFill/>
                  </a:tcPr>
                </a:tc>
                <a:tc>
                  <a:txBody>
                    <a:bodyPr/>
                    <a:lstStyle/>
                    <a:p>
                      <a:pPr algn="ctr" rtl="0" fontAlgn="base">
                        <a:lnSpc>
                          <a:spcPct val="100000"/>
                        </a:lnSpc>
                        <a:spcBef>
                          <a:spcPts val="400"/>
                        </a:spcBef>
                        <a:buNone/>
                      </a:pPr>
                      <a:r>
                        <a:rPr lang="en-US" sz="1300" b="1">
                          <a:solidFill>
                            <a:srgbClr val="000000"/>
                          </a:solidFill>
                          <a:effectLst/>
                        </a:rPr>
                        <a:t>Swing</a:t>
                      </a:r>
                      <a:endParaRPr lang="en-US" sz="1300" b="1" i="0">
                        <a:effectLst/>
                        <a:latin typeface="+mn-lt"/>
                      </a:endParaRPr>
                    </a:p>
                  </a:txBody>
                  <a:tcPr marL="0" marR="0" marT="0" marB="0" anchor="ctr">
                    <a:solidFill>
                      <a:schemeClr val="bg2"/>
                    </a:solidFill>
                  </a:tcPr>
                </a:tc>
                <a:extLst>
                  <a:ext uri="{0D108BD9-81ED-4DB2-BD59-A6C34878D82A}">
                    <a16:rowId xmlns:a16="http://schemas.microsoft.com/office/drawing/2014/main" val="271690495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49</a:t>
                      </a:r>
                    </a:p>
                  </a:txBody>
                  <a:tcPr marL="0" marR="0" marT="0" marB="0" anchor="ctr">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141792089"/>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32</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559322858"/>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27</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369131092"/>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25</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237815640"/>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15</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1081874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14</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561796980"/>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13</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88472485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15</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252954201"/>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12</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85105064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7</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880833289"/>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300" b="0" i="0">
                          <a:effectLst/>
                          <a:latin typeface="+mn-lt"/>
                        </a:rPr>
                        <a:t>7</a:t>
                      </a:r>
                    </a:p>
                  </a:txBody>
                  <a:tcPr marL="0" marR="0" marT="0" marB="0" anchor="ctr">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976896329"/>
                  </a:ext>
                </a:extLst>
              </a:tr>
            </a:tbl>
          </a:graphicData>
        </a:graphic>
      </p:graphicFrame>
      <p:graphicFrame>
        <p:nvGraphicFramePr>
          <p:cNvPr id="13" name="Chart 12">
            <a:extLst>
              <a:ext uri="{FF2B5EF4-FFF2-40B4-BE49-F238E27FC236}">
                <a16:creationId xmlns:a16="http://schemas.microsoft.com/office/drawing/2014/main" id="{FFD8295A-81F7-69FD-99D0-83406522A5C0}"/>
              </a:ext>
            </a:extLst>
          </p:cNvPr>
          <p:cNvGraphicFramePr/>
          <p:nvPr/>
        </p:nvGraphicFramePr>
        <p:xfrm>
          <a:off x="594360" y="2121268"/>
          <a:ext cx="5491704" cy="2740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3A142E1-BC96-A965-FC19-4D825ABF0FEC}"/>
              </a:ext>
            </a:extLst>
          </p:cNvPr>
          <p:cNvGraphicFramePr/>
          <p:nvPr/>
        </p:nvGraphicFramePr>
        <p:xfrm>
          <a:off x="6204048" y="2119629"/>
          <a:ext cx="5149750" cy="27100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a:extLst>
              <a:ext uri="{FF2B5EF4-FFF2-40B4-BE49-F238E27FC236}">
                <a16:creationId xmlns:a16="http://schemas.microsoft.com/office/drawing/2014/main" id="{1BB295A1-5304-A4DB-CF2E-2DAEBE7D49F7}"/>
              </a:ext>
            </a:extLst>
          </p:cNvPr>
          <p:cNvGraphicFramePr>
            <a:graphicFrameLocks noGrp="1"/>
          </p:cNvGraphicFramePr>
          <p:nvPr/>
        </p:nvGraphicFramePr>
        <p:xfrm>
          <a:off x="671167" y="1916849"/>
          <a:ext cx="5174750" cy="2897016"/>
        </p:xfrm>
        <a:graphic>
          <a:graphicData uri="http://schemas.openxmlformats.org/drawingml/2006/table">
            <a:tbl>
              <a:tblPr>
                <a:tableStyleId>{2D5ABB26-0587-4C30-8999-92F81FD0307C}</a:tableStyleId>
              </a:tblPr>
              <a:tblGrid>
                <a:gridCol w="4315503">
                  <a:extLst>
                    <a:ext uri="{9D8B030D-6E8A-4147-A177-3AD203B41FA5}">
                      <a16:colId xmlns:a16="http://schemas.microsoft.com/office/drawing/2014/main" val="2428799571"/>
                    </a:ext>
                  </a:extLst>
                </a:gridCol>
                <a:gridCol w="859247">
                  <a:extLst>
                    <a:ext uri="{9D8B030D-6E8A-4147-A177-3AD203B41FA5}">
                      <a16:colId xmlns:a16="http://schemas.microsoft.com/office/drawing/2014/main" val="3746416590"/>
                    </a:ext>
                  </a:extLst>
                </a:gridCol>
              </a:tblGrid>
              <a:tr h="241418">
                <a:tc>
                  <a:txBody>
                    <a:bodyPr/>
                    <a:lstStyle/>
                    <a:p>
                      <a:pPr algn="ctr" rtl="0" fontAlgn="base">
                        <a:lnSpc>
                          <a:spcPct val="100000"/>
                        </a:lnSpc>
                        <a:spcBef>
                          <a:spcPts val="400"/>
                        </a:spcBef>
                        <a:buNone/>
                      </a:pPr>
                      <a:endParaRPr lang="en-US" sz="1300" b="1" i="0">
                        <a:effectLst/>
                        <a:latin typeface="+mn-lt"/>
                      </a:endParaRPr>
                    </a:p>
                  </a:txBody>
                  <a:tcPr marL="0" marR="0" marT="0" marB="0" anchor="ctr">
                    <a:noFill/>
                  </a:tcPr>
                </a:tc>
                <a:tc>
                  <a:txBody>
                    <a:bodyPr/>
                    <a:lstStyle/>
                    <a:p>
                      <a:pPr algn="ctr" rtl="0" fontAlgn="base">
                        <a:lnSpc>
                          <a:spcPct val="100000"/>
                        </a:lnSpc>
                        <a:spcBef>
                          <a:spcPts val="400"/>
                        </a:spcBef>
                        <a:buNone/>
                      </a:pPr>
                      <a:r>
                        <a:rPr lang="en-US" sz="1300" b="1">
                          <a:solidFill>
                            <a:srgbClr val="000000"/>
                          </a:solidFill>
                          <a:effectLst/>
                        </a:rPr>
                        <a:t>Swing</a:t>
                      </a:r>
                      <a:endParaRPr lang="en-US" sz="1300" b="1" i="0">
                        <a:effectLst/>
                        <a:latin typeface="+mn-lt"/>
                      </a:endParaRPr>
                    </a:p>
                  </a:txBody>
                  <a:tcPr marL="0" marR="0" marT="0" marB="0" anchor="ctr">
                    <a:solidFill>
                      <a:schemeClr val="bg2"/>
                    </a:solidFill>
                  </a:tcPr>
                </a:tc>
                <a:extLst>
                  <a:ext uri="{0D108BD9-81ED-4DB2-BD59-A6C34878D82A}">
                    <a16:rowId xmlns:a16="http://schemas.microsoft.com/office/drawing/2014/main" val="271690495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41</a:t>
                      </a:r>
                    </a:p>
                  </a:txBody>
                  <a:tcPr marL="0" marR="0" marT="0" marB="0" anchor="ctr">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141792089"/>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39</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559322858"/>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33</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369131092"/>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26</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237815640"/>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29</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1081874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25</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561796980"/>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10</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88472485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7</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252954201"/>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11</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85105064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5</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880833289"/>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300" b="0" i="0">
                          <a:effectLst/>
                          <a:latin typeface="+mn-lt"/>
                        </a:rPr>
                        <a:t>4</a:t>
                      </a:r>
                    </a:p>
                  </a:txBody>
                  <a:tcPr marL="0" marR="0" marT="0" marB="0" anchor="ctr">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976896329"/>
                  </a:ext>
                </a:extLst>
              </a:tr>
            </a:tbl>
          </a:graphicData>
        </a:graphic>
      </p:graphicFrame>
      <p:sp>
        <p:nvSpPr>
          <p:cNvPr id="2" name="Title 1">
            <a:extLst>
              <a:ext uri="{FF2B5EF4-FFF2-40B4-BE49-F238E27FC236}">
                <a16:creationId xmlns:a16="http://schemas.microsoft.com/office/drawing/2014/main" id="{F3682FE9-36F9-F351-91F6-AEE1D55E8E2F}"/>
              </a:ext>
            </a:extLst>
          </p:cNvPr>
          <p:cNvSpPr>
            <a:spLocks noGrp="1"/>
          </p:cNvSpPr>
          <p:nvPr>
            <p:ph type="title"/>
          </p:nvPr>
        </p:nvSpPr>
        <p:spPr>
          <a:xfrm>
            <a:off x="594360" y="466750"/>
            <a:ext cx="10759440" cy="1520094"/>
          </a:xfrm>
        </p:spPr>
        <p:txBody>
          <a:bodyPr>
            <a:normAutofit/>
          </a:bodyPr>
          <a:lstStyle/>
          <a:p>
            <a:r>
              <a:rPr lang="en-US" sz="2500"/>
              <a:t>Although voters feel overwhelmingly negative about the state of the country, they are more optimistic about their personal lives.</a:t>
            </a:r>
          </a:p>
        </p:txBody>
      </p:sp>
      <p:sp>
        <p:nvSpPr>
          <p:cNvPr id="3" name="Slide Number Placeholder 2">
            <a:extLst>
              <a:ext uri="{FF2B5EF4-FFF2-40B4-BE49-F238E27FC236}">
                <a16:creationId xmlns:a16="http://schemas.microsoft.com/office/drawing/2014/main" id="{21B131FF-F13C-3EA7-909B-7BB740E1ED5A}"/>
              </a:ext>
            </a:extLst>
          </p:cNvPr>
          <p:cNvSpPr>
            <a:spLocks noGrp="1"/>
          </p:cNvSpPr>
          <p:nvPr>
            <p:ph type="sldNum" sz="quarter" idx="12"/>
          </p:nvPr>
        </p:nvSpPr>
        <p:spPr/>
        <p:txBody>
          <a:bodyPr/>
          <a:lstStyle/>
          <a:p>
            <a:fld id="{35AC7A8B-0617-B84C-BE7C-25188248DABA}" type="slidenum">
              <a:rPr lang="en-US" smtClean="0"/>
              <a:pPr/>
              <a:t>38</a:t>
            </a:fld>
            <a:endParaRPr lang="en-US"/>
          </a:p>
        </p:txBody>
      </p:sp>
      <p:sp>
        <p:nvSpPr>
          <p:cNvPr id="6" name="TextBox 5">
            <a:extLst>
              <a:ext uri="{FF2B5EF4-FFF2-40B4-BE49-F238E27FC236}">
                <a16:creationId xmlns:a16="http://schemas.microsoft.com/office/drawing/2014/main" id="{C49AC041-F2B1-4130-26DF-426AFC27A44A}"/>
              </a:ext>
            </a:extLst>
          </p:cNvPr>
          <p:cNvSpPr txBox="1"/>
          <p:nvPr/>
        </p:nvSpPr>
        <p:spPr>
          <a:xfrm>
            <a:off x="844433" y="1334998"/>
            <a:ext cx="5001483" cy="584775"/>
          </a:xfrm>
          <a:prstGeom prst="rect">
            <a:avLst/>
          </a:prstGeom>
          <a:noFill/>
        </p:spPr>
        <p:txBody>
          <a:bodyPr wrap="square" rtlCol="0">
            <a:spAutoFit/>
          </a:bodyPr>
          <a:lstStyle/>
          <a:p>
            <a:pPr algn="ctr"/>
            <a:r>
              <a:rPr lang="en-US" sz="1600" i="1"/>
              <a:t>Which of the following emotions best describe how you feel about </a:t>
            </a:r>
            <a:r>
              <a:rPr lang="en-US" sz="1600" b="1" i="1"/>
              <a:t>the state of the country today</a:t>
            </a:r>
            <a:r>
              <a:rPr lang="en-US" sz="1600" i="1"/>
              <a:t>?</a:t>
            </a:r>
            <a:endParaRPr lang="en-US" sz="1400" i="1"/>
          </a:p>
        </p:txBody>
      </p:sp>
      <p:sp>
        <p:nvSpPr>
          <p:cNvPr id="7" name="TextBox 6">
            <a:extLst>
              <a:ext uri="{FF2B5EF4-FFF2-40B4-BE49-F238E27FC236}">
                <a16:creationId xmlns:a16="http://schemas.microsoft.com/office/drawing/2014/main" id="{48B17791-FBFA-6195-4EDF-2AAB1672DF44}"/>
              </a:ext>
            </a:extLst>
          </p:cNvPr>
          <p:cNvSpPr txBox="1"/>
          <p:nvPr/>
        </p:nvSpPr>
        <p:spPr>
          <a:xfrm>
            <a:off x="6095990" y="1334998"/>
            <a:ext cx="5491703" cy="584775"/>
          </a:xfrm>
          <a:prstGeom prst="rect">
            <a:avLst/>
          </a:prstGeom>
          <a:noFill/>
        </p:spPr>
        <p:txBody>
          <a:bodyPr wrap="square" rtlCol="0">
            <a:spAutoFit/>
          </a:bodyPr>
          <a:lstStyle/>
          <a:p>
            <a:pPr algn="ctr"/>
            <a:r>
              <a:rPr lang="en-US" sz="1600" i="1"/>
              <a:t>Which of the following emotions best describe how you feel about</a:t>
            </a:r>
            <a:r>
              <a:rPr lang="en-US" sz="1600" b="1" i="1"/>
              <a:t> how your life is going today</a:t>
            </a:r>
            <a:r>
              <a:rPr lang="en-US" sz="1600" i="1"/>
              <a:t>? </a:t>
            </a:r>
            <a:endParaRPr lang="en-US" sz="1400" i="1"/>
          </a:p>
        </p:txBody>
      </p:sp>
      <p:cxnSp>
        <p:nvCxnSpPr>
          <p:cNvPr id="8" name="Straight Connector 7">
            <a:extLst>
              <a:ext uri="{FF2B5EF4-FFF2-40B4-BE49-F238E27FC236}">
                <a16:creationId xmlns:a16="http://schemas.microsoft.com/office/drawing/2014/main" id="{36689B32-59A5-BB39-AB5C-D18D2B7D4A48}"/>
              </a:ext>
            </a:extLst>
          </p:cNvPr>
          <p:cNvCxnSpPr>
            <a:cxnSpLocks/>
          </p:cNvCxnSpPr>
          <p:nvPr/>
        </p:nvCxnSpPr>
        <p:spPr>
          <a:xfrm flipV="1">
            <a:off x="6096000" y="1366897"/>
            <a:ext cx="0" cy="4710491"/>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CE078D4E-3844-BBBB-8F1F-BD1FF25E0239}"/>
              </a:ext>
            </a:extLst>
          </p:cNvPr>
          <p:cNvSpPr txBox="1"/>
          <p:nvPr/>
        </p:nvSpPr>
        <p:spPr>
          <a:xfrm>
            <a:off x="637132" y="5521619"/>
            <a:ext cx="5333826" cy="461665"/>
          </a:xfrm>
          <a:prstGeom prst="rect">
            <a:avLst/>
          </a:prstGeom>
          <a:solidFill>
            <a:schemeClr val="accent4">
              <a:lumMod val="20000"/>
              <a:lumOff val="80000"/>
            </a:schemeClr>
          </a:solidFill>
        </p:spPr>
        <p:txBody>
          <a:bodyPr wrap="square">
            <a:spAutoFit/>
          </a:bodyPr>
          <a:lstStyle/>
          <a:p>
            <a:r>
              <a:rPr lang="en-US" sz="1200" b="0" i="0">
                <a:solidFill>
                  <a:srgbClr val="000000"/>
                </a:solidFill>
                <a:effectLst/>
                <a:latin typeface="Arial" panose="020B0604020202020204" pitchFamily="34" charset="0"/>
              </a:rPr>
              <a:t>Democrats are more likely to feel disgusted, angry, or sad about the state of the country, while Republicans are more hopeful or confident.</a:t>
            </a:r>
            <a:endParaRPr lang="en-US" sz="1200"/>
          </a:p>
        </p:txBody>
      </p:sp>
      <p:sp>
        <p:nvSpPr>
          <p:cNvPr id="12" name="TextBox 11">
            <a:extLst>
              <a:ext uri="{FF2B5EF4-FFF2-40B4-BE49-F238E27FC236}">
                <a16:creationId xmlns:a16="http://schemas.microsoft.com/office/drawing/2014/main" id="{DE8495A5-D771-045C-D95D-EB5C744D3744}"/>
              </a:ext>
            </a:extLst>
          </p:cNvPr>
          <p:cNvSpPr txBox="1"/>
          <p:nvPr/>
        </p:nvSpPr>
        <p:spPr>
          <a:xfrm>
            <a:off x="6263814" y="5521619"/>
            <a:ext cx="5257020" cy="461665"/>
          </a:xfrm>
          <a:prstGeom prst="rect">
            <a:avLst/>
          </a:prstGeom>
          <a:solidFill>
            <a:schemeClr val="accent4">
              <a:lumMod val="20000"/>
              <a:lumOff val="80000"/>
            </a:schemeClr>
          </a:solidFill>
        </p:spPr>
        <p:txBody>
          <a:bodyPr wrap="square">
            <a:spAutoFit/>
          </a:bodyPr>
          <a:lstStyle/>
          <a:p>
            <a:r>
              <a:rPr lang="en-US" sz="1200"/>
              <a:t>Democrats are more cautious in their optimism, while Republicans are more confident.</a:t>
            </a:r>
          </a:p>
        </p:txBody>
      </p:sp>
      <p:cxnSp>
        <p:nvCxnSpPr>
          <p:cNvPr id="14" name="Straight Connector 13">
            <a:extLst>
              <a:ext uri="{FF2B5EF4-FFF2-40B4-BE49-F238E27FC236}">
                <a16:creationId xmlns:a16="http://schemas.microsoft.com/office/drawing/2014/main" id="{EB276CD7-A772-4BE7-B25E-66C9E0D82E9F}"/>
              </a:ext>
            </a:extLst>
          </p:cNvPr>
          <p:cNvCxnSpPr>
            <a:cxnSpLocks/>
          </p:cNvCxnSpPr>
          <p:nvPr/>
        </p:nvCxnSpPr>
        <p:spPr>
          <a:xfrm>
            <a:off x="594360" y="4957271"/>
            <a:ext cx="5333827" cy="0"/>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E8567267-8B50-ED1D-42EB-88FBC20EAE72}"/>
              </a:ext>
            </a:extLst>
          </p:cNvPr>
          <p:cNvCxnSpPr>
            <a:cxnSpLocks/>
          </p:cNvCxnSpPr>
          <p:nvPr/>
        </p:nvCxnSpPr>
        <p:spPr>
          <a:xfrm>
            <a:off x="6204048" y="4957265"/>
            <a:ext cx="5333827" cy="0"/>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508F14F7-127A-48FF-F6B2-338980685444}"/>
              </a:ext>
            </a:extLst>
          </p:cNvPr>
          <p:cNvSpPr txBox="1"/>
          <p:nvPr/>
        </p:nvSpPr>
        <p:spPr>
          <a:xfrm>
            <a:off x="671167" y="5100684"/>
            <a:ext cx="2482059" cy="307777"/>
          </a:xfrm>
          <a:prstGeom prst="rect">
            <a:avLst/>
          </a:prstGeom>
          <a:solidFill>
            <a:schemeClr val="accent1">
              <a:lumMod val="20000"/>
              <a:lumOff val="80000"/>
            </a:schemeClr>
          </a:solidFill>
        </p:spPr>
        <p:txBody>
          <a:bodyPr wrap="square">
            <a:spAutoFit/>
          </a:bodyPr>
          <a:lstStyle/>
          <a:p>
            <a:r>
              <a:rPr lang="en-US" sz="1400" b="0" i="0">
                <a:solidFill>
                  <a:srgbClr val="000000"/>
                </a:solidFill>
                <a:effectLst/>
                <a:latin typeface="Arial" panose="020B0604020202020204" pitchFamily="34" charset="0"/>
              </a:rPr>
              <a:t>Total Positive Emotions: </a:t>
            </a:r>
            <a:r>
              <a:rPr lang="en-US" sz="1400" b="1" i="0">
                <a:solidFill>
                  <a:srgbClr val="000000"/>
                </a:solidFill>
                <a:effectLst/>
                <a:latin typeface="Arial" panose="020B0604020202020204" pitchFamily="34" charset="0"/>
              </a:rPr>
              <a:t>36%</a:t>
            </a:r>
            <a:endParaRPr lang="en-US" sz="1400" b="1"/>
          </a:p>
        </p:txBody>
      </p:sp>
      <p:sp>
        <p:nvSpPr>
          <p:cNvPr id="5" name="TextBox 4">
            <a:extLst>
              <a:ext uri="{FF2B5EF4-FFF2-40B4-BE49-F238E27FC236}">
                <a16:creationId xmlns:a16="http://schemas.microsoft.com/office/drawing/2014/main" id="{C430368B-6389-EA63-1BBC-EB06E8907670}"/>
              </a:ext>
            </a:extLst>
          </p:cNvPr>
          <p:cNvSpPr txBox="1"/>
          <p:nvPr/>
        </p:nvSpPr>
        <p:spPr>
          <a:xfrm>
            <a:off x="3261273" y="5100684"/>
            <a:ext cx="2666914" cy="307777"/>
          </a:xfrm>
          <a:prstGeom prst="rect">
            <a:avLst/>
          </a:prstGeom>
          <a:solidFill>
            <a:schemeClr val="accent5">
              <a:lumMod val="20000"/>
              <a:lumOff val="80000"/>
            </a:schemeClr>
          </a:solidFill>
        </p:spPr>
        <p:txBody>
          <a:bodyPr wrap="square">
            <a:spAutoFit/>
          </a:bodyPr>
          <a:lstStyle/>
          <a:p>
            <a:pPr algn="ctr"/>
            <a:r>
              <a:rPr lang="en-US" sz="1400" b="0" i="0">
                <a:solidFill>
                  <a:srgbClr val="000000"/>
                </a:solidFill>
                <a:effectLst/>
                <a:latin typeface="Arial" panose="020B0604020202020204" pitchFamily="34" charset="0"/>
              </a:rPr>
              <a:t>Total Negative Emotions: </a:t>
            </a:r>
            <a:r>
              <a:rPr lang="en-US" sz="1400" b="1">
                <a:solidFill>
                  <a:srgbClr val="000000"/>
                </a:solidFill>
                <a:latin typeface="Arial" panose="020B0604020202020204" pitchFamily="34" charset="0"/>
              </a:rPr>
              <a:t>74</a:t>
            </a:r>
            <a:r>
              <a:rPr lang="en-US" sz="1400" b="1" i="0">
                <a:solidFill>
                  <a:srgbClr val="000000"/>
                </a:solidFill>
                <a:effectLst/>
                <a:latin typeface="Arial" panose="020B0604020202020204" pitchFamily="34" charset="0"/>
              </a:rPr>
              <a:t>%</a:t>
            </a:r>
            <a:endParaRPr lang="en-US" sz="1400" b="1"/>
          </a:p>
        </p:txBody>
      </p:sp>
      <p:sp>
        <p:nvSpPr>
          <p:cNvPr id="9" name="TextBox 8">
            <a:extLst>
              <a:ext uri="{FF2B5EF4-FFF2-40B4-BE49-F238E27FC236}">
                <a16:creationId xmlns:a16="http://schemas.microsoft.com/office/drawing/2014/main" id="{2CFEE2FC-4CA3-0E04-524C-3DA894E41EC5}"/>
              </a:ext>
            </a:extLst>
          </p:cNvPr>
          <p:cNvSpPr txBox="1"/>
          <p:nvPr/>
        </p:nvSpPr>
        <p:spPr>
          <a:xfrm>
            <a:off x="6263814" y="5100684"/>
            <a:ext cx="2482059" cy="307777"/>
          </a:xfrm>
          <a:prstGeom prst="rect">
            <a:avLst/>
          </a:prstGeom>
          <a:solidFill>
            <a:schemeClr val="accent1">
              <a:lumMod val="20000"/>
              <a:lumOff val="80000"/>
            </a:schemeClr>
          </a:solidFill>
        </p:spPr>
        <p:txBody>
          <a:bodyPr wrap="square">
            <a:spAutoFit/>
          </a:bodyPr>
          <a:lstStyle/>
          <a:p>
            <a:r>
              <a:rPr lang="en-US" sz="1400" b="0" i="0">
                <a:solidFill>
                  <a:srgbClr val="000000"/>
                </a:solidFill>
                <a:effectLst/>
                <a:latin typeface="Arial" panose="020B0604020202020204" pitchFamily="34" charset="0"/>
              </a:rPr>
              <a:t>Total Positive Emotions: </a:t>
            </a:r>
            <a:r>
              <a:rPr lang="en-US" sz="1400" b="1" i="0">
                <a:solidFill>
                  <a:srgbClr val="000000"/>
                </a:solidFill>
                <a:effectLst/>
                <a:latin typeface="Arial" panose="020B0604020202020204" pitchFamily="34" charset="0"/>
              </a:rPr>
              <a:t>71%</a:t>
            </a:r>
            <a:endParaRPr lang="en-US" sz="1400" b="1"/>
          </a:p>
        </p:txBody>
      </p:sp>
      <p:sp>
        <p:nvSpPr>
          <p:cNvPr id="10" name="TextBox 9">
            <a:extLst>
              <a:ext uri="{FF2B5EF4-FFF2-40B4-BE49-F238E27FC236}">
                <a16:creationId xmlns:a16="http://schemas.microsoft.com/office/drawing/2014/main" id="{196F7CB8-5A4E-1568-5D71-925BD66B670B}"/>
              </a:ext>
            </a:extLst>
          </p:cNvPr>
          <p:cNvSpPr txBox="1"/>
          <p:nvPr/>
        </p:nvSpPr>
        <p:spPr>
          <a:xfrm>
            <a:off x="8853920" y="5100684"/>
            <a:ext cx="2666914" cy="307777"/>
          </a:xfrm>
          <a:prstGeom prst="rect">
            <a:avLst/>
          </a:prstGeom>
          <a:solidFill>
            <a:schemeClr val="accent5">
              <a:lumMod val="20000"/>
              <a:lumOff val="80000"/>
            </a:schemeClr>
          </a:solidFill>
        </p:spPr>
        <p:txBody>
          <a:bodyPr wrap="square">
            <a:spAutoFit/>
          </a:bodyPr>
          <a:lstStyle/>
          <a:p>
            <a:pPr algn="ctr"/>
            <a:r>
              <a:rPr lang="en-US" sz="1400" b="0" i="0">
                <a:solidFill>
                  <a:srgbClr val="000000"/>
                </a:solidFill>
                <a:effectLst/>
                <a:latin typeface="Arial" panose="020B0604020202020204" pitchFamily="34" charset="0"/>
              </a:rPr>
              <a:t>Total Negative Emotions: </a:t>
            </a:r>
            <a:r>
              <a:rPr lang="en-US" sz="1400" b="1" i="0">
                <a:solidFill>
                  <a:srgbClr val="000000"/>
                </a:solidFill>
                <a:effectLst/>
                <a:latin typeface="Arial" panose="020B0604020202020204" pitchFamily="34" charset="0"/>
              </a:rPr>
              <a:t>45%</a:t>
            </a:r>
            <a:endParaRPr lang="en-US" sz="1400" b="1"/>
          </a:p>
        </p:txBody>
      </p:sp>
    </p:spTree>
    <p:extLst>
      <p:ext uri="{BB962C8B-B14F-4D97-AF65-F5344CB8AC3E}">
        <p14:creationId xmlns:p14="http://schemas.microsoft.com/office/powerpoint/2010/main" val="108913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8D6A-D2FB-76FE-E3BC-8281E433C4B9}"/>
              </a:ext>
            </a:extLst>
          </p:cNvPr>
          <p:cNvSpPr>
            <a:spLocks noGrp="1"/>
          </p:cNvSpPr>
          <p:nvPr>
            <p:ph type="title"/>
          </p:nvPr>
        </p:nvSpPr>
        <p:spPr/>
        <p:txBody>
          <a:bodyPr/>
          <a:lstStyle/>
          <a:p>
            <a:r>
              <a:rPr lang="en-US"/>
              <a:t>Freedom is a uniting value across party lines.</a:t>
            </a:r>
          </a:p>
        </p:txBody>
      </p:sp>
      <p:sp>
        <p:nvSpPr>
          <p:cNvPr id="3" name="Slide Number Placeholder 2">
            <a:extLst>
              <a:ext uri="{FF2B5EF4-FFF2-40B4-BE49-F238E27FC236}">
                <a16:creationId xmlns:a16="http://schemas.microsoft.com/office/drawing/2014/main" id="{A4A1F962-4506-9328-9590-BFBE2B2B2D83}"/>
              </a:ext>
            </a:extLst>
          </p:cNvPr>
          <p:cNvSpPr>
            <a:spLocks noGrp="1"/>
          </p:cNvSpPr>
          <p:nvPr>
            <p:ph type="sldNum" sz="quarter" idx="12"/>
          </p:nvPr>
        </p:nvSpPr>
        <p:spPr/>
        <p:txBody>
          <a:bodyPr/>
          <a:lstStyle/>
          <a:p>
            <a:fld id="{35AC7A8B-0617-B84C-BE7C-25188248DABA}" type="slidenum">
              <a:rPr lang="en-US" smtClean="0"/>
              <a:pPr/>
              <a:t>39</a:t>
            </a:fld>
            <a:endParaRPr lang="en-US"/>
          </a:p>
        </p:txBody>
      </p:sp>
      <p:graphicFrame>
        <p:nvGraphicFramePr>
          <p:cNvPr id="4" name="Table 3">
            <a:extLst>
              <a:ext uri="{FF2B5EF4-FFF2-40B4-BE49-F238E27FC236}">
                <a16:creationId xmlns:a16="http://schemas.microsoft.com/office/drawing/2014/main" id="{9F367A83-9AFB-00F3-D390-85459571C333}"/>
              </a:ext>
            </a:extLst>
          </p:cNvPr>
          <p:cNvGraphicFramePr>
            <a:graphicFrameLocks noGrp="1"/>
          </p:cNvGraphicFramePr>
          <p:nvPr/>
        </p:nvGraphicFramePr>
        <p:xfrm>
          <a:off x="594359" y="1435423"/>
          <a:ext cx="10993335" cy="4572000"/>
        </p:xfrm>
        <a:graphic>
          <a:graphicData uri="http://schemas.openxmlformats.org/drawingml/2006/table">
            <a:tbl>
              <a:tblPr firstRow="1" bandRow="1">
                <a:tableStyleId>{2D5ABB26-0587-4C30-8999-92F81FD0307C}</a:tableStyleId>
              </a:tblPr>
              <a:tblGrid>
                <a:gridCol w="4010298">
                  <a:extLst>
                    <a:ext uri="{9D8B030D-6E8A-4147-A177-3AD203B41FA5}">
                      <a16:colId xmlns:a16="http://schemas.microsoft.com/office/drawing/2014/main" val="2024239057"/>
                    </a:ext>
                  </a:extLst>
                </a:gridCol>
                <a:gridCol w="2327679">
                  <a:extLst>
                    <a:ext uri="{9D8B030D-6E8A-4147-A177-3AD203B41FA5}">
                      <a16:colId xmlns:a16="http://schemas.microsoft.com/office/drawing/2014/main" val="1377632135"/>
                    </a:ext>
                  </a:extLst>
                </a:gridCol>
                <a:gridCol w="2327679">
                  <a:extLst>
                    <a:ext uri="{9D8B030D-6E8A-4147-A177-3AD203B41FA5}">
                      <a16:colId xmlns:a16="http://schemas.microsoft.com/office/drawing/2014/main" val="1758522714"/>
                    </a:ext>
                  </a:extLst>
                </a:gridCol>
                <a:gridCol w="2327679">
                  <a:extLst>
                    <a:ext uri="{9D8B030D-6E8A-4147-A177-3AD203B41FA5}">
                      <a16:colId xmlns:a16="http://schemas.microsoft.com/office/drawing/2014/main" val="2669217357"/>
                    </a:ext>
                  </a:extLst>
                </a:gridCol>
              </a:tblGrid>
              <a:tr h="286107">
                <a:tc>
                  <a:txBody>
                    <a:bodyPr/>
                    <a:lstStyle/>
                    <a:p>
                      <a:endParaRPr lang="en-US" sz="1400"/>
                    </a:p>
                  </a:txBody>
                  <a:tcPr anchor="ctr"/>
                </a:tc>
                <a:tc>
                  <a:txBody>
                    <a:bodyPr/>
                    <a:lstStyle/>
                    <a:p>
                      <a:pPr algn="ctr"/>
                      <a:r>
                        <a:rPr lang="en-US" sz="1400" b="1">
                          <a:solidFill>
                            <a:schemeClr val="bg2"/>
                          </a:solidFill>
                        </a:rPr>
                        <a:t>Democrats</a:t>
                      </a:r>
                    </a:p>
                  </a:txBody>
                  <a:tcPr anchor="ctr">
                    <a:lnR w="6350" cap="flat" cmpd="sng" algn="ctr">
                      <a:solidFill>
                        <a:schemeClr val="tx1"/>
                      </a:solidFill>
                      <a:prstDash val="solid"/>
                      <a:round/>
                      <a:headEnd type="none" w="med" len="med"/>
                      <a:tailEnd type="none" w="med" len="med"/>
                    </a:lnR>
                    <a:solidFill>
                      <a:schemeClr val="accent1"/>
                    </a:solidFill>
                  </a:tcPr>
                </a:tc>
                <a:tc>
                  <a:txBody>
                    <a:bodyPr/>
                    <a:lstStyle/>
                    <a:p>
                      <a:pPr algn="ctr"/>
                      <a:r>
                        <a:rPr lang="en-US" sz="1400" b="1">
                          <a:solidFill>
                            <a:schemeClr val="bg2"/>
                          </a:solidFill>
                        </a:rPr>
                        <a:t>Republicans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5"/>
                    </a:solidFill>
                  </a:tcPr>
                </a:tc>
                <a:tc>
                  <a:txBody>
                    <a:bodyPr/>
                    <a:lstStyle/>
                    <a:p>
                      <a:pPr algn="ctr"/>
                      <a:r>
                        <a:rPr lang="en-US" sz="1400" b="1">
                          <a:solidFill>
                            <a:schemeClr val="tx1"/>
                          </a:solidFill>
                        </a:rPr>
                        <a:t>Swing voters</a:t>
                      </a:r>
                    </a:p>
                  </a:txBody>
                  <a:tcPr anchor="ctr">
                    <a:lnL w="635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2641229044"/>
                  </a:ext>
                </a:extLst>
              </a:tr>
              <a:tr h="286107">
                <a:tc>
                  <a:txBody>
                    <a:bodyPr/>
                    <a:lstStyle/>
                    <a:p>
                      <a:r>
                        <a:rPr lang="en-US" sz="1400"/>
                        <a:t>Democracy</a:t>
                      </a:r>
                    </a:p>
                  </a:txBody>
                  <a:tcPr anchor="ctr">
                    <a:lnB w="9525" cap="flat" cmpd="sng" algn="ctr">
                      <a:solidFill>
                        <a:schemeClr val="bg2">
                          <a:lumMod val="75000"/>
                        </a:schemeClr>
                      </a:solidFill>
                      <a:prstDash val="sysDash"/>
                      <a:round/>
                      <a:headEnd type="none" w="med" len="med"/>
                      <a:tailEnd type="none" w="med" len="med"/>
                    </a:lnB>
                    <a:noFill/>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B w="9525" cap="flat" cmpd="sng" algn="ctr">
                      <a:solidFill>
                        <a:schemeClr val="bg2">
                          <a:lumMod val="75000"/>
                        </a:schemeClr>
                      </a:solidFill>
                      <a:prstDash val="sysDash"/>
                      <a:round/>
                      <a:headEnd type="none" w="med" len="med"/>
                      <a:tailEnd type="none" w="med" len="med"/>
                    </a:lnB>
                    <a:noFill/>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9525" cap="flat" cmpd="sng" algn="ctr">
                      <a:solidFill>
                        <a:schemeClr val="bg2">
                          <a:lumMod val="75000"/>
                        </a:schemeClr>
                      </a:solidFill>
                      <a:prstDash val="sysDash"/>
                      <a:round/>
                      <a:headEnd type="none" w="med" len="med"/>
                      <a:tailEnd type="none" w="med" len="med"/>
                    </a:lnB>
                    <a:noFill/>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701754869"/>
                  </a:ext>
                </a:extLst>
              </a:tr>
              <a:tr h="286107">
                <a:tc>
                  <a:txBody>
                    <a:bodyPr/>
                    <a:lstStyle/>
                    <a:p>
                      <a:r>
                        <a:rPr lang="en-US" sz="1400"/>
                        <a:t>Human Rights</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279406591"/>
                  </a:ext>
                </a:extLst>
              </a:tr>
              <a:tr h="286107">
                <a:tc>
                  <a:txBody>
                    <a:bodyPr/>
                    <a:lstStyle/>
                    <a:p>
                      <a:r>
                        <a:rPr lang="en-US" sz="1400"/>
                        <a:t>Freedom</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rgbClr val="F2EBDE"/>
                    </a:solidFill>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rgbClr val="F2EBDE"/>
                    </a:solidFill>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rgbClr val="F2EBDE"/>
                    </a:solidFill>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rgbClr val="F2EBDE"/>
                    </a:solidFill>
                  </a:tcPr>
                </a:tc>
                <a:extLst>
                  <a:ext uri="{0D108BD9-81ED-4DB2-BD59-A6C34878D82A}">
                    <a16:rowId xmlns:a16="http://schemas.microsoft.com/office/drawing/2014/main" val="2606667030"/>
                  </a:ext>
                </a:extLst>
              </a:tr>
              <a:tr h="286107">
                <a:tc>
                  <a:txBody>
                    <a:bodyPr/>
                    <a:lstStyle/>
                    <a:p>
                      <a:r>
                        <a:rPr lang="en-US" sz="1400"/>
                        <a:t>Integrity</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001318543"/>
                  </a:ext>
                </a:extLst>
              </a:tr>
              <a:tr h="286107">
                <a:tc>
                  <a:txBody>
                    <a:bodyPr/>
                    <a:lstStyle/>
                    <a:p>
                      <a:r>
                        <a:rPr lang="en-US" sz="1400"/>
                        <a:t>Fairness</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985168936"/>
                  </a:ext>
                </a:extLst>
              </a:tr>
              <a:tr h="286107">
                <a:tc>
                  <a:txBody>
                    <a:bodyPr/>
                    <a:lstStyle/>
                    <a:p>
                      <a:r>
                        <a:rPr lang="en-US" sz="1400"/>
                        <a:t>Diversity</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451957031"/>
                  </a:ext>
                </a:extLst>
              </a:tr>
              <a:tr h="286107">
                <a:tc>
                  <a:txBody>
                    <a:bodyPr/>
                    <a:lstStyle/>
                    <a:p>
                      <a:r>
                        <a:rPr lang="en-US" sz="1400"/>
                        <a:t>Tolerance (being accepting of difference)</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545569882"/>
                  </a:ext>
                </a:extLst>
              </a:tr>
              <a:tr h="286107">
                <a:tc>
                  <a:txBody>
                    <a:bodyPr/>
                    <a:lstStyle/>
                    <a:p>
                      <a:r>
                        <a:rPr lang="en-US" sz="1400"/>
                        <a:t>Rule of law</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821719585"/>
                  </a:ext>
                </a:extLst>
              </a:tr>
              <a:tr h="286107">
                <a:tc>
                  <a:txBody>
                    <a:bodyPr/>
                    <a:lstStyle/>
                    <a:p>
                      <a:r>
                        <a:rPr lang="en-US" sz="1400"/>
                        <a:t>Family</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4237213819"/>
                  </a:ext>
                </a:extLst>
              </a:tr>
              <a:tr h="286107">
                <a:tc>
                  <a:txBody>
                    <a:bodyPr/>
                    <a:lstStyle/>
                    <a:p>
                      <a:r>
                        <a:rPr lang="en-US" sz="1400"/>
                        <a:t>Inclusion</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052334999"/>
                  </a:ext>
                </a:extLst>
              </a:tr>
              <a:tr h="286107">
                <a:tc>
                  <a:txBody>
                    <a:bodyPr/>
                    <a:lstStyle/>
                    <a:p>
                      <a:r>
                        <a:rPr lang="en-US" sz="1400"/>
                        <a:t>Strength</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4158846292"/>
                  </a:ext>
                </a:extLst>
              </a:tr>
              <a:tr h="286107">
                <a:tc>
                  <a:txBody>
                    <a:bodyPr/>
                    <a:lstStyle/>
                    <a:p>
                      <a:r>
                        <a:rPr lang="en-US" sz="1400"/>
                        <a:t>Christianity</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06788431"/>
                  </a:ext>
                </a:extLst>
              </a:tr>
              <a:tr h="286107">
                <a:tc>
                  <a:txBody>
                    <a:bodyPr/>
                    <a:lstStyle/>
                    <a:p>
                      <a:r>
                        <a:rPr lang="en-US" sz="1400"/>
                        <a:t>Self-reliance</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727182640"/>
                  </a:ext>
                </a:extLst>
              </a:tr>
              <a:tr h="286107">
                <a:tc>
                  <a:txBody>
                    <a:bodyPr/>
                    <a:lstStyle/>
                    <a:p>
                      <a:r>
                        <a:rPr lang="en-US" sz="1400"/>
                        <a:t>Patriotism</a:t>
                      </a: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1390268617"/>
                  </a:ext>
                </a:extLst>
              </a:tr>
            </a:tbl>
          </a:graphicData>
        </a:graphic>
      </p:graphicFrame>
      <p:sp>
        <p:nvSpPr>
          <p:cNvPr id="5" name="TextBox 4">
            <a:extLst>
              <a:ext uri="{FF2B5EF4-FFF2-40B4-BE49-F238E27FC236}">
                <a16:creationId xmlns:a16="http://schemas.microsoft.com/office/drawing/2014/main" id="{8FB2BF74-4842-8C7D-1844-BD01EDD8A538}"/>
              </a:ext>
            </a:extLst>
          </p:cNvPr>
          <p:cNvSpPr txBox="1"/>
          <p:nvPr/>
        </p:nvSpPr>
        <p:spPr>
          <a:xfrm>
            <a:off x="594358" y="1032686"/>
            <a:ext cx="10993339" cy="338554"/>
          </a:xfrm>
          <a:prstGeom prst="rect">
            <a:avLst/>
          </a:prstGeom>
          <a:noFill/>
        </p:spPr>
        <p:txBody>
          <a:bodyPr wrap="square">
            <a:spAutoFit/>
          </a:bodyPr>
          <a:lstStyle/>
          <a:p>
            <a:pPr algn="ctr"/>
            <a:r>
              <a:rPr lang="en-US" sz="1600" b="0" i="1">
                <a:solidFill>
                  <a:srgbClr val="000000"/>
                </a:solidFill>
                <a:effectLst/>
                <a:latin typeface="Arial" panose="020B0604020202020204" pitchFamily="34" charset="0"/>
                <a:cs typeface="Arial" panose="020B0604020202020204" pitchFamily="34" charset="0"/>
              </a:rPr>
              <a:t>Which four of these values and principles do you think are the most important for America to stand for and uphold?</a:t>
            </a:r>
            <a:endParaRPr lang="en-US" sz="1600" i="1">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7885AE03-3527-BBD3-DD1A-7694CFEDC829}"/>
              </a:ext>
            </a:extLst>
          </p:cNvPr>
          <p:cNvGraphicFramePr/>
          <p:nvPr/>
        </p:nvGraphicFramePr>
        <p:xfrm>
          <a:off x="4578927" y="1751797"/>
          <a:ext cx="2344387" cy="4255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29E374B-8CEC-02C3-BE6A-CEDD7D449644}"/>
              </a:ext>
            </a:extLst>
          </p:cNvPr>
          <p:cNvGraphicFramePr/>
          <p:nvPr/>
        </p:nvGraphicFramePr>
        <p:xfrm>
          <a:off x="6904064" y="1751796"/>
          <a:ext cx="2344387" cy="4255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A243CA4-A84B-D3B7-E4C3-87F396A308F5}"/>
              </a:ext>
            </a:extLst>
          </p:cNvPr>
          <p:cNvGraphicFramePr/>
          <p:nvPr/>
        </p:nvGraphicFramePr>
        <p:xfrm>
          <a:off x="9229201" y="1751796"/>
          <a:ext cx="2344387" cy="4255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773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003B-E334-2BAE-F340-222DDF5F0105}"/>
              </a:ext>
            </a:extLst>
          </p:cNvPr>
          <p:cNvSpPr>
            <a:spLocks noGrp="1"/>
          </p:cNvSpPr>
          <p:nvPr>
            <p:ph type="title"/>
          </p:nvPr>
        </p:nvSpPr>
        <p:spPr>
          <a:xfrm>
            <a:off x="594360" y="466750"/>
            <a:ext cx="10759440" cy="1305606"/>
          </a:xfrm>
        </p:spPr>
        <p:txBody>
          <a:bodyPr>
            <a:normAutofit/>
          </a:bodyPr>
          <a:lstStyle/>
          <a:p>
            <a:r>
              <a:rPr lang="en-US"/>
              <a:t>Economic discontent is pervasive, with just one in five voters saying they are getting ahead. </a:t>
            </a:r>
          </a:p>
        </p:txBody>
      </p:sp>
      <p:sp>
        <p:nvSpPr>
          <p:cNvPr id="3" name="Slide Number Placeholder 2">
            <a:extLst>
              <a:ext uri="{FF2B5EF4-FFF2-40B4-BE49-F238E27FC236}">
                <a16:creationId xmlns:a16="http://schemas.microsoft.com/office/drawing/2014/main" id="{A94E8973-A486-68AF-A426-8587D806FDF0}"/>
              </a:ext>
            </a:extLst>
          </p:cNvPr>
          <p:cNvSpPr>
            <a:spLocks noGrp="1"/>
          </p:cNvSpPr>
          <p:nvPr>
            <p:ph type="sldNum" sz="quarter" idx="12"/>
          </p:nvPr>
        </p:nvSpPr>
        <p:spPr/>
        <p:txBody>
          <a:bodyPr/>
          <a:lstStyle/>
          <a:p>
            <a:fld id="{35AC7A8B-0617-B84C-BE7C-25188248DABA}" type="slidenum">
              <a:rPr lang="en-US" smtClean="0"/>
              <a:pPr/>
              <a:t>4</a:t>
            </a:fld>
            <a:endParaRPr lang="en-US"/>
          </a:p>
        </p:txBody>
      </p:sp>
      <p:cxnSp>
        <p:nvCxnSpPr>
          <p:cNvPr id="4" name="Straight Connector 3">
            <a:extLst>
              <a:ext uri="{FF2B5EF4-FFF2-40B4-BE49-F238E27FC236}">
                <a16:creationId xmlns:a16="http://schemas.microsoft.com/office/drawing/2014/main" id="{8FBB59D4-B4F8-8001-EBB7-C0FF39438506}"/>
              </a:ext>
            </a:extLst>
          </p:cNvPr>
          <p:cNvCxnSpPr>
            <a:cxnSpLocks/>
          </p:cNvCxnSpPr>
          <p:nvPr/>
        </p:nvCxnSpPr>
        <p:spPr>
          <a:xfrm flipH="1" flipV="1">
            <a:off x="6096001" y="1512762"/>
            <a:ext cx="2480" cy="4564626"/>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A99CD39F-6A57-47E5-0A4B-2B54A9FA276E}"/>
              </a:ext>
            </a:extLst>
          </p:cNvPr>
          <p:cNvSpPr txBox="1"/>
          <p:nvPr/>
        </p:nvSpPr>
        <p:spPr>
          <a:xfrm>
            <a:off x="594360" y="1359537"/>
            <a:ext cx="5501636" cy="584775"/>
          </a:xfrm>
          <a:prstGeom prst="rect">
            <a:avLst/>
          </a:prstGeom>
          <a:noFill/>
        </p:spPr>
        <p:txBody>
          <a:bodyPr wrap="square" rtlCol="0">
            <a:spAutoFit/>
          </a:bodyPr>
          <a:lstStyle/>
          <a:p>
            <a:pPr algn="ctr"/>
            <a:r>
              <a:rPr lang="en-US" sz="1600" i="1"/>
              <a:t>How satisfied are you with the economic situation for you and your family today--are you…?</a:t>
            </a:r>
          </a:p>
        </p:txBody>
      </p:sp>
      <p:sp>
        <p:nvSpPr>
          <p:cNvPr id="6" name="TextBox 5">
            <a:extLst>
              <a:ext uri="{FF2B5EF4-FFF2-40B4-BE49-F238E27FC236}">
                <a16:creationId xmlns:a16="http://schemas.microsoft.com/office/drawing/2014/main" id="{B0C62346-257B-C59B-1014-409066D4C5C3}"/>
              </a:ext>
            </a:extLst>
          </p:cNvPr>
          <p:cNvSpPr txBox="1"/>
          <p:nvPr/>
        </p:nvSpPr>
        <p:spPr>
          <a:xfrm>
            <a:off x="6100967" y="1359537"/>
            <a:ext cx="5491701" cy="584775"/>
          </a:xfrm>
          <a:prstGeom prst="rect">
            <a:avLst/>
          </a:prstGeom>
          <a:noFill/>
        </p:spPr>
        <p:txBody>
          <a:bodyPr wrap="square" rtlCol="0">
            <a:spAutoFit/>
          </a:bodyPr>
          <a:lstStyle/>
          <a:p>
            <a:pPr algn="ctr"/>
            <a:r>
              <a:rPr lang="en-US" sz="1600" i="1"/>
              <a:t>Which of the following would you say best describes the economic situation of </a:t>
            </a:r>
            <a:r>
              <a:rPr lang="en-US" sz="1600" b="1" i="1"/>
              <a:t>you and your family</a:t>
            </a:r>
            <a:r>
              <a:rPr lang="en-US" sz="1600" i="1"/>
              <a:t>?</a:t>
            </a:r>
          </a:p>
        </p:txBody>
      </p:sp>
      <p:graphicFrame>
        <p:nvGraphicFramePr>
          <p:cNvPr id="11" name="Chart 10">
            <a:extLst>
              <a:ext uri="{FF2B5EF4-FFF2-40B4-BE49-F238E27FC236}">
                <a16:creationId xmlns:a16="http://schemas.microsoft.com/office/drawing/2014/main" id="{86068149-17A3-6E26-D0B1-C64D7F304481}"/>
              </a:ext>
            </a:extLst>
          </p:cNvPr>
          <p:cNvGraphicFramePr/>
          <p:nvPr/>
        </p:nvGraphicFramePr>
        <p:xfrm>
          <a:off x="2174874" y="2019813"/>
          <a:ext cx="3064471" cy="1737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9640320-A0AE-0B8F-2D5D-B7B02D89D3A3}"/>
              </a:ext>
            </a:extLst>
          </p:cNvPr>
          <p:cNvGraphicFramePr/>
          <p:nvPr/>
        </p:nvGraphicFramePr>
        <p:xfrm>
          <a:off x="7444680" y="1826492"/>
          <a:ext cx="3984432" cy="22989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a:extLst>
              <a:ext uri="{FF2B5EF4-FFF2-40B4-BE49-F238E27FC236}">
                <a16:creationId xmlns:a16="http://schemas.microsoft.com/office/drawing/2014/main" id="{072D4829-EA65-254E-30C6-8EFBC8D11BA3}"/>
              </a:ext>
            </a:extLst>
          </p:cNvPr>
          <p:cNvGraphicFramePr>
            <a:graphicFrameLocks noGrp="1"/>
          </p:cNvGraphicFramePr>
          <p:nvPr/>
        </p:nvGraphicFramePr>
        <p:xfrm>
          <a:off x="6238880" y="3734683"/>
          <a:ext cx="5217948" cy="2286000"/>
        </p:xfrm>
        <a:graphic>
          <a:graphicData uri="http://schemas.openxmlformats.org/drawingml/2006/table">
            <a:tbl>
              <a:tblPr/>
              <a:tblGrid>
                <a:gridCol w="1308549">
                  <a:extLst>
                    <a:ext uri="{9D8B030D-6E8A-4147-A177-3AD203B41FA5}">
                      <a16:colId xmlns:a16="http://schemas.microsoft.com/office/drawing/2014/main" val="2945582888"/>
                    </a:ext>
                  </a:extLst>
                </a:gridCol>
                <a:gridCol w="1360407">
                  <a:extLst>
                    <a:ext uri="{9D8B030D-6E8A-4147-A177-3AD203B41FA5}">
                      <a16:colId xmlns:a16="http://schemas.microsoft.com/office/drawing/2014/main" val="2551599313"/>
                    </a:ext>
                  </a:extLst>
                </a:gridCol>
                <a:gridCol w="1182954">
                  <a:extLst>
                    <a:ext uri="{9D8B030D-6E8A-4147-A177-3AD203B41FA5}">
                      <a16:colId xmlns:a16="http://schemas.microsoft.com/office/drawing/2014/main" val="2334676728"/>
                    </a:ext>
                  </a:extLst>
                </a:gridCol>
                <a:gridCol w="1366038">
                  <a:extLst>
                    <a:ext uri="{9D8B030D-6E8A-4147-A177-3AD203B41FA5}">
                      <a16:colId xmlns:a16="http://schemas.microsoft.com/office/drawing/2014/main" val="1268576499"/>
                    </a:ext>
                  </a:extLst>
                </a:gridCol>
              </a:tblGrid>
              <a:tr h="164449">
                <a:tc>
                  <a:txBody>
                    <a:bodyPr/>
                    <a:lstStyle/>
                    <a:p>
                      <a:pPr algn="l" rtl="0" fontAlgn="base">
                        <a:lnSpc>
                          <a:spcPct val="100000"/>
                        </a:lnSpc>
                        <a:buNone/>
                      </a:pPr>
                      <a:r>
                        <a:rPr lang="en-US" sz="1250" b="0" i="0">
                          <a:effectLst/>
                          <a:latin typeface="Arial" panose="020B0604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250" b="1" i="0">
                          <a:solidFill>
                            <a:schemeClr val="bg1"/>
                          </a:solidFill>
                          <a:effectLst/>
                          <a:latin typeface="Arial" panose="020B0604020202020204" pitchFamily="34" charset="0"/>
                        </a:rPr>
                        <a:t>Getting ahead %</a:t>
                      </a:r>
                      <a:endParaRPr lang="en-US" sz="125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ct val="100000"/>
                        </a:lnSpc>
                        <a:buNone/>
                      </a:pPr>
                      <a:r>
                        <a:rPr lang="en-US" sz="1250" b="1" i="0">
                          <a:solidFill>
                            <a:schemeClr val="bg1"/>
                          </a:solidFill>
                          <a:effectLst/>
                          <a:latin typeface="Arial" panose="020B0604020202020204" pitchFamily="34" charset="0"/>
                        </a:rPr>
                        <a:t>Getting by %</a:t>
                      </a:r>
                      <a:endParaRPr lang="en-US" sz="125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ctr" rtl="0" fontAlgn="base">
                        <a:lnSpc>
                          <a:spcPct val="100000"/>
                        </a:lnSpc>
                        <a:buNone/>
                      </a:pPr>
                      <a:r>
                        <a:rPr lang="en-US" sz="1250" b="1" i="0">
                          <a:solidFill>
                            <a:schemeClr val="bg1"/>
                          </a:solidFill>
                          <a:effectLst/>
                        </a:rPr>
                        <a:t>Falling behind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385349585"/>
                  </a:ext>
                </a:extLst>
              </a:tr>
              <a:tr h="164449">
                <a:tc>
                  <a:txBody>
                    <a:bodyPr/>
                    <a:lstStyle/>
                    <a:p>
                      <a:pPr algn="l" rtl="0" fontAlgn="base">
                        <a:lnSpc>
                          <a:spcPct val="100000"/>
                        </a:lnSpc>
                        <a:buNone/>
                      </a:pPr>
                      <a:r>
                        <a:rPr lang="en-US" sz="1250" b="0" i="0">
                          <a:effectLst/>
                          <a:latin typeface="Arial" panose="020B0604020202020204" pitchFamily="34" charset="0"/>
                        </a:rPr>
                        <a:t>Swing voters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84131291"/>
                  </a:ext>
                </a:extLst>
              </a:tr>
              <a:tr h="164449">
                <a:tc>
                  <a:txBody>
                    <a:bodyPr/>
                    <a:lstStyle/>
                    <a:p>
                      <a:pPr algn="l" rtl="0" fontAlgn="base">
                        <a:lnSpc>
                          <a:spcPct val="100000"/>
                        </a:lnSpc>
                        <a:buNone/>
                      </a:pPr>
                      <a:r>
                        <a:rPr lang="en-US" sz="1250" b="0" i="0">
                          <a:effectLst/>
                          <a:latin typeface="Arial" panose="020B0604020202020204" pitchFamily="34" charset="0"/>
                        </a:rPr>
                        <a:t>Democrats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066654932"/>
                  </a:ext>
                </a:extLst>
              </a:tr>
              <a:tr h="164449">
                <a:tc>
                  <a:txBody>
                    <a:bodyPr/>
                    <a:lstStyle/>
                    <a:p>
                      <a:pPr algn="l" rtl="0" fontAlgn="base">
                        <a:lnSpc>
                          <a:spcPct val="100000"/>
                        </a:lnSpc>
                        <a:buNone/>
                      </a:pPr>
                      <a:r>
                        <a:rPr lang="en-US" sz="1250" b="0" i="0">
                          <a:effectLst/>
                          <a:latin typeface="Arial" panose="020B0604020202020204" pitchFamily="34" charset="0"/>
                        </a:rPr>
                        <a:t>Independents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72235608"/>
                  </a:ext>
                </a:extLst>
              </a:tr>
              <a:tr h="164449">
                <a:tc>
                  <a:txBody>
                    <a:bodyPr/>
                    <a:lstStyle/>
                    <a:p>
                      <a:pPr algn="l" rtl="0" fontAlgn="base">
                        <a:lnSpc>
                          <a:spcPct val="100000"/>
                        </a:lnSpc>
                        <a:buNone/>
                      </a:pPr>
                      <a:r>
                        <a:rPr lang="en-US" sz="1250" b="0" i="0">
                          <a:effectLst/>
                        </a:rPr>
                        <a:t>Non-MAGA GOP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844766597"/>
                  </a:ext>
                </a:extLst>
              </a:tr>
              <a:tr h="164449">
                <a:tc>
                  <a:txBody>
                    <a:bodyPr/>
                    <a:lstStyle/>
                    <a:p>
                      <a:pPr algn="l" rtl="0" fontAlgn="base">
                        <a:lnSpc>
                          <a:spcPct val="100000"/>
                        </a:lnSpc>
                        <a:buNone/>
                      </a:pPr>
                      <a:r>
                        <a:rPr lang="en-US" sz="1250" b="0" i="0">
                          <a:effectLst/>
                          <a:latin typeface="Arial" panose="020B0604020202020204" pitchFamily="34" charset="0"/>
                        </a:rPr>
                        <a:t>MAGA GOP</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50" b="0" i="0">
                          <a:effectLst/>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640461621"/>
                  </a:ext>
                </a:extLst>
              </a:tr>
              <a:tr h="164449">
                <a:tc>
                  <a:txBody>
                    <a:bodyPr/>
                    <a:lstStyle/>
                    <a:p>
                      <a:pPr algn="l" rtl="0" fontAlgn="base">
                        <a:lnSpc>
                          <a:spcPct val="100000"/>
                        </a:lnSpc>
                        <a:buNone/>
                      </a:pPr>
                      <a:r>
                        <a:rPr lang="en-US" sz="1250" b="0" i="0">
                          <a:effectLst/>
                        </a:rPr>
                        <a:t>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978146526"/>
                  </a:ext>
                </a:extLst>
              </a:tr>
              <a:tr h="164449">
                <a:tc>
                  <a:txBody>
                    <a:bodyPr/>
                    <a:lstStyle/>
                    <a:p>
                      <a:pPr algn="l" rtl="0" fontAlgn="base">
                        <a:lnSpc>
                          <a:spcPct val="100000"/>
                        </a:lnSpc>
                        <a:buNone/>
                      </a:pPr>
                      <a:r>
                        <a:rPr lang="en-US" sz="1250" b="0" i="0">
                          <a:effectLst/>
                        </a:rPr>
                        <a:t>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585410505"/>
                  </a:ext>
                </a:extLst>
              </a:tr>
              <a:tr h="164449">
                <a:tc>
                  <a:txBody>
                    <a:bodyPr/>
                    <a:lstStyle/>
                    <a:p>
                      <a:pPr algn="l" rtl="0" fontAlgn="base">
                        <a:lnSpc>
                          <a:spcPct val="100000"/>
                        </a:lnSpc>
                        <a:buNone/>
                      </a:pPr>
                      <a:r>
                        <a:rPr lang="en-US" sz="1250" b="0" i="0">
                          <a:effectLst/>
                        </a:rPr>
                        <a:t>White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890518882"/>
                  </a:ext>
                </a:extLst>
              </a:tr>
              <a:tr h="164449">
                <a:tc>
                  <a:txBody>
                    <a:bodyPr/>
                    <a:lstStyle/>
                    <a:p>
                      <a:pPr algn="l" rtl="0" fontAlgn="base">
                        <a:lnSpc>
                          <a:spcPct val="100000"/>
                        </a:lnSpc>
                        <a:buNone/>
                      </a:pPr>
                      <a:r>
                        <a:rPr lang="en-US" sz="1250" b="0" i="0">
                          <a:effectLst/>
                        </a:rPr>
                        <a:t>Black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80086444"/>
                  </a:ext>
                </a:extLst>
              </a:tr>
              <a:tr h="164449">
                <a:tc>
                  <a:txBody>
                    <a:bodyPr/>
                    <a:lstStyle/>
                    <a:p>
                      <a:pPr algn="l" rtl="0" fontAlgn="base">
                        <a:lnSpc>
                          <a:spcPct val="100000"/>
                        </a:lnSpc>
                        <a:buNone/>
                      </a:pPr>
                      <a:r>
                        <a:rPr lang="en-US" sz="1250" b="0" i="0">
                          <a:effectLst/>
                        </a:rPr>
                        <a:t>Latino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202466536"/>
                  </a:ext>
                </a:extLst>
              </a:tr>
              <a:tr h="164449">
                <a:tc>
                  <a:txBody>
                    <a:bodyPr/>
                    <a:lstStyle/>
                    <a:p>
                      <a:pPr algn="l" rtl="0" fontAlgn="base">
                        <a:lnSpc>
                          <a:spcPct val="100000"/>
                        </a:lnSpc>
                        <a:buNone/>
                      </a:pPr>
                      <a:r>
                        <a:rPr lang="en-US" sz="1250" b="0" i="0">
                          <a:effectLst/>
                        </a:rPr>
                        <a:t>Unmarried 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50" b="0" i="0">
                          <a:effectLst/>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50" b="0" i="0">
                          <a:effectLst/>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50" b="0" i="0">
                          <a:effectLst/>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51598633"/>
                  </a:ext>
                </a:extLst>
              </a:tr>
            </a:tbl>
          </a:graphicData>
        </a:graphic>
      </p:graphicFrame>
      <p:sp>
        <p:nvSpPr>
          <p:cNvPr id="13" name="TextBox 12">
            <a:extLst>
              <a:ext uri="{FF2B5EF4-FFF2-40B4-BE49-F238E27FC236}">
                <a16:creationId xmlns:a16="http://schemas.microsoft.com/office/drawing/2014/main" id="{0F32A6EC-6670-11C4-7E83-B770568BCECC}"/>
              </a:ext>
            </a:extLst>
          </p:cNvPr>
          <p:cNvSpPr txBox="1"/>
          <p:nvPr/>
        </p:nvSpPr>
        <p:spPr>
          <a:xfrm>
            <a:off x="1418591" y="3460444"/>
            <a:ext cx="1094607" cy="307777"/>
          </a:xfrm>
          <a:prstGeom prst="rect">
            <a:avLst/>
          </a:prstGeom>
          <a:noFill/>
        </p:spPr>
        <p:txBody>
          <a:bodyPr wrap="square" rtlCol="0">
            <a:spAutoFit/>
          </a:bodyPr>
          <a:lstStyle/>
          <a:p>
            <a:pPr algn="r"/>
            <a:r>
              <a:rPr lang="en-US" sz="1400" i="1">
                <a:solidFill>
                  <a:schemeClr val="accent1"/>
                </a:solidFill>
              </a:rPr>
              <a:t>Very </a:t>
            </a:r>
            <a:r>
              <a:rPr lang="en-US" sz="1400" i="1">
                <a:solidFill>
                  <a:schemeClr val="accent1"/>
                </a:solidFill>
                <a:sym typeface="Wingdings" pitchFamily="2" charset="2"/>
              </a:rPr>
              <a:t></a:t>
            </a:r>
            <a:endParaRPr lang="en-US" sz="1400" i="1">
              <a:solidFill>
                <a:schemeClr val="accent1"/>
              </a:solidFill>
            </a:endParaRPr>
          </a:p>
        </p:txBody>
      </p:sp>
      <p:sp>
        <p:nvSpPr>
          <p:cNvPr id="14" name="TextBox 13">
            <a:extLst>
              <a:ext uri="{FF2B5EF4-FFF2-40B4-BE49-F238E27FC236}">
                <a16:creationId xmlns:a16="http://schemas.microsoft.com/office/drawing/2014/main" id="{3FEB1D3D-4117-B4E3-26D0-41B1CD462D88}"/>
              </a:ext>
            </a:extLst>
          </p:cNvPr>
          <p:cNvSpPr txBox="1"/>
          <p:nvPr/>
        </p:nvSpPr>
        <p:spPr>
          <a:xfrm>
            <a:off x="1002959" y="3002793"/>
            <a:ext cx="1487174" cy="307777"/>
          </a:xfrm>
          <a:prstGeom prst="rect">
            <a:avLst/>
          </a:prstGeom>
          <a:noFill/>
        </p:spPr>
        <p:txBody>
          <a:bodyPr wrap="square" rtlCol="0">
            <a:spAutoFit/>
          </a:bodyPr>
          <a:lstStyle/>
          <a:p>
            <a:pPr algn="r"/>
            <a:r>
              <a:rPr lang="en-US" sz="1400" i="1">
                <a:solidFill>
                  <a:schemeClr val="accent2"/>
                </a:solidFill>
              </a:rPr>
              <a:t>Somewhat </a:t>
            </a:r>
            <a:r>
              <a:rPr lang="en-US" sz="1400" i="1">
                <a:solidFill>
                  <a:schemeClr val="accent2"/>
                </a:solidFill>
                <a:sym typeface="Wingdings" pitchFamily="2" charset="2"/>
              </a:rPr>
              <a:t></a:t>
            </a:r>
            <a:endParaRPr lang="en-US" sz="1400" i="1">
              <a:solidFill>
                <a:schemeClr val="accent2"/>
              </a:solidFill>
            </a:endParaRPr>
          </a:p>
        </p:txBody>
      </p:sp>
      <p:graphicFrame>
        <p:nvGraphicFramePr>
          <p:cNvPr id="17" name="Table 16">
            <a:extLst>
              <a:ext uri="{FF2B5EF4-FFF2-40B4-BE49-F238E27FC236}">
                <a16:creationId xmlns:a16="http://schemas.microsoft.com/office/drawing/2014/main" id="{313C014B-753D-7C87-7E97-4081205651B7}"/>
              </a:ext>
            </a:extLst>
          </p:cNvPr>
          <p:cNvGraphicFramePr>
            <a:graphicFrameLocks noGrp="1"/>
          </p:cNvGraphicFramePr>
          <p:nvPr/>
        </p:nvGraphicFramePr>
        <p:xfrm>
          <a:off x="606783" y="3757543"/>
          <a:ext cx="4794646" cy="2286000"/>
        </p:xfrm>
        <a:graphic>
          <a:graphicData uri="http://schemas.openxmlformats.org/drawingml/2006/table">
            <a:tbl>
              <a:tblPr/>
              <a:tblGrid>
                <a:gridCol w="1466739">
                  <a:extLst>
                    <a:ext uri="{9D8B030D-6E8A-4147-A177-3AD203B41FA5}">
                      <a16:colId xmlns:a16="http://schemas.microsoft.com/office/drawing/2014/main" val="2945582888"/>
                    </a:ext>
                  </a:extLst>
                </a:gridCol>
                <a:gridCol w="1797136">
                  <a:extLst>
                    <a:ext uri="{9D8B030D-6E8A-4147-A177-3AD203B41FA5}">
                      <a16:colId xmlns:a16="http://schemas.microsoft.com/office/drawing/2014/main" val="2551599313"/>
                    </a:ext>
                  </a:extLst>
                </a:gridCol>
                <a:gridCol w="1530771">
                  <a:extLst>
                    <a:ext uri="{9D8B030D-6E8A-4147-A177-3AD203B41FA5}">
                      <a16:colId xmlns:a16="http://schemas.microsoft.com/office/drawing/2014/main" val="2334676728"/>
                    </a:ext>
                  </a:extLst>
                </a:gridCol>
              </a:tblGrid>
              <a:tr h="179705">
                <a:tc>
                  <a:txBody>
                    <a:bodyPr/>
                    <a:lstStyle/>
                    <a:p>
                      <a:pPr algn="l" rtl="0" fontAlgn="base">
                        <a:lnSpc>
                          <a:spcPct val="100000"/>
                        </a:lnSpc>
                        <a:buNone/>
                      </a:pPr>
                      <a:r>
                        <a:rPr lang="en-US" sz="1250" b="0" i="0">
                          <a:effectLst/>
                          <a:latin typeface="Arial" panose="020B0604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250" b="1" i="0">
                          <a:solidFill>
                            <a:schemeClr val="bg1"/>
                          </a:solidFill>
                          <a:effectLst/>
                          <a:latin typeface="Arial" panose="020B0604020202020204" pitchFamily="34" charset="0"/>
                        </a:rPr>
                        <a:t>Satisfied %</a:t>
                      </a:r>
                      <a:endParaRPr lang="en-US" sz="125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ct val="100000"/>
                        </a:lnSpc>
                        <a:buNone/>
                      </a:pPr>
                      <a:r>
                        <a:rPr lang="en-US" sz="1250" b="1" i="0">
                          <a:solidFill>
                            <a:schemeClr val="bg1"/>
                          </a:solidFill>
                          <a:effectLst/>
                          <a:latin typeface="Arial" panose="020B0604020202020204" pitchFamily="34" charset="0"/>
                        </a:rPr>
                        <a:t>Dissatisfied %</a:t>
                      </a:r>
                      <a:endParaRPr lang="en-US" sz="125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385349585"/>
                  </a:ext>
                </a:extLst>
              </a:tr>
              <a:tr h="179705">
                <a:tc>
                  <a:txBody>
                    <a:bodyPr/>
                    <a:lstStyle/>
                    <a:p>
                      <a:pPr algn="l" rtl="0" fontAlgn="base">
                        <a:lnSpc>
                          <a:spcPct val="100000"/>
                        </a:lnSpc>
                        <a:buNone/>
                      </a:pPr>
                      <a:r>
                        <a:rPr lang="en-US" sz="1250" b="0" i="0">
                          <a:effectLst/>
                          <a:latin typeface="Arial" panose="020B0604020202020204" pitchFamily="34" charset="0"/>
                        </a:rPr>
                        <a:t>Swing voters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84131291"/>
                  </a:ext>
                </a:extLst>
              </a:tr>
              <a:tr h="179705">
                <a:tc>
                  <a:txBody>
                    <a:bodyPr/>
                    <a:lstStyle/>
                    <a:p>
                      <a:pPr algn="l" rtl="0" fontAlgn="base">
                        <a:lnSpc>
                          <a:spcPct val="100000"/>
                        </a:lnSpc>
                        <a:buNone/>
                      </a:pPr>
                      <a:r>
                        <a:rPr lang="en-US" sz="1250" b="0" i="0">
                          <a:effectLst/>
                          <a:latin typeface="Arial" panose="020B0604020202020204" pitchFamily="34" charset="0"/>
                        </a:rPr>
                        <a:t>Democrats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66654932"/>
                  </a:ext>
                </a:extLst>
              </a:tr>
              <a:tr h="179705">
                <a:tc>
                  <a:txBody>
                    <a:bodyPr/>
                    <a:lstStyle/>
                    <a:p>
                      <a:pPr algn="l" rtl="0" fontAlgn="base">
                        <a:lnSpc>
                          <a:spcPct val="100000"/>
                        </a:lnSpc>
                        <a:buNone/>
                      </a:pPr>
                      <a:r>
                        <a:rPr lang="en-US" sz="1250" b="0" i="0">
                          <a:effectLst/>
                          <a:latin typeface="Arial" panose="020B0604020202020204" pitchFamily="34" charset="0"/>
                        </a:rPr>
                        <a:t>Independents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72235608"/>
                  </a:ext>
                </a:extLst>
              </a:tr>
              <a:tr h="179705">
                <a:tc>
                  <a:txBody>
                    <a:bodyPr/>
                    <a:lstStyle/>
                    <a:p>
                      <a:pPr algn="l" rtl="0" fontAlgn="base">
                        <a:lnSpc>
                          <a:spcPct val="100000"/>
                        </a:lnSpc>
                        <a:buNone/>
                      </a:pPr>
                      <a:r>
                        <a:rPr lang="en-US" sz="1250" b="0" i="0">
                          <a:effectLst/>
                        </a:rPr>
                        <a:t>Non-MAGA GOP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844766597"/>
                  </a:ext>
                </a:extLst>
              </a:tr>
              <a:tr h="179705">
                <a:tc>
                  <a:txBody>
                    <a:bodyPr/>
                    <a:lstStyle/>
                    <a:p>
                      <a:pPr algn="l" rtl="0" fontAlgn="base">
                        <a:lnSpc>
                          <a:spcPct val="100000"/>
                        </a:lnSpc>
                        <a:buNone/>
                      </a:pPr>
                      <a:r>
                        <a:rPr lang="en-US" sz="1250" b="0" i="0">
                          <a:effectLst/>
                          <a:latin typeface="Arial" panose="020B0604020202020204" pitchFamily="34" charset="0"/>
                        </a:rPr>
                        <a:t>MAGA GOP</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50" b="0" i="0">
                          <a:effectLst/>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640461621"/>
                  </a:ext>
                </a:extLst>
              </a:tr>
              <a:tr h="179705">
                <a:tc>
                  <a:txBody>
                    <a:bodyPr/>
                    <a:lstStyle/>
                    <a:p>
                      <a:pPr algn="l" rtl="0" fontAlgn="base">
                        <a:lnSpc>
                          <a:spcPct val="100000"/>
                        </a:lnSpc>
                        <a:buNone/>
                      </a:pPr>
                      <a:r>
                        <a:rPr lang="en-US" sz="1250" b="0" i="0">
                          <a:effectLst/>
                        </a:rPr>
                        <a:t>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50" b="0" i="0">
                          <a:effectLst/>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886099188"/>
                  </a:ext>
                </a:extLst>
              </a:tr>
              <a:tr h="179705">
                <a:tc>
                  <a:txBody>
                    <a:bodyPr/>
                    <a:lstStyle/>
                    <a:p>
                      <a:pPr algn="l" rtl="0" fontAlgn="base">
                        <a:lnSpc>
                          <a:spcPct val="100000"/>
                        </a:lnSpc>
                        <a:buNone/>
                      </a:pPr>
                      <a:r>
                        <a:rPr lang="en-US" sz="1250" b="0" i="0">
                          <a:effectLst/>
                        </a:rPr>
                        <a:t>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63234339"/>
                  </a:ext>
                </a:extLst>
              </a:tr>
              <a:tr h="179705">
                <a:tc>
                  <a:txBody>
                    <a:bodyPr/>
                    <a:lstStyle/>
                    <a:p>
                      <a:pPr algn="l" rtl="0" fontAlgn="base">
                        <a:lnSpc>
                          <a:spcPct val="100000"/>
                        </a:lnSpc>
                        <a:buNone/>
                      </a:pPr>
                      <a:r>
                        <a:rPr lang="en-US" sz="1250" b="0" i="0">
                          <a:effectLst/>
                        </a:rPr>
                        <a:t>White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389789787"/>
                  </a:ext>
                </a:extLst>
              </a:tr>
              <a:tr h="179705">
                <a:tc>
                  <a:txBody>
                    <a:bodyPr/>
                    <a:lstStyle/>
                    <a:p>
                      <a:pPr algn="l" rtl="0" fontAlgn="base">
                        <a:lnSpc>
                          <a:spcPct val="100000"/>
                        </a:lnSpc>
                        <a:buNone/>
                      </a:pPr>
                      <a:r>
                        <a:rPr lang="en-US" sz="1250" b="0" i="0">
                          <a:effectLst/>
                        </a:rPr>
                        <a:t>Black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81960924"/>
                  </a:ext>
                </a:extLst>
              </a:tr>
              <a:tr h="179705">
                <a:tc>
                  <a:txBody>
                    <a:bodyPr/>
                    <a:lstStyle/>
                    <a:p>
                      <a:pPr algn="l" rtl="0" fontAlgn="base">
                        <a:lnSpc>
                          <a:spcPct val="100000"/>
                        </a:lnSpc>
                        <a:buNone/>
                      </a:pPr>
                      <a:r>
                        <a:rPr lang="en-US" sz="1250" b="0" i="0">
                          <a:effectLst/>
                        </a:rPr>
                        <a:t>Latino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003383462"/>
                  </a:ext>
                </a:extLst>
              </a:tr>
              <a:tr h="179705">
                <a:tc>
                  <a:txBody>
                    <a:bodyPr/>
                    <a:lstStyle/>
                    <a:p>
                      <a:pPr algn="l" rtl="0" fontAlgn="base">
                        <a:lnSpc>
                          <a:spcPct val="100000"/>
                        </a:lnSpc>
                        <a:buNone/>
                      </a:pPr>
                      <a:r>
                        <a:rPr lang="en-US" sz="1250" b="0" i="0">
                          <a:effectLst/>
                        </a:rPr>
                        <a:t>Unmarried 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50" b="0" i="0">
                          <a:effectLst/>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50" b="0" i="0">
                          <a:effectLst/>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83131859"/>
                  </a:ext>
                </a:extLst>
              </a:tr>
            </a:tbl>
          </a:graphicData>
        </a:graphic>
      </p:graphicFrame>
    </p:spTree>
    <p:extLst>
      <p:ext uri="{BB962C8B-B14F-4D97-AF65-F5344CB8AC3E}">
        <p14:creationId xmlns:p14="http://schemas.microsoft.com/office/powerpoint/2010/main" val="3656990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8512-4C3C-CDC4-739F-1AB46B40A3C8}"/>
              </a:ext>
            </a:extLst>
          </p:cNvPr>
          <p:cNvSpPr>
            <a:spLocks noGrp="1"/>
          </p:cNvSpPr>
          <p:nvPr>
            <p:ph type="title"/>
          </p:nvPr>
        </p:nvSpPr>
        <p:spPr/>
        <p:txBody>
          <a:bodyPr>
            <a:noAutofit/>
          </a:bodyPr>
          <a:lstStyle/>
          <a:p>
            <a:r>
              <a:rPr lang="en-US"/>
              <a:t>There are two groups of voters who are vulnerable to the kind of othering language we tested.</a:t>
            </a:r>
          </a:p>
        </p:txBody>
      </p:sp>
      <p:sp>
        <p:nvSpPr>
          <p:cNvPr id="3" name="Slide Number Placeholder 2">
            <a:extLst>
              <a:ext uri="{FF2B5EF4-FFF2-40B4-BE49-F238E27FC236}">
                <a16:creationId xmlns:a16="http://schemas.microsoft.com/office/drawing/2014/main" id="{B6DA2BAD-3F1E-CE29-3DB9-44405F9BF376}"/>
              </a:ext>
            </a:extLst>
          </p:cNvPr>
          <p:cNvSpPr>
            <a:spLocks noGrp="1"/>
          </p:cNvSpPr>
          <p:nvPr>
            <p:ph type="sldNum" sz="quarter" idx="12"/>
          </p:nvPr>
        </p:nvSpPr>
        <p:spPr/>
        <p:txBody>
          <a:bodyPr/>
          <a:lstStyle/>
          <a:p>
            <a:fld id="{35AC7A8B-0617-B84C-BE7C-25188248DABA}" type="slidenum">
              <a:rPr lang="en-US" smtClean="0"/>
              <a:pPr/>
              <a:t>40</a:t>
            </a:fld>
            <a:endParaRPr lang="en-US"/>
          </a:p>
        </p:txBody>
      </p:sp>
      <p:sp>
        <p:nvSpPr>
          <p:cNvPr id="7" name="Round Diagonal Corner Rectangle 12">
            <a:extLst>
              <a:ext uri="{FF2B5EF4-FFF2-40B4-BE49-F238E27FC236}">
                <a16:creationId xmlns:a16="http://schemas.microsoft.com/office/drawing/2014/main" id="{C4B2F31A-40D9-9E52-6B15-04F41153DFB0}"/>
              </a:ext>
            </a:extLst>
          </p:cNvPr>
          <p:cNvSpPr/>
          <p:nvPr/>
        </p:nvSpPr>
        <p:spPr>
          <a:xfrm>
            <a:off x="2242686" y="1501964"/>
            <a:ext cx="3334146" cy="3811181"/>
          </a:xfrm>
          <a:prstGeom prst="round2DiagRect">
            <a:avLst>
              <a:gd name="adj1" fmla="val 8472"/>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a:solidFill>
                <a:schemeClr val="bg1"/>
              </a:solidFill>
              <a:effectLst/>
            </a:endParaRPr>
          </a:p>
        </p:txBody>
      </p:sp>
      <p:sp>
        <p:nvSpPr>
          <p:cNvPr id="8" name="TextBox 7">
            <a:extLst>
              <a:ext uri="{FF2B5EF4-FFF2-40B4-BE49-F238E27FC236}">
                <a16:creationId xmlns:a16="http://schemas.microsoft.com/office/drawing/2014/main" id="{1810081D-FB46-B3CC-CE6F-CDAA0820664F}"/>
              </a:ext>
            </a:extLst>
          </p:cNvPr>
          <p:cNvSpPr txBox="1"/>
          <p:nvPr/>
        </p:nvSpPr>
        <p:spPr>
          <a:xfrm>
            <a:off x="2520012" y="1821502"/>
            <a:ext cx="2812384" cy="2954655"/>
          </a:xfrm>
          <a:prstGeom prst="rect">
            <a:avLst/>
          </a:prstGeom>
          <a:noFill/>
        </p:spPr>
        <p:txBody>
          <a:bodyPr wrap="square" rtlCol="0">
            <a:spAutoFit/>
          </a:bodyPr>
          <a:lstStyle/>
          <a:p>
            <a:pPr algn="ctr"/>
            <a:r>
              <a:rPr lang="en-US" b="1"/>
              <a:t>Feel Othering is Acceptable</a:t>
            </a:r>
          </a:p>
          <a:p>
            <a:pPr algn="ctr"/>
            <a:endParaRPr lang="en-US" sz="2000" b="1"/>
          </a:p>
          <a:p>
            <a:r>
              <a:rPr lang="en-US" sz="1400"/>
              <a:t>Find both </a:t>
            </a:r>
            <a:r>
              <a:rPr lang="en-US" sz="1400" i="1"/>
              <a:t>“Focus on Immigration” </a:t>
            </a:r>
            <a:r>
              <a:rPr lang="en-US" sz="1400"/>
              <a:t>and </a:t>
            </a:r>
            <a:r>
              <a:rPr lang="en-US" sz="1400" i="1"/>
              <a:t>“Woke Ideology v Common Sense” </a:t>
            </a:r>
            <a:r>
              <a:rPr lang="en-US" sz="1400"/>
              <a:t>to be acceptable</a:t>
            </a:r>
          </a:p>
          <a:p>
            <a:endParaRPr lang="en-US" sz="1400"/>
          </a:p>
          <a:p>
            <a:pPr marL="285750" indent="-285750">
              <a:buFont typeface="Arial" panose="020B0604020202020204" pitchFamily="34" charset="0"/>
              <a:buChar char="•"/>
            </a:pPr>
            <a:r>
              <a:rPr lang="en-US" sz="1400"/>
              <a:t>MAGA Republicans</a:t>
            </a:r>
          </a:p>
          <a:p>
            <a:pPr marL="285750" indent="-285750">
              <a:buFont typeface="Arial" panose="020B0604020202020204" pitchFamily="34" charset="0"/>
              <a:buChar char="•"/>
            </a:pPr>
            <a:r>
              <a:rPr lang="en-US" sz="1400"/>
              <a:t>Non-MAGA Republicans</a:t>
            </a:r>
          </a:p>
          <a:p>
            <a:pPr marL="285750" indent="-285750">
              <a:buFont typeface="Arial" panose="020B0604020202020204" pitchFamily="34" charset="0"/>
              <a:buChar char="•"/>
            </a:pPr>
            <a:r>
              <a:rPr lang="en-US" sz="1400"/>
              <a:t>Men</a:t>
            </a:r>
          </a:p>
          <a:p>
            <a:pPr marL="285750" indent="-285750">
              <a:buFont typeface="Arial" panose="020B0604020202020204" pitchFamily="34" charset="0"/>
              <a:buChar char="•"/>
            </a:pPr>
            <a:r>
              <a:rPr lang="en-US" sz="1400"/>
              <a:t>Voters over age 50</a:t>
            </a:r>
          </a:p>
          <a:p>
            <a:pPr marL="285750" indent="-285750">
              <a:buFont typeface="Arial" panose="020B0604020202020204" pitchFamily="34" charset="0"/>
              <a:buChar char="•"/>
            </a:pPr>
            <a:r>
              <a:rPr lang="en-US" sz="1400"/>
              <a:t>White noncollege voters</a:t>
            </a:r>
          </a:p>
        </p:txBody>
      </p:sp>
      <p:sp>
        <p:nvSpPr>
          <p:cNvPr id="9" name="Round Diagonal Corner Rectangle 12">
            <a:extLst>
              <a:ext uri="{FF2B5EF4-FFF2-40B4-BE49-F238E27FC236}">
                <a16:creationId xmlns:a16="http://schemas.microsoft.com/office/drawing/2014/main" id="{7ADC2783-C94D-E774-5E46-753FE0AE5077}"/>
              </a:ext>
            </a:extLst>
          </p:cNvPr>
          <p:cNvSpPr/>
          <p:nvPr/>
        </p:nvSpPr>
        <p:spPr>
          <a:xfrm>
            <a:off x="6097604" y="1504160"/>
            <a:ext cx="3415629" cy="3808986"/>
          </a:xfrm>
          <a:prstGeom prst="round2DiagRect">
            <a:avLst>
              <a:gd name="adj1" fmla="val 8472"/>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a:solidFill>
                <a:schemeClr val="bg1"/>
              </a:solidFill>
              <a:effectLst/>
            </a:endParaRPr>
          </a:p>
        </p:txBody>
      </p:sp>
      <p:sp>
        <p:nvSpPr>
          <p:cNvPr id="10" name="TextBox 9">
            <a:extLst>
              <a:ext uri="{FF2B5EF4-FFF2-40B4-BE49-F238E27FC236}">
                <a16:creationId xmlns:a16="http://schemas.microsoft.com/office/drawing/2014/main" id="{F4ECA879-6147-8865-8815-98AB6CEE8161}"/>
              </a:ext>
            </a:extLst>
          </p:cNvPr>
          <p:cNvSpPr txBox="1"/>
          <p:nvPr/>
        </p:nvSpPr>
        <p:spPr>
          <a:xfrm>
            <a:off x="6333105" y="1821501"/>
            <a:ext cx="2944626" cy="2893100"/>
          </a:xfrm>
          <a:prstGeom prst="rect">
            <a:avLst/>
          </a:prstGeom>
          <a:noFill/>
        </p:spPr>
        <p:txBody>
          <a:bodyPr wrap="square" rtlCol="0">
            <a:spAutoFit/>
          </a:bodyPr>
          <a:lstStyle/>
          <a:p>
            <a:pPr algn="ctr"/>
            <a:r>
              <a:rPr lang="en-US" b="1"/>
              <a:t>Feel the Othering of Immigrants is Acceptable</a:t>
            </a:r>
          </a:p>
          <a:p>
            <a:pPr algn="ctr"/>
            <a:endParaRPr lang="en-US" sz="2000" b="1"/>
          </a:p>
          <a:p>
            <a:r>
              <a:rPr lang="en-US" sz="1400"/>
              <a:t>Find </a:t>
            </a:r>
            <a:r>
              <a:rPr lang="en-US" sz="1400" i="1"/>
              <a:t>“Focus on Immigration” </a:t>
            </a:r>
            <a:r>
              <a:rPr lang="en-US" sz="1400"/>
              <a:t>to be more powerful than </a:t>
            </a:r>
            <a:r>
              <a:rPr lang="en-US" sz="1400" i="1"/>
              <a:t>“Woke Ideology v Common Sense”</a:t>
            </a:r>
          </a:p>
          <a:p>
            <a:endParaRPr lang="en-US" sz="1400" i="1"/>
          </a:p>
          <a:p>
            <a:pPr marL="285750" indent="-285750">
              <a:buFont typeface="Arial" panose="020B0604020202020204" pitchFamily="34" charset="0"/>
              <a:buChar char="•"/>
            </a:pPr>
            <a:r>
              <a:rPr lang="en-US" sz="1400"/>
              <a:t>MAGA Republicans</a:t>
            </a:r>
          </a:p>
          <a:p>
            <a:pPr marL="285750" indent="-285750">
              <a:buFont typeface="Arial" panose="020B0604020202020204" pitchFamily="34" charset="0"/>
              <a:buChar char="•"/>
            </a:pPr>
            <a:r>
              <a:rPr lang="en-US" sz="1400"/>
              <a:t>Independents</a:t>
            </a:r>
          </a:p>
          <a:p>
            <a:pPr marL="285750" indent="-285750">
              <a:buFont typeface="Arial" panose="020B0604020202020204" pitchFamily="34" charset="0"/>
              <a:buChar char="•"/>
            </a:pPr>
            <a:r>
              <a:rPr lang="en-US" sz="1400"/>
              <a:t>Undecided House voters</a:t>
            </a:r>
          </a:p>
          <a:p>
            <a:pPr marL="285750" indent="-285750">
              <a:buFont typeface="Arial" panose="020B0604020202020204" pitchFamily="34" charset="0"/>
              <a:buChar char="•"/>
            </a:pPr>
            <a:r>
              <a:rPr lang="en-US" sz="1400"/>
              <a:t>Voters over age 65</a:t>
            </a:r>
          </a:p>
          <a:p>
            <a:pPr marL="285750" indent="-285750">
              <a:buFont typeface="Arial" panose="020B0604020202020204" pitchFamily="34" charset="0"/>
              <a:buChar char="•"/>
            </a:pPr>
            <a:r>
              <a:rPr lang="en-US" sz="1400"/>
              <a:t>White noncollege voters</a:t>
            </a:r>
          </a:p>
        </p:txBody>
      </p:sp>
    </p:spTree>
    <p:extLst>
      <p:ext uri="{BB962C8B-B14F-4D97-AF65-F5344CB8AC3E}">
        <p14:creationId xmlns:p14="http://schemas.microsoft.com/office/powerpoint/2010/main" val="2388623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1540-036F-7F83-987F-573816C0C9B9}"/>
              </a:ext>
            </a:extLst>
          </p:cNvPr>
          <p:cNvSpPr>
            <a:spLocks noGrp="1"/>
          </p:cNvSpPr>
          <p:nvPr>
            <p:ph type="title"/>
          </p:nvPr>
        </p:nvSpPr>
        <p:spPr>
          <a:xfrm>
            <a:off x="594360" y="466750"/>
            <a:ext cx="10759440" cy="1012094"/>
          </a:xfrm>
        </p:spPr>
        <p:txBody>
          <a:bodyPr>
            <a:normAutofit/>
          </a:bodyPr>
          <a:lstStyle/>
          <a:p>
            <a:r>
              <a:rPr lang="en-US"/>
              <a:t>Democratic counter-narratives are broadly acceptable across the electorate, including from non-MAGA Republicans. </a:t>
            </a:r>
          </a:p>
        </p:txBody>
      </p:sp>
      <p:sp>
        <p:nvSpPr>
          <p:cNvPr id="3" name="Slide Number Placeholder 2">
            <a:extLst>
              <a:ext uri="{FF2B5EF4-FFF2-40B4-BE49-F238E27FC236}">
                <a16:creationId xmlns:a16="http://schemas.microsoft.com/office/drawing/2014/main" id="{9BE4404D-164D-5AA3-FFC7-3D0F79EFEC74}"/>
              </a:ext>
            </a:extLst>
          </p:cNvPr>
          <p:cNvSpPr>
            <a:spLocks noGrp="1"/>
          </p:cNvSpPr>
          <p:nvPr>
            <p:ph type="sldNum" sz="quarter" idx="12"/>
          </p:nvPr>
        </p:nvSpPr>
        <p:spPr/>
        <p:txBody>
          <a:bodyPr/>
          <a:lstStyle/>
          <a:p>
            <a:fld id="{35AC7A8B-0617-B84C-BE7C-25188248DABA}" type="slidenum">
              <a:rPr lang="en-US" smtClean="0"/>
              <a:pPr/>
              <a:t>41</a:t>
            </a:fld>
            <a:endParaRPr lang="en-US"/>
          </a:p>
        </p:txBody>
      </p:sp>
      <p:graphicFrame>
        <p:nvGraphicFramePr>
          <p:cNvPr id="5" name="Table 4">
            <a:extLst>
              <a:ext uri="{FF2B5EF4-FFF2-40B4-BE49-F238E27FC236}">
                <a16:creationId xmlns:a16="http://schemas.microsoft.com/office/drawing/2014/main" id="{95D9D5BD-1A9A-047E-B768-A35380EF66BC}"/>
              </a:ext>
            </a:extLst>
          </p:cNvPr>
          <p:cNvGraphicFramePr>
            <a:graphicFrameLocks noGrp="1"/>
          </p:cNvGraphicFramePr>
          <p:nvPr/>
        </p:nvGraphicFramePr>
        <p:xfrm>
          <a:off x="594359" y="1367764"/>
          <a:ext cx="10993337" cy="4398614"/>
        </p:xfrm>
        <a:graphic>
          <a:graphicData uri="http://schemas.openxmlformats.org/drawingml/2006/table">
            <a:tbl>
              <a:tblPr/>
              <a:tblGrid>
                <a:gridCol w="2246812">
                  <a:extLst>
                    <a:ext uri="{9D8B030D-6E8A-4147-A177-3AD203B41FA5}">
                      <a16:colId xmlns:a16="http://schemas.microsoft.com/office/drawing/2014/main" val="2619180973"/>
                    </a:ext>
                  </a:extLst>
                </a:gridCol>
                <a:gridCol w="1749305">
                  <a:extLst>
                    <a:ext uri="{9D8B030D-6E8A-4147-A177-3AD203B41FA5}">
                      <a16:colId xmlns:a16="http://schemas.microsoft.com/office/drawing/2014/main" val="3765605060"/>
                    </a:ext>
                  </a:extLst>
                </a:gridCol>
                <a:gridCol w="1749305">
                  <a:extLst>
                    <a:ext uri="{9D8B030D-6E8A-4147-A177-3AD203B41FA5}">
                      <a16:colId xmlns:a16="http://schemas.microsoft.com/office/drawing/2014/main" val="2710539350"/>
                    </a:ext>
                  </a:extLst>
                </a:gridCol>
                <a:gridCol w="1749305">
                  <a:extLst>
                    <a:ext uri="{9D8B030D-6E8A-4147-A177-3AD203B41FA5}">
                      <a16:colId xmlns:a16="http://schemas.microsoft.com/office/drawing/2014/main" val="3000550736"/>
                    </a:ext>
                  </a:extLst>
                </a:gridCol>
                <a:gridCol w="1749305">
                  <a:extLst>
                    <a:ext uri="{9D8B030D-6E8A-4147-A177-3AD203B41FA5}">
                      <a16:colId xmlns:a16="http://schemas.microsoft.com/office/drawing/2014/main" val="552338416"/>
                    </a:ext>
                  </a:extLst>
                </a:gridCol>
                <a:gridCol w="1749305">
                  <a:extLst>
                    <a:ext uri="{9D8B030D-6E8A-4147-A177-3AD203B41FA5}">
                      <a16:colId xmlns:a16="http://schemas.microsoft.com/office/drawing/2014/main" val="277567239"/>
                    </a:ext>
                  </a:extLst>
                </a:gridCol>
              </a:tblGrid>
              <a:tr h="297446">
                <a:tc rowSpan="2">
                  <a:txBody>
                    <a:bodyPr/>
                    <a:lstStyle/>
                    <a:p>
                      <a:pPr algn="l" rtl="0" fontAlgn="base">
                        <a:lnSpc>
                          <a:spcPct val="100000"/>
                        </a:lnSpc>
                        <a:buNone/>
                      </a:pPr>
                      <a:r>
                        <a:rPr lang="en-US" sz="1400" b="0" i="0">
                          <a:effectLst/>
                          <a:latin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a:effectLst/>
                          <a:latin typeface="Arial" panose="020B0604020202020204" pitchFamily="34" charset="0"/>
                        </a:rPr>
                        <a:t> </a:t>
                      </a:r>
                      <a:r>
                        <a:rPr lang="en-US" sz="1400" b="1" i="1"/>
                        <a:t>% Statement is totally acceptable </a:t>
                      </a:r>
                      <a:endParaRPr lang="en-US" sz="1200" b="1" i="1"/>
                    </a:p>
                  </a:txBody>
                  <a:tcPr marL="82839" marR="82839" marT="41419" marB="4141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ctr" rtl="0" fontAlgn="base">
                        <a:lnSpc>
                          <a:spcPct val="100000"/>
                        </a:lnSpc>
                        <a:buNone/>
                      </a:pPr>
                      <a:r>
                        <a:rPr lang="en-US" sz="1400" b="1" i="0">
                          <a:solidFill>
                            <a:schemeClr val="bg1"/>
                          </a:solidFill>
                          <a:effectLst/>
                          <a:latin typeface="Arial" panose="020B0604020202020204" pitchFamily="34" charset="0"/>
                        </a:rPr>
                        <a:t>Democratic candidate </a:t>
                      </a:r>
                      <a:endParaRPr lang="en-US" sz="2800" b="1" i="0">
                        <a:solidFill>
                          <a:schemeClr val="bg1"/>
                        </a:solidFill>
                        <a:effectLst/>
                      </a:endParaRPr>
                    </a:p>
                  </a:txBody>
                  <a:tcPr marL="82839" marR="82839" marT="41419" marB="41419">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gridSpan="2">
                  <a:txBody>
                    <a:bodyPr/>
                    <a:lstStyle/>
                    <a:p>
                      <a:pPr algn="ctr" rtl="0" fontAlgn="base">
                        <a:lnSpc>
                          <a:spcPct val="100000"/>
                        </a:lnSpc>
                        <a:buNone/>
                      </a:pPr>
                      <a:r>
                        <a:rPr lang="en-US" sz="1400" b="1" i="0">
                          <a:solidFill>
                            <a:schemeClr val="bg1"/>
                          </a:solidFill>
                          <a:effectLst/>
                          <a:latin typeface="Arial" panose="020B0604020202020204" pitchFamily="34" charset="0"/>
                        </a:rPr>
                        <a:t>Republican candidate </a:t>
                      </a:r>
                      <a:endParaRPr lang="en-US" sz="2800" b="1" i="0">
                        <a:solidFill>
                          <a:schemeClr val="bg1"/>
                        </a:solidFill>
                        <a:effectLst/>
                      </a:endParaRPr>
                    </a:p>
                  </a:txBody>
                  <a:tcPr marL="82839" marR="82839" marT="41419" marB="41419">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40144858"/>
                  </a:ext>
                </a:extLst>
              </a:tr>
              <a:tr h="511704">
                <a:tc vMerge="1">
                  <a:txBody>
                    <a:bodyPr/>
                    <a:lstStyle/>
                    <a:p>
                      <a:endParaRPr/>
                    </a:p>
                  </a:txBody>
                  <a:tcPr marL="82839" marR="82839" marT="41419" marB="4141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Treat people</a:t>
                      </a:r>
                      <a:endParaRPr lang="en-US" sz="2800" b="1" i="0">
                        <a:effectLst/>
                      </a:endParaRPr>
                    </a:p>
                  </a:txBody>
                  <a:tcPr marL="82839" marR="82839" marT="41419" marB="41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Different villain</a:t>
                      </a:r>
                      <a:endParaRPr lang="en-US" sz="1400" b="1" i="0">
                        <a:effectLst/>
                      </a:endParaRPr>
                    </a:p>
                  </a:txBody>
                  <a:tcPr marL="82839" marR="82839" marT="41419" marB="41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Pivot to GOP econ failures</a:t>
                      </a:r>
                      <a:endParaRPr lang="en-US" sz="2800" b="1" i="0">
                        <a:effectLst/>
                      </a:endParaRPr>
                    </a:p>
                  </a:txBody>
                  <a:tcPr marL="82839" marR="82839" marT="41419" marB="41419"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Focus on Immigration </a:t>
                      </a:r>
                      <a:endParaRPr lang="en-US" sz="1400" b="1" i="0">
                        <a:effectLst/>
                      </a:endParaRPr>
                    </a:p>
                  </a:txBody>
                  <a:tcPr marL="0" marR="0" marT="0" marB="0"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Woke Ideology v Common Sense </a:t>
                      </a:r>
                      <a:endParaRPr lang="en-US" sz="1400" b="1"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97664974"/>
                  </a:ext>
                </a:extLst>
              </a:tr>
              <a:tr h="220890">
                <a:tc>
                  <a:txBody>
                    <a:bodyPr/>
                    <a:lstStyle/>
                    <a:p>
                      <a:pPr algn="l" rtl="0" fontAlgn="base">
                        <a:lnSpc>
                          <a:spcPts val="1295"/>
                        </a:lnSpc>
                        <a:buNone/>
                      </a:pPr>
                      <a:r>
                        <a:rPr lang="en-US" sz="1300" b="0" i="0">
                          <a:effectLst/>
                          <a:latin typeface="Arial" panose="020B0604020202020204" pitchFamily="34" charset="0"/>
                        </a:rPr>
                        <a:t>Swing voters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53</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45</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26</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24</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88266943"/>
                  </a:ext>
                </a:extLst>
              </a:tr>
              <a:tr h="220890">
                <a:tc>
                  <a:txBody>
                    <a:bodyPr/>
                    <a:lstStyle/>
                    <a:p>
                      <a:pPr algn="l" rtl="0" fontAlgn="base">
                        <a:lnSpc>
                          <a:spcPts val="1295"/>
                        </a:lnSpc>
                        <a:buNone/>
                      </a:pPr>
                      <a:r>
                        <a:rPr lang="en-US" sz="1300" b="0" i="0">
                          <a:effectLst/>
                          <a:latin typeface="Arial" panose="020B0604020202020204" pitchFamily="34" charset="0"/>
                        </a:rPr>
                        <a:t>Liberal Dems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86</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81</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81</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345093467"/>
                  </a:ext>
                </a:extLst>
              </a:tr>
              <a:tr h="220890">
                <a:tc>
                  <a:txBody>
                    <a:bodyPr/>
                    <a:lstStyle/>
                    <a:p>
                      <a:pPr algn="l" rtl="0" fontAlgn="base">
                        <a:lnSpc>
                          <a:spcPts val="1295"/>
                        </a:lnSpc>
                        <a:buNone/>
                      </a:pPr>
                      <a:r>
                        <a:rPr lang="en-US" sz="1300" b="0" i="0">
                          <a:effectLst/>
                          <a:latin typeface="Arial" panose="020B0604020202020204" pitchFamily="34" charset="0"/>
                        </a:rPr>
                        <a:t>Other Dems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71</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186105590"/>
                  </a:ext>
                </a:extLst>
              </a:tr>
              <a:tr h="220890">
                <a:tc>
                  <a:txBody>
                    <a:bodyPr/>
                    <a:lstStyle/>
                    <a:p>
                      <a:pPr algn="l" rtl="0" fontAlgn="base">
                        <a:lnSpc>
                          <a:spcPts val="1295"/>
                        </a:lnSpc>
                        <a:buNone/>
                      </a:pPr>
                      <a:r>
                        <a:rPr lang="en-US" sz="1300" b="0" i="0">
                          <a:effectLst/>
                          <a:latin typeface="Arial" panose="020B0604020202020204" pitchFamily="34" charset="0"/>
                        </a:rPr>
                        <a:t>Independents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54</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18</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17</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353623299"/>
                  </a:ext>
                </a:extLst>
              </a:tr>
              <a:tr h="220890">
                <a:tc>
                  <a:txBody>
                    <a:bodyPr/>
                    <a:lstStyle/>
                    <a:p>
                      <a:pPr algn="l" rtl="0" fontAlgn="base">
                        <a:lnSpc>
                          <a:spcPts val="1295"/>
                        </a:lnSpc>
                        <a:buNone/>
                      </a:pPr>
                      <a:r>
                        <a:rPr lang="en-US" sz="1300" b="0" i="0">
                          <a:effectLst/>
                          <a:latin typeface="Arial" panose="020B0604020202020204" pitchFamily="34" charset="0"/>
                        </a:rPr>
                        <a:t>Non-MAGA Republicans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40</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43</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40</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81001537"/>
                  </a:ext>
                </a:extLst>
              </a:tr>
              <a:tr h="220890">
                <a:tc>
                  <a:txBody>
                    <a:bodyPr/>
                    <a:lstStyle/>
                    <a:p>
                      <a:pPr algn="l" rtl="0" fontAlgn="base">
                        <a:lnSpc>
                          <a:spcPts val="1295"/>
                        </a:lnSpc>
                        <a:buNone/>
                      </a:pPr>
                      <a:r>
                        <a:rPr lang="en-US" sz="1300" b="0" i="0">
                          <a:effectLst/>
                          <a:latin typeface="Arial" panose="020B0604020202020204" pitchFamily="34" charset="0"/>
                        </a:rPr>
                        <a:t>MAGA Republicans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36</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26</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12</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76</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65</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993935876"/>
                  </a:ext>
                </a:extLst>
              </a:tr>
              <a:tr h="220890">
                <a:tc>
                  <a:txBody>
                    <a:bodyPr/>
                    <a:lstStyle/>
                    <a:p>
                      <a:pPr algn="l" rtl="0" fontAlgn="base">
                        <a:lnSpc>
                          <a:spcPts val="1295"/>
                        </a:lnSpc>
                        <a:buNone/>
                      </a:pPr>
                      <a:r>
                        <a:rPr lang="en-US" sz="1300" b="0" i="0">
                          <a:effectLst/>
                        </a:rPr>
                        <a:t>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84</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79</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68</a:t>
                      </a: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59</a:t>
                      </a: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53</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140673513"/>
                  </a:ext>
                </a:extLst>
              </a:tr>
              <a:tr h="220890">
                <a:tc>
                  <a:txBody>
                    <a:bodyPr/>
                    <a:lstStyle/>
                    <a:p>
                      <a:pPr algn="l" rtl="0" fontAlgn="base">
                        <a:lnSpc>
                          <a:spcPts val="1295"/>
                        </a:lnSpc>
                        <a:buNone/>
                      </a:pPr>
                      <a:r>
                        <a:rPr lang="en-US" sz="1300" b="0" i="0">
                          <a:effectLst/>
                        </a:rPr>
                        <a:t>Women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90</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87</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76</a:t>
                      </a: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47</a:t>
                      </a: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42</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4505513"/>
                  </a:ext>
                </a:extLst>
              </a:tr>
              <a:tr h="220890">
                <a:tc>
                  <a:txBody>
                    <a:bodyPr/>
                    <a:lstStyle/>
                    <a:p>
                      <a:pPr algn="l" rtl="0" fontAlgn="base">
                        <a:lnSpc>
                          <a:spcPts val="1295"/>
                        </a:lnSpc>
                        <a:buNone/>
                      </a:pPr>
                      <a:r>
                        <a:rPr lang="en-US" sz="1300" b="0" i="0">
                          <a:effectLst/>
                          <a:latin typeface="Arial" panose="020B0604020202020204" pitchFamily="34" charset="0"/>
                        </a:rPr>
                        <a:t>White noncollege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54</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38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42</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36</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566196558"/>
                  </a:ext>
                </a:extLst>
              </a:tr>
              <a:tr h="220890">
                <a:tc>
                  <a:txBody>
                    <a:bodyPr/>
                    <a:lstStyle/>
                    <a:p>
                      <a:pPr algn="l" rtl="0" fontAlgn="base">
                        <a:lnSpc>
                          <a:spcPts val="1295"/>
                        </a:lnSpc>
                        <a:buNone/>
                      </a:pPr>
                      <a:r>
                        <a:rPr lang="en-US" sz="1300" b="0" i="0">
                          <a:effectLst/>
                          <a:latin typeface="Arial" panose="020B0604020202020204" pitchFamily="34" charset="0"/>
                        </a:rPr>
                        <a:t>White college grads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62</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54</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47</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32</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52022549"/>
                  </a:ext>
                </a:extLst>
              </a:tr>
              <a:tr h="220890">
                <a:tc>
                  <a:txBody>
                    <a:bodyPr/>
                    <a:lstStyle/>
                    <a:p>
                      <a:pPr algn="l" rtl="0" fontAlgn="base">
                        <a:lnSpc>
                          <a:spcPts val="1295"/>
                        </a:lnSpc>
                        <a:buNone/>
                      </a:pPr>
                      <a:r>
                        <a:rPr lang="en-US" sz="1300" b="0" i="0">
                          <a:effectLst/>
                          <a:latin typeface="Arial" panose="020B0604020202020204" pitchFamily="34" charset="0"/>
                        </a:rPr>
                        <a:t>Black voters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67</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13</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12</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973119334"/>
                  </a:ext>
                </a:extLst>
              </a:tr>
              <a:tr h="220890">
                <a:tc>
                  <a:txBody>
                    <a:bodyPr/>
                    <a:lstStyle/>
                    <a:p>
                      <a:pPr algn="l" rtl="0" fontAlgn="base">
                        <a:lnSpc>
                          <a:spcPts val="1295"/>
                        </a:lnSpc>
                        <a:buNone/>
                      </a:pPr>
                      <a:r>
                        <a:rPr lang="en-US" sz="1300" b="0" i="0">
                          <a:effectLst/>
                          <a:latin typeface="Arial" panose="020B0604020202020204" pitchFamily="34" charset="0"/>
                        </a:rPr>
                        <a:t>Latino voters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65</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60</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55</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25</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22</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20305485"/>
                  </a:ext>
                </a:extLst>
              </a:tr>
              <a:tr h="227453">
                <a:tc>
                  <a:txBody>
                    <a:bodyPr/>
                    <a:lstStyle/>
                    <a:p>
                      <a:pPr algn="l" rtl="0" fontAlgn="base">
                        <a:lnSpc>
                          <a:spcPct val="100000"/>
                        </a:lnSpc>
                        <a:buNone/>
                      </a:pPr>
                      <a:r>
                        <a:rPr lang="en-US" sz="1300" b="0" i="0">
                          <a:effectLst/>
                        </a:rPr>
                        <a:t>Unmarried women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92</a:t>
                      </a:r>
                    </a:p>
                  </a:txBody>
                  <a:tcPr marL="45720" marR="45720" marT="27432" marB="274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90</a:t>
                      </a:r>
                    </a:p>
                  </a:txBody>
                  <a:tcPr marL="45720" marR="45720" marT="27432" marB="274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80</a:t>
                      </a:r>
                    </a:p>
                  </a:txBody>
                  <a:tcPr marL="45720" marR="45720" marT="27432" marB="27432"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41</a:t>
                      </a:r>
                    </a:p>
                  </a:txBody>
                  <a:tcPr marL="45720" marR="45720" marT="27432" marB="27432"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38</a:t>
                      </a:r>
                    </a:p>
                  </a:txBody>
                  <a:tcPr marL="45720" marR="45720" marT="27432" marB="274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764443605"/>
                  </a:ext>
                </a:extLst>
              </a:tr>
              <a:tr h="227453">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Less than $50k</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88</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83</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73</a:t>
                      </a: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52</a:t>
                      </a: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45</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12321912"/>
                  </a:ext>
                </a:extLst>
              </a:tr>
              <a:tr h="227453">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$50k-$100k</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86</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85</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72</a:t>
                      </a: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54</a:t>
                      </a: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49</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554380414"/>
                  </a:ext>
                </a:extLst>
              </a:tr>
              <a:tr h="227453">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$100k+</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buNone/>
                      </a:pPr>
                      <a:r>
                        <a:rPr lang="en-US" sz="1300" b="0" i="0">
                          <a:effectLst/>
                        </a:rPr>
                        <a:t>88</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buNone/>
                      </a:pPr>
                      <a:r>
                        <a:rPr lang="en-US" sz="1300" b="0" i="0">
                          <a:effectLst/>
                        </a:rPr>
                        <a:t>82</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buNone/>
                      </a:pPr>
                      <a:r>
                        <a:rPr lang="en-US" sz="1300" b="0" i="0">
                          <a:effectLst/>
                        </a:rPr>
                        <a:t>73</a:t>
                      </a: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buNone/>
                      </a:pPr>
                      <a:r>
                        <a:rPr lang="en-US" sz="1300" b="0" i="0">
                          <a:effectLst/>
                        </a:rPr>
                        <a:t>51</a:t>
                      </a: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buNone/>
                      </a:pPr>
                      <a:r>
                        <a:rPr lang="en-US" sz="1300" b="0" i="0">
                          <a:effectLst/>
                        </a:rPr>
                        <a:t>47</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42487188"/>
                  </a:ext>
                </a:extLst>
              </a:tr>
            </a:tbl>
          </a:graphicData>
        </a:graphic>
      </p:graphicFrame>
    </p:spTree>
    <p:extLst>
      <p:ext uri="{BB962C8B-B14F-4D97-AF65-F5344CB8AC3E}">
        <p14:creationId xmlns:p14="http://schemas.microsoft.com/office/powerpoint/2010/main" val="2974790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54910-77E3-B4C1-03A9-C634917BD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6AD17-B4EF-A4C8-B250-84D55163E85F}"/>
              </a:ext>
            </a:extLst>
          </p:cNvPr>
          <p:cNvSpPr>
            <a:spLocks noGrp="1"/>
          </p:cNvSpPr>
          <p:nvPr>
            <p:ph type="title"/>
          </p:nvPr>
        </p:nvSpPr>
        <p:spPr>
          <a:xfrm>
            <a:off x="594360" y="466750"/>
            <a:ext cx="10759440" cy="1587828"/>
          </a:xfrm>
        </p:spPr>
        <p:txBody>
          <a:bodyPr>
            <a:normAutofit/>
          </a:bodyPr>
          <a:lstStyle/>
          <a:p>
            <a:r>
              <a:rPr lang="en-US"/>
              <a:t>The CONVICTION style fires up the base and has greater resonance with persuasion targets than the CONNECTION tone. </a:t>
            </a:r>
          </a:p>
        </p:txBody>
      </p:sp>
      <p:sp>
        <p:nvSpPr>
          <p:cNvPr id="3" name="Slide Number Placeholder 2">
            <a:extLst>
              <a:ext uri="{FF2B5EF4-FFF2-40B4-BE49-F238E27FC236}">
                <a16:creationId xmlns:a16="http://schemas.microsoft.com/office/drawing/2014/main" id="{C4DB0966-13E1-79BE-9175-4E05580310E4}"/>
              </a:ext>
            </a:extLst>
          </p:cNvPr>
          <p:cNvSpPr>
            <a:spLocks noGrp="1"/>
          </p:cNvSpPr>
          <p:nvPr>
            <p:ph type="sldNum" sz="quarter" idx="12"/>
          </p:nvPr>
        </p:nvSpPr>
        <p:spPr/>
        <p:txBody>
          <a:bodyPr/>
          <a:lstStyle/>
          <a:p>
            <a:fld id="{35AC7A8B-0617-B84C-BE7C-25188248DABA}" type="slidenum">
              <a:rPr lang="en-US" smtClean="0"/>
              <a:pPr/>
              <a:t>42</a:t>
            </a:fld>
            <a:endParaRPr lang="en-US"/>
          </a:p>
        </p:txBody>
      </p:sp>
      <p:sp>
        <p:nvSpPr>
          <p:cNvPr id="4" name="TextBox 3">
            <a:extLst>
              <a:ext uri="{FF2B5EF4-FFF2-40B4-BE49-F238E27FC236}">
                <a16:creationId xmlns:a16="http://schemas.microsoft.com/office/drawing/2014/main" id="{21DB6413-7586-BC55-6A2E-8CAF6C3CD2EA}"/>
              </a:ext>
            </a:extLst>
          </p:cNvPr>
          <p:cNvSpPr txBox="1"/>
          <p:nvPr/>
        </p:nvSpPr>
        <p:spPr>
          <a:xfrm>
            <a:off x="3043027" y="1471768"/>
            <a:ext cx="7222201" cy="338554"/>
          </a:xfrm>
          <a:prstGeom prst="rect">
            <a:avLst/>
          </a:prstGeom>
          <a:noFill/>
        </p:spPr>
        <p:txBody>
          <a:bodyPr wrap="square">
            <a:spAutoFit/>
          </a:bodyPr>
          <a:lstStyle/>
          <a:p>
            <a:pPr algn="ctr"/>
            <a:r>
              <a:rPr lang="en-US" sz="1600" i="1"/>
              <a:t>Preference for </a:t>
            </a:r>
            <a:r>
              <a:rPr lang="en-US" sz="1600" b="1" i="1">
                <a:solidFill>
                  <a:schemeClr val="accent1"/>
                </a:solidFill>
              </a:rPr>
              <a:t>Conviction</a:t>
            </a:r>
            <a:r>
              <a:rPr lang="en-US" sz="1600" i="1"/>
              <a:t> vs </a:t>
            </a:r>
            <a:r>
              <a:rPr lang="en-US" sz="1600" b="1" i="1">
                <a:solidFill>
                  <a:schemeClr val="accent2"/>
                </a:solidFill>
              </a:rPr>
              <a:t>Connection</a:t>
            </a:r>
            <a:r>
              <a:rPr lang="en-US" sz="1600" i="1"/>
              <a:t> style, by voter segment </a:t>
            </a:r>
            <a:endParaRPr lang="en-US" sz="1200" i="1"/>
          </a:p>
        </p:txBody>
      </p:sp>
      <p:graphicFrame>
        <p:nvGraphicFramePr>
          <p:cNvPr id="5" name="Table 4">
            <a:extLst>
              <a:ext uri="{FF2B5EF4-FFF2-40B4-BE49-F238E27FC236}">
                <a16:creationId xmlns:a16="http://schemas.microsoft.com/office/drawing/2014/main" id="{FD1B412A-8C65-ADF8-5186-AE30766794A2}"/>
              </a:ext>
            </a:extLst>
          </p:cNvPr>
          <p:cNvGraphicFramePr>
            <a:graphicFrameLocks noGrp="1"/>
          </p:cNvGraphicFramePr>
          <p:nvPr/>
        </p:nvGraphicFramePr>
        <p:xfrm>
          <a:off x="594359" y="1805930"/>
          <a:ext cx="10993341" cy="3991405"/>
        </p:xfrm>
        <a:graphic>
          <a:graphicData uri="http://schemas.openxmlformats.org/drawingml/2006/table">
            <a:tbl>
              <a:tblPr/>
              <a:tblGrid>
                <a:gridCol w="2377441">
                  <a:extLst>
                    <a:ext uri="{9D8B030D-6E8A-4147-A177-3AD203B41FA5}">
                      <a16:colId xmlns:a16="http://schemas.microsoft.com/office/drawing/2014/main" val="3980331064"/>
                    </a:ext>
                  </a:extLst>
                </a:gridCol>
                <a:gridCol w="2153975">
                  <a:extLst>
                    <a:ext uri="{9D8B030D-6E8A-4147-A177-3AD203B41FA5}">
                      <a16:colId xmlns:a16="http://schemas.microsoft.com/office/drawing/2014/main" val="3538375906"/>
                    </a:ext>
                  </a:extLst>
                </a:gridCol>
                <a:gridCol w="2153975">
                  <a:extLst>
                    <a:ext uri="{9D8B030D-6E8A-4147-A177-3AD203B41FA5}">
                      <a16:colId xmlns:a16="http://schemas.microsoft.com/office/drawing/2014/main" val="4087507905"/>
                    </a:ext>
                  </a:extLst>
                </a:gridCol>
                <a:gridCol w="2153975">
                  <a:extLst>
                    <a:ext uri="{9D8B030D-6E8A-4147-A177-3AD203B41FA5}">
                      <a16:colId xmlns:a16="http://schemas.microsoft.com/office/drawing/2014/main" val="939222579"/>
                    </a:ext>
                  </a:extLst>
                </a:gridCol>
                <a:gridCol w="2153975">
                  <a:extLst>
                    <a:ext uri="{9D8B030D-6E8A-4147-A177-3AD203B41FA5}">
                      <a16:colId xmlns:a16="http://schemas.microsoft.com/office/drawing/2014/main" val="2754933323"/>
                    </a:ext>
                  </a:extLst>
                </a:gridCol>
              </a:tblGrid>
              <a:tr h="305128">
                <a:tc>
                  <a:txBody>
                    <a:bodyPr/>
                    <a:lstStyle/>
                    <a:p>
                      <a:pPr algn="l" rtl="0" fontAlgn="base">
                        <a:lnSpc>
                          <a:spcPts val="1457"/>
                        </a:lnSpc>
                        <a:buNone/>
                      </a:pPr>
                      <a:r>
                        <a:rPr lang="en-US" sz="1400" b="0" i="0">
                          <a:effectLst/>
                          <a:latin typeface="+mn-lt"/>
                        </a:rPr>
                        <a: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ts val="1457"/>
                        </a:lnSpc>
                        <a:buNone/>
                      </a:pPr>
                      <a:r>
                        <a:rPr lang="en-US" sz="1400" b="1" i="0">
                          <a:effectLst/>
                          <a:latin typeface="+mn-lt"/>
                        </a:rPr>
                        <a:t>Favorability*</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pPr algn="ctr" rtl="0" fontAlgn="base">
                        <a:lnSpc>
                          <a:spcPts val="1457"/>
                        </a:lnSpc>
                        <a:buNone/>
                      </a:pPr>
                      <a:endParaRPr lang="en-US" sz="1400" b="0" i="1">
                        <a:effectLst/>
                        <a:latin typeface="+mn-lt"/>
                      </a:endParaRPr>
                    </a:p>
                  </a:txBody>
                  <a:tcPr anchor="ctr"/>
                </a:tc>
                <a:tc gridSpan="2">
                  <a:txBody>
                    <a:bodyPr/>
                    <a:lstStyle/>
                    <a:p>
                      <a:pPr algn="ctr" rtl="0" fontAlgn="base">
                        <a:lnSpc>
                          <a:spcPts val="1457"/>
                        </a:lnSpc>
                        <a:buNone/>
                      </a:pPr>
                      <a:r>
                        <a:rPr lang="en-US" sz="1400" b="1" i="0">
                          <a:effectLst/>
                          <a:latin typeface="+mn-lt"/>
                        </a:rPr>
                        <a:t>Looks out for me**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382301617"/>
                  </a:ext>
                </a:extLst>
              </a:tr>
              <a:tr h="305128">
                <a:tc>
                  <a:txBody>
                    <a:bodyPr/>
                    <a:lstStyle/>
                    <a:p>
                      <a:pPr algn="l" rtl="0" fontAlgn="base">
                        <a:lnSpc>
                          <a:spcPts val="1457"/>
                        </a:lnSpc>
                        <a:buNone/>
                      </a:pPr>
                      <a:endParaRPr lang="en-US" sz="1400" b="0" i="0">
                        <a:effectLst/>
                        <a:latin typeface="+mn-l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457"/>
                        </a:lnSpc>
                        <a:buNone/>
                      </a:pPr>
                      <a:r>
                        <a:rPr lang="en-US" sz="1400" b="1" i="0">
                          <a:solidFill>
                            <a:schemeClr val="bg1"/>
                          </a:solidFill>
                          <a:effectLst/>
                          <a:latin typeface="+mn-lt"/>
                        </a:rPr>
                        <a:t>Connection Advantage</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Conviction Advantage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ts val="1457"/>
                        </a:lnSpc>
                        <a:buNone/>
                      </a:pPr>
                      <a:r>
                        <a:rPr lang="en-US" sz="1400" b="1" i="0">
                          <a:solidFill>
                            <a:schemeClr val="bg1"/>
                          </a:solidFill>
                          <a:effectLst/>
                          <a:latin typeface="+mn-lt"/>
                        </a:rPr>
                        <a:t>Connection Advantage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Conviction Advantage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67649386"/>
                  </a:ext>
                </a:extLst>
              </a:tr>
              <a:tr h="305128">
                <a:tc>
                  <a:txBody>
                    <a:bodyPr/>
                    <a:lstStyle/>
                    <a:p>
                      <a:pPr algn="l" rtl="0" fontAlgn="base">
                        <a:lnSpc>
                          <a:spcPts val="1457"/>
                        </a:lnSpc>
                        <a:buNone/>
                      </a:pPr>
                      <a:r>
                        <a:rPr lang="en-US" sz="1300" b="0" i="0">
                          <a:effectLst/>
                          <a:latin typeface="+mn-lt"/>
                        </a:rPr>
                        <a:t>All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96642611"/>
                  </a:ext>
                </a:extLst>
              </a:tr>
              <a:tr h="305128">
                <a:tc>
                  <a:txBody>
                    <a:bodyPr/>
                    <a:lstStyle/>
                    <a:p>
                      <a:pPr algn="l" rtl="0" fontAlgn="base">
                        <a:lnSpc>
                          <a:spcPts val="1457"/>
                        </a:lnSpc>
                        <a:buNone/>
                      </a:pPr>
                      <a:r>
                        <a:rPr lang="en-US" sz="1300" b="0" i="0">
                          <a:effectLst/>
                          <a:latin typeface="+mn-lt"/>
                        </a:rPr>
                        <a:t>Men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54738302"/>
                  </a:ext>
                </a:extLst>
              </a:tr>
              <a:tr h="305128">
                <a:tc>
                  <a:txBody>
                    <a:bodyPr/>
                    <a:lstStyle/>
                    <a:p>
                      <a:pPr algn="l" rtl="0" fontAlgn="base">
                        <a:lnSpc>
                          <a:spcPts val="1457"/>
                        </a:lnSpc>
                        <a:buNone/>
                      </a:pPr>
                      <a:r>
                        <a:rPr lang="en-US" sz="1300" b="0" i="0">
                          <a:effectLst/>
                          <a:latin typeface="+mn-lt"/>
                        </a:rPr>
                        <a:t>Women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43940156"/>
                  </a:ext>
                </a:extLst>
              </a:tr>
              <a:tr h="305128">
                <a:tc>
                  <a:txBody>
                    <a:bodyPr/>
                    <a:lstStyle/>
                    <a:p>
                      <a:pPr algn="l" rtl="0" fontAlgn="base">
                        <a:lnSpc>
                          <a:spcPts val="1457"/>
                        </a:lnSpc>
                        <a:buNone/>
                      </a:pPr>
                      <a:r>
                        <a:rPr lang="en-US" sz="1300" b="0" i="0">
                          <a:effectLst/>
                          <a:latin typeface="+mn-lt"/>
                        </a:rPr>
                        <a:t>White noncollege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71611401"/>
                  </a:ext>
                </a:extLst>
              </a:tr>
              <a:tr h="305128">
                <a:tc>
                  <a:txBody>
                    <a:bodyPr/>
                    <a:lstStyle/>
                    <a:p>
                      <a:pPr algn="l" rtl="0" fontAlgn="base">
                        <a:lnSpc>
                          <a:spcPts val="1457"/>
                        </a:lnSpc>
                        <a:buNone/>
                      </a:pPr>
                      <a:r>
                        <a:rPr lang="en-US" sz="1300" b="0" i="0">
                          <a:effectLst/>
                          <a:latin typeface="+mn-lt"/>
                        </a:rPr>
                        <a:t>White college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06886655"/>
                  </a:ext>
                </a:extLst>
              </a:tr>
              <a:tr h="305128">
                <a:tc>
                  <a:txBody>
                    <a:bodyPr/>
                    <a:lstStyle/>
                    <a:p>
                      <a:pPr algn="l" rtl="0" fontAlgn="base">
                        <a:lnSpc>
                          <a:spcPts val="1457"/>
                        </a:lnSpc>
                        <a:buNone/>
                      </a:pPr>
                      <a:r>
                        <a:rPr lang="en-US" sz="1300" b="0" i="0">
                          <a:effectLst/>
                          <a:latin typeface="+mn-lt"/>
                        </a:rPr>
                        <a:t>Black voters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1171994"/>
                  </a:ext>
                </a:extLst>
              </a:tr>
              <a:tr h="305128">
                <a:tc>
                  <a:txBody>
                    <a:bodyPr/>
                    <a:lstStyle/>
                    <a:p>
                      <a:pPr algn="l" rtl="0" fontAlgn="base">
                        <a:lnSpc>
                          <a:spcPts val="1457"/>
                        </a:lnSpc>
                        <a:buNone/>
                      </a:pPr>
                      <a:r>
                        <a:rPr lang="en-US" sz="1300" b="0" i="0">
                          <a:effectLst/>
                          <a:latin typeface="+mn-lt"/>
                        </a:rPr>
                        <a:t>Latino voters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49319552"/>
                  </a:ext>
                </a:extLst>
              </a:tr>
              <a:tr h="305128">
                <a:tc>
                  <a:txBody>
                    <a:bodyPr/>
                    <a:lstStyle/>
                    <a:p>
                      <a:pPr algn="l" rtl="0" fontAlgn="base">
                        <a:lnSpc>
                          <a:spcPts val="1457"/>
                        </a:lnSpc>
                        <a:buNone/>
                      </a:pPr>
                      <a:r>
                        <a:rPr lang="en-US" sz="1300" b="0" i="0">
                          <a:effectLst/>
                          <a:latin typeface="+mn-lt"/>
                        </a:rPr>
                        <a:t>Unmarried women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82016283"/>
                  </a:ext>
                </a:extLst>
              </a:tr>
              <a:tr h="313375">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Less than $50k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75430429"/>
                  </a:ext>
                </a:extLst>
              </a:tr>
              <a:tr h="313375">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$50k-$100k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11550224"/>
                  </a:ext>
                </a:extLst>
              </a:tr>
              <a:tr h="313375">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$100k+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36880037"/>
                  </a:ext>
                </a:extLst>
              </a:tr>
            </a:tbl>
          </a:graphicData>
        </a:graphic>
      </p:graphicFrame>
      <p:sp>
        <p:nvSpPr>
          <p:cNvPr id="6" name="TextBox 5">
            <a:extLst>
              <a:ext uri="{FF2B5EF4-FFF2-40B4-BE49-F238E27FC236}">
                <a16:creationId xmlns:a16="http://schemas.microsoft.com/office/drawing/2014/main" id="{03F3E494-D6DB-6362-F64A-8C78F086358D}"/>
              </a:ext>
            </a:extLst>
          </p:cNvPr>
          <p:cNvSpPr txBox="1"/>
          <p:nvPr/>
        </p:nvSpPr>
        <p:spPr>
          <a:xfrm>
            <a:off x="2167467" y="5998340"/>
            <a:ext cx="6096000" cy="461665"/>
          </a:xfrm>
          <a:prstGeom prst="rect">
            <a:avLst/>
          </a:prstGeom>
          <a:noFill/>
        </p:spPr>
        <p:txBody>
          <a:bodyPr wrap="square">
            <a:spAutoFit/>
          </a:bodyPr>
          <a:lstStyle/>
          <a:p>
            <a:pPr fontAlgn="base"/>
            <a:r>
              <a:rPr lang="en-US" sz="1200" i="1"/>
              <a:t>*Much more favorable to candidate </a:t>
            </a:r>
          </a:p>
          <a:p>
            <a:pPr fontAlgn="base"/>
            <a:r>
              <a:rPr lang="en-US" sz="1200" i="1"/>
              <a:t>**Strongly agree: Candidate looks out for people like me </a:t>
            </a:r>
          </a:p>
        </p:txBody>
      </p:sp>
      <p:graphicFrame>
        <p:nvGraphicFramePr>
          <p:cNvPr id="8" name="Chart 7">
            <a:extLst>
              <a:ext uri="{FF2B5EF4-FFF2-40B4-BE49-F238E27FC236}">
                <a16:creationId xmlns:a16="http://schemas.microsoft.com/office/drawing/2014/main" id="{41E8B844-A104-BDFC-57CA-360CA31E2AD6}"/>
              </a:ext>
            </a:extLst>
          </p:cNvPr>
          <p:cNvGraphicFramePr/>
          <p:nvPr/>
        </p:nvGraphicFramePr>
        <p:xfrm>
          <a:off x="2848427" y="2369820"/>
          <a:ext cx="4542973" cy="3413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784BFC0-4568-DF7D-DE22-CF5529BAD3EB}"/>
              </a:ext>
            </a:extLst>
          </p:cNvPr>
          <p:cNvGraphicFramePr/>
          <p:nvPr/>
        </p:nvGraphicFramePr>
        <p:xfrm>
          <a:off x="7207439" y="2372142"/>
          <a:ext cx="4645031" cy="34251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3396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D6025-B209-A128-341E-4D70EB78A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6FD2B-745B-16B4-E4A5-0ED40BBF8DCC}"/>
              </a:ext>
            </a:extLst>
          </p:cNvPr>
          <p:cNvSpPr>
            <a:spLocks noGrp="1"/>
          </p:cNvSpPr>
          <p:nvPr>
            <p:ph type="title"/>
          </p:nvPr>
        </p:nvSpPr>
        <p:spPr>
          <a:xfrm>
            <a:off x="594359" y="466750"/>
            <a:ext cx="10993339" cy="2016806"/>
          </a:xfrm>
        </p:spPr>
        <p:txBody>
          <a:bodyPr>
            <a:normAutofit/>
          </a:bodyPr>
          <a:lstStyle/>
          <a:p>
            <a:r>
              <a:rPr lang="en-US"/>
              <a:t>Tone matters differently across the electorate: while inquisitive wins with white noncollege, the stronger accusatory tone is more effective with Black and Latino voters. </a:t>
            </a:r>
          </a:p>
        </p:txBody>
      </p:sp>
      <p:sp>
        <p:nvSpPr>
          <p:cNvPr id="3" name="Slide Number Placeholder 2">
            <a:extLst>
              <a:ext uri="{FF2B5EF4-FFF2-40B4-BE49-F238E27FC236}">
                <a16:creationId xmlns:a16="http://schemas.microsoft.com/office/drawing/2014/main" id="{9085FF40-6163-3AFA-8EAA-A5BB7D40ECDA}"/>
              </a:ext>
            </a:extLst>
          </p:cNvPr>
          <p:cNvSpPr>
            <a:spLocks noGrp="1"/>
          </p:cNvSpPr>
          <p:nvPr>
            <p:ph type="sldNum" sz="quarter" idx="12"/>
          </p:nvPr>
        </p:nvSpPr>
        <p:spPr/>
        <p:txBody>
          <a:bodyPr/>
          <a:lstStyle/>
          <a:p>
            <a:fld id="{35AC7A8B-0617-B84C-BE7C-25188248DABA}" type="slidenum">
              <a:rPr lang="en-US" smtClean="0"/>
              <a:pPr/>
              <a:t>43</a:t>
            </a:fld>
            <a:endParaRPr lang="en-US"/>
          </a:p>
        </p:txBody>
      </p:sp>
      <p:sp>
        <p:nvSpPr>
          <p:cNvPr id="4" name="TextBox 3">
            <a:extLst>
              <a:ext uri="{FF2B5EF4-FFF2-40B4-BE49-F238E27FC236}">
                <a16:creationId xmlns:a16="http://schemas.microsoft.com/office/drawing/2014/main" id="{641BCD09-A9D3-DF68-2CB5-AD97CDD26146}"/>
              </a:ext>
            </a:extLst>
          </p:cNvPr>
          <p:cNvSpPr txBox="1"/>
          <p:nvPr/>
        </p:nvSpPr>
        <p:spPr>
          <a:xfrm>
            <a:off x="3043027" y="1653173"/>
            <a:ext cx="6460201" cy="338554"/>
          </a:xfrm>
          <a:prstGeom prst="rect">
            <a:avLst/>
          </a:prstGeom>
          <a:noFill/>
        </p:spPr>
        <p:txBody>
          <a:bodyPr wrap="square">
            <a:spAutoFit/>
          </a:bodyPr>
          <a:lstStyle/>
          <a:p>
            <a:pPr algn="ctr"/>
            <a:r>
              <a:rPr lang="en-US" sz="1600" i="1"/>
              <a:t>Preference for </a:t>
            </a:r>
            <a:r>
              <a:rPr lang="en-US" sz="1600" b="1" i="1">
                <a:solidFill>
                  <a:schemeClr val="accent1"/>
                </a:solidFill>
              </a:rPr>
              <a:t>Inquisitive</a:t>
            </a:r>
            <a:r>
              <a:rPr lang="en-US" sz="1600" i="1"/>
              <a:t> vs </a:t>
            </a:r>
            <a:r>
              <a:rPr lang="en-US" sz="1600" b="1" i="1">
                <a:solidFill>
                  <a:schemeClr val="accent2"/>
                </a:solidFill>
              </a:rPr>
              <a:t>Accusatory</a:t>
            </a:r>
            <a:r>
              <a:rPr lang="en-US" sz="1600" b="1" i="1"/>
              <a:t> </a:t>
            </a:r>
            <a:r>
              <a:rPr lang="en-US" sz="1600" i="1"/>
              <a:t>style, by voter segment </a:t>
            </a:r>
            <a:endParaRPr lang="en-US" sz="1400" i="1"/>
          </a:p>
        </p:txBody>
      </p:sp>
      <p:graphicFrame>
        <p:nvGraphicFramePr>
          <p:cNvPr id="5" name="Table 4">
            <a:extLst>
              <a:ext uri="{FF2B5EF4-FFF2-40B4-BE49-F238E27FC236}">
                <a16:creationId xmlns:a16="http://schemas.microsoft.com/office/drawing/2014/main" id="{5831DC59-2198-1003-DC77-C2F3BF468017}"/>
              </a:ext>
            </a:extLst>
          </p:cNvPr>
          <p:cNvGraphicFramePr>
            <a:graphicFrameLocks noGrp="1"/>
          </p:cNvGraphicFramePr>
          <p:nvPr/>
        </p:nvGraphicFramePr>
        <p:xfrm>
          <a:off x="594359" y="1986719"/>
          <a:ext cx="10993340" cy="3980619"/>
        </p:xfrm>
        <a:graphic>
          <a:graphicData uri="http://schemas.openxmlformats.org/drawingml/2006/table">
            <a:tbl>
              <a:tblPr/>
              <a:tblGrid>
                <a:gridCol w="2268584">
                  <a:extLst>
                    <a:ext uri="{9D8B030D-6E8A-4147-A177-3AD203B41FA5}">
                      <a16:colId xmlns:a16="http://schemas.microsoft.com/office/drawing/2014/main" val="3980331064"/>
                    </a:ext>
                  </a:extLst>
                </a:gridCol>
                <a:gridCol w="2181189">
                  <a:extLst>
                    <a:ext uri="{9D8B030D-6E8A-4147-A177-3AD203B41FA5}">
                      <a16:colId xmlns:a16="http://schemas.microsoft.com/office/drawing/2014/main" val="3538375906"/>
                    </a:ext>
                  </a:extLst>
                </a:gridCol>
                <a:gridCol w="2181189">
                  <a:extLst>
                    <a:ext uri="{9D8B030D-6E8A-4147-A177-3AD203B41FA5}">
                      <a16:colId xmlns:a16="http://schemas.microsoft.com/office/drawing/2014/main" val="1028052974"/>
                    </a:ext>
                  </a:extLst>
                </a:gridCol>
                <a:gridCol w="2181189">
                  <a:extLst>
                    <a:ext uri="{9D8B030D-6E8A-4147-A177-3AD203B41FA5}">
                      <a16:colId xmlns:a16="http://schemas.microsoft.com/office/drawing/2014/main" val="939222579"/>
                    </a:ext>
                  </a:extLst>
                </a:gridCol>
                <a:gridCol w="2181189">
                  <a:extLst>
                    <a:ext uri="{9D8B030D-6E8A-4147-A177-3AD203B41FA5}">
                      <a16:colId xmlns:a16="http://schemas.microsoft.com/office/drawing/2014/main" val="1477557440"/>
                    </a:ext>
                  </a:extLst>
                </a:gridCol>
              </a:tblGrid>
              <a:tr h="297415">
                <a:tc>
                  <a:txBody>
                    <a:bodyPr/>
                    <a:lstStyle/>
                    <a:p>
                      <a:pPr algn="l" rtl="0" fontAlgn="base">
                        <a:lnSpc>
                          <a:spcPts val="1457"/>
                        </a:lnSpc>
                        <a:buNone/>
                      </a:pPr>
                      <a:r>
                        <a:rPr lang="en-US" sz="1400" b="0" i="0">
                          <a:effectLst/>
                          <a:latin typeface="+mn-lt"/>
                        </a:rPr>
                        <a: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ts val="1457"/>
                        </a:lnSpc>
                        <a:buNone/>
                      </a:pPr>
                      <a:r>
                        <a:rPr lang="en-US" sz="1400" b="1" i="0">
                          <a:effectLst/>
                          <a:latin typeface="+mn-lt"/>
                        </a:rPr>
                        <a:t>Favorability*</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pPr algn="ctr" rtl="0" fontAlgn="base">
                        <a:lnSpc>
                          <a:spcPts val="1457"/>
                        </a:lnSpc>
                        <a:buNone/>
                      </a:pPr>
                      <a:endParaRPr lang="en-US" sz="1400" b="0" i="1">
                        <a:effectLst/>
                        <a:latin typeface="+mn-lt"/>
                      </a:endParaRPr>
                    </a:p>
                  </a:txBody>
                  <a:tcPr anchor="ctr"/>
                </a:tc>
                <a:tc gridSpan="2">
                  <a:txBody>
                    <a:bodyPr/>
                    <a:lstStyle/>
                    <a:p>
                      <a:pPr algn="ctr" rtl="0" fontAlgn="base">
                        <a:lnSpc>
                          <a:spcPts val="1457"/>
                        </a:lnSpc>
                        <a:buNone/>
                      </a:pPr>
                      <a:r>
                        <a:rPr lang="en-US" sz="1400" b="1" i="0">
                          <a:effectLst/>
                          <a:latin typeface="+mn-lt"/>
                        </a:rPr>
                        <a:t>Acceptability**</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382301617"/>
                  </a:ext>
                </a:extLst>
              </a:tr>
              <a:tr h="297415">
                <a:tc>
                  <a:txBody>
                    <a:bodyPr/>
                    <a:lstStyle/>
                    <a:p>
                      <a:pPr algn="l" rtl="0" fontAlgn="base">
                        <a:lnSpc>
                          <a:spcPts val="1457"/>
                        </a:lnSpc>
                        <a:buNone/>
                      </a:pPr>
                      <a:endParaRPr lang="en-US" sz="1400" b="0" i="0">
                        <a:effectLst/>
                        <a:latin typeface="+mn-l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457"/>
                        </a:lnSpc>
                        <a:buNone/>
                      </a:pPr>
                      <a:r>
                        <a:rPr lang="en-US" sz="1400" b="1" i="0">
                          <a:solidFill>
                            <a:schemeClr val="bg1"/>
                          </a:solidFill>
                          <a:effectLst/>
                          <a:latin typeface="+mn-lt"/>
                        </a:rPr>
                        <a:t>Accusatory Advantage</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Inquisitive Advantage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ts val="1457"/>
                        </a:lnSpc>
                        <a:buNone/>
                      </a:pPr>
                      <a:r>
                        <a:rPr lang="en-US" sz="1400" b="1" i="0">
                          <a:solidFill>
                            <a:schemeClr val="bg1"/>
                          </a:solidFill>
                          <a:effectLst/>
                          <a:latin typeface="+mn-lt"/>
                        </a:rPr>
                        <a:t>Accusatory Advantage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Inquisitive Advantage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955843544"/>
                  </a:ext>
                </a:extLst>
              </a:tr>
              <a:tr h="307799">
                <a:tc>
                  <a:txBody>
                    <a:bodyPr/>
                    <a:lstStyle/>
                    <a:p>
                      <a:pPr algn="l" rtl="0" fontAlgn="base">
                        <a:lnSpc>
                          <a:spcPts val="1457"/>
                        </a:lnSpc>
                        <a:buNone/>
                      </a:pPr>
                      <a:r>
                        <a:rPr lang="en-US" sz="1300" b="0" i="0">
                          <a:effectLst/>
                          <a:latin typeface="+mn-lt"/>
                        </a:rPr>
                        <a:t>All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96642611"/>
                  </a:ext>
                </a:extLst>
              </a:tr>
              <a:tr h="307799">
                <a:tc>
                  <a:txBody>
                    <a:bodyPr/>
                    <a:lstStyle/>
                    <a:p>
                      <a:pPr algn="l" rtl="0" fontAlgn="base">
                        <a:lnSpc>
                          <a:spcPts val="1457"/>
                        </a:lnSpc>
                        <a:buNone/>
                      </a:pPr>
                      <a:r>
                        <a:rPr lang="en-US" sz="1300" b="0" i="0">
                          <a:effectLst/>
                          <a:latin typeface="+mn-lt"/>
                        </a:rPr>
                        <a:t>Men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48656000"/>
                  </a:ext>
                </a:extLst>
              </a:tr>
              <a:tr h="307799">
                <a:tc>
                  <a:txBody>
                    <a:bodyPr/>
                    <a:lstStyle/>
                    <a:p>
                      <a:pPr algn="l" rtl="0" fontAlgn="base">
                        <a:lnSpc>
                          <a:spcPts val="1457"/>
                        </a:lnSpc>
                        <a:buNone/>
                      </a:pPr>
                      <a:r>
                        <a:rPr lang="en-US" sz="1300" b="0" i="0">
                          <a:effectLst/>
                          <a:latin typeface="+mn-lt"/>
                        </a:rPr>
                        <a:t>Women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06107040"/>
                  </a:ext>
                </a:extLst>
              </a:tr>
              <a:tr h="307799">
                <a:tc>
                  <a:txBody>
                    <a:bodyPr/>
                    <a:lstStyle/>
                    <a:p>
                      <a:pPr algn="l" rtl="0" fontAlgn="base">
                        <a:lnSpc>
                          <a:spcPts val="1457"/>
                        </a:lnSpc>
                        <a:buNone/>
                      </a:pPr>
                      <a:r>
                        <a:rPr lang="en-US" sz="1300" b="0" i="0">
                          <a:effectLst/>
                          <a:latin typeface="+mn-lt"/>
                        </a:rPr>
                        <a:t>White noncollege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60010016"/>
                  </a:ext>
                </a:extLst>
              </a:tr>
              <a:tr h="307799">
                <a:tc>
                  <a:txBody>
                    <a:bodyPr/>
                    <a:lstStyle/>
                    <a:p>
                      <a:pPr algn="l" rtl="0" fontAlgn="base">
                        <a:lnSpc>
                          <a:spcPts val="1457"/>
                        </a:lnSpc>
                        <a:buNone/>
                      </a:pPr>
                      <a:r>
                        <a:rPr lang="en-US" sz="1300" b="0" i="0">
                          <a:effectLst/>
                          <a:latin typeface="+mn-lt"/>
                        </a:rPr>
                        <a:t>White college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58050513"/>
                  </a:ext>
                </a:extLst>
              </a:tr>
              <a:tr h="307799">
                <a:tc>
                  <a:txBody>
                    <a:bodyPr/>
                    <a:lstStyle/>
                    <a:p>
                      <a:pPr algn="l" rtl="0" fontAlgn="base">
                        <a:lnSpc>
                          <a:spcPts val="1457"/>
                        </a:lnSpc>
                        <a:buNone/>
                      </a:pPr>
                      <a:r>
                        <a:rPr lang="en-US" sz="1300" b="0" i="0">
                          <a:effectLst/>
                          <a:latin typeface="+mn-lt"/>
                        </a:rPr>
                        <a:t>Black voters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37689055"/>
                  </a:ext>
                </a:extLst>
              </a:tr>
              <a:tr h="307799">
                <a:tc>
                  <a:txBody>
                    <a:bodyPr/>
                    <a:lstStyle/>
                    <a:p>
                      <a:pPr algn="l" rtl="0" fontAlgn="base">
                        <a:lnSpc>
                          <a:spcPts val="1457"/>
                        </a:lnSpc>
                        <a:buNone/>
                      </a:pPr>
                      <a:r>
                        <a:rPr lang="en-US" sz="1300" b="0" i="0">
                          <a:effectLst/>
                          <a:latin typeface="+mn-lt"/>
                        </a:rPr>
                        <a:t>Latino voters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60006679"/>
                  </a:ext>
                </a:extLst>
              </a:tr>
              <a:tr h="307799">
                <a:tc>
                  <a:txBody>
                    <a:bodyPr/>
                    <a:lstStyle/>
                    <a:p>
                      <a:pPr algn="l" rtl="0" fontAlgn="base">
                        <a:lnSpc>
                          <a:spcPts val="1457"/>
                        </a:lnSpc>
                        <a:buNone/>
                      </a:pPr>
                      <a:r>
                        <a:rPr lang="en-US" sz="1300" b="0" i="0">
                          <a:effectLst/>
                          <a:latin typeface="+mn-lt"/>
                        </a:rPr>
                        <a:t>Unmarried women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17929955"/>
                  </a:ext>
                </a:extLst>
              </a:tr>
              <a:tr h="307799">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Less than $50k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06886655"/>
                  </a:ext>
                </a:extLst>
              </a:tr>
              <a:tr h="307799">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$50k-$100k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1171994"/>
                  </a:ext>
                </a:extLst>
              </a:tr>
              <a:tr h="307799">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$100k+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49319552"/>
                  </a:ext>
                </a:extLst>
              </a:tr>
            </a:tbl>
          </a:graphicData>
        </a:graphic>
      </p:graphicFrame>
      <p:sp>
        <p:nvSpPr>
          <p:cNvPr id="7" name="TextBox 6">
            <a:extLst>
              <a:ext uri="{FF2B5EF4-FFF2-40B4-BE49-F238E27FC236}">
                <a16:creationId xmlns:a16="http://schemas.microsoft.com/office/drawing/2014/main" id="{745CD3F2-084D-314B-527A-18145AA53FD4}"/>
              </a:ext>
            </a:extLst>
          </p:cNvPr>
          <p:cNvSpPr txBox="1"/>
          <p:nvPr/>
        </p:nvSpPr>
        <p:spPr>
          <a:xfrm>
            <a:off x="2167467" y="6016628"/>
            <a:ext cx="6096000" cy="461665"/>
          </a:xfrm>
          <a:prstGeom prst="rect">
            <a:avLst/>
          </a:prstGeom>
          <a:noFill/>
        </p:spPr>
        <p:txBody>
          <a:bodyPr wrap="square">
            <a:spAutoFit/>
          </a:bodyPr>
          <a:lstStyle/>
          <a:p>
            <a:pPr algn="l" rtl="0" fontAlgn="base">
              <a:buNone/>
            </a:pPr>
            <a:r>
              <a:rPr lang="en-US" sz="1200" b="0" i="1">
                <a:solidFill>
                  <a:srgbClr val="000000"/>
                </a:solidFill>
                <a:effectLst/>
              </a:rPr>
              <a:t>*Much more favorable to candidate </a:t>
            </a:r>
          </a:p>
          <a:p>
            <a:pPr algn="l" rtl="0" fontAlgn="base">
              <a:buNone/>
            </a:pPr>
            <a:r>
              <a:rPr lang="en-US" sz="1200" b="0" i="1">
                <a:solidFill>
                  <a:srgbClr val="000000"/>
                </a:solidFill>
                <a:effectLst/>
              </a:rPr>
              <a:t>**Totally acceptable </a:t>
            </a:r>
          </a:p>
        </p:txBody>
      </p:sp>
      <p:graphicFrame>
        <p:nvGraphicFramePr>
          <p:cNvPr id="8" name="Chart 7">
            <a:extLst>
              <a:ext uri="{FF2B5EF4-FFF2-40B4-BE49-F238E27FC236}">
                <a16:creationId xmlns:a16="http://schemas.microsoft.com/office/drawing/2014/main" id="{9C42DC43-E8A0-245C-2ABD-A8161EBEC393}"/>
              </a:ext>
            </a:extLst>
          </p:cNvPr>
          <p:cNvGraphicFramePr/>
          <p:nvPr/>
        </p:nvGraphicFramePr>
        <p:xfrm>
          <a:off x="7070683" y="2532505"/>
          <a:ext cx="4645031" cy="34538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3A7EAA3-B214-1F41-C81F-F833DDDA6C6F}"/>
              </a:ext>
            </a:extLst>
          </p:cNvPr>
          <p:cNvGraphicFramePr/>
          <p:nvPr/>
        </p:nvGraphicFramePr>
        <p:xfrm>
          <a:off x="2719268" y="2532842"/>
          <a:ext cx="4645031" cy="34643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1969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E6D8B1B-3C99-170C-0916-976D8B935F7F}"/>
              </a:ext>
            </a:extLst>
          </p:cNvPr>
          <p:cNvGraphicFramePr>
            <a:graphicFrameLocks noGrp="1"/>
          </p:cNvGraphicFramePr>
          <p:nvPr/>
        </p:nvGraphicFramePr>
        <p:xfrm>
          <a:off x="594334" y="2009207"/>
          <a:ext cx="10881360" cy="3870688"/>
        </p:xfrm>
        <a:graphic>
          <a:graphicData uri="http://schemas.openxmlformats.org/drawingml/2006/table">
            <a:tbl>
              <a:tblPr/>
              <a:tblGrid>
                <a:gridCol w="10058400">
                  <a:extLst>
                    <a:ext uri="{9D8B030D-6E8A-4147-A177-3AD203B41FA5}">
                      <a16:colId xmlns:a16="http://schemas.microsoft.com/office/drawing/2014/main" val="2863780442"/>
                    </a:ext>
                  </a:extLst>
                </a:gridCol>
                <a:gridCol w="822960">
                  <a:extLst>
                    <a:ext uri="{9D8B030D-6E8A-4147-A177-3AD203B41FA5}">
                      <a16:colId xmlns:a16="http://schemas.microsoft.com/office/drawing/2014/main" val="3287571430"/>
                    </a:ext>
                  </a:extLst>
                </a:gridCol>
              </a:tblGrid>
              <a:tr h="483836">
                <a:tc>
                  <a:txBody>
                    <a:bodyPr/>
                    <a:lstStyle/>
                    <a:p>
                      <a:endParaRPr lang="en-US" sz="1400">
                        <a:effectLst/>
                        <a:latin typeface="Arial" panose="020B0604020202020204" pitchFamily="34" charset="0"/>
                        <a:cs typeface="Arial" panose="020B0604020202020204" pitchFamily="34" charset="0"/>
                      </a:endParaRP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Net Increase</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24483327"/>
                  </a:ext>
                </a:extLst>
              </a:tr>
              <a:tr h="483836">
                <a:tc>
                  <a:txBody>
                    <a:bodyPr/>
                    <a:lstStyle/>
                    <a:p>
                      <a:r>
                        <a:rPr lang="en-US" sz="1400">
                          <a:effectLst/>
                          <a:latin typeface="Arial" panose="020B0604020202020204" pitchFamily="34" charset="0"/>
                          <a:cs typeface="Arial" panose="020B0604020202020204" pitchFamily="34" charset="0"/>
                        </a:rPr>
                        <a:t>All voters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+8</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1382943"/>
                  </a:ext>
                </a:extLst>
              </a:tr>
              <a:tr h="483836">
                <a:tc>
                  <a:txBody>
                    <a:bodyPr/>
                    <a:lstStyle/>
                    <a:p>
                      <a:r>
                        <a:rPr lang="en-US" sz="1400">
                          <a:effectLst/>
                          <a:latin typeface="Arial" panose="020B0604020202020204" pitchFamily="34" charset="0"/>
                          <a:cs typeface="Arial" panose="020B0604020202020204" pitchFamily="34" charset="0"/>
                        </a:rPr>
                        <a:t>Swing voters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+12</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346404"/>
                  </a:ext>
                </a:extLst>
              </a:tr>
              <a:tr h="483836">
                <a:tc>
                  <a:txBody>
                    <a:bodyPr/>
                    <a:lstStyle/>
                    <a:p>
                      <a:r>
                        <a:rPr lang="en-US" sz="1400">
                          <a:effectLst/>
                          <a:latin typeface="Arial" panose="020B0604020202020204" pitchFamily="34" charset="0"/>
                          <a:cs typeface="Arial" panose="020B0604020202020204" pitchFamily="34" charset="0"/>
                        </a:rPr>
                        <a:t>Liberal Democrats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+8</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85557"/>
                  </a:ext>
                </a:extLst>
              </a:tr>
              <a:tr h="483836">
                <a:tc>
                  <a:txBody>
                    <a:bodyPr/>
                    <a:lstStyle/>
                    <a:p>
                      <a:r>
                        <a:rPr lang="en-US" sz="1400">
                          <a:effectLst/>
                          <a:latin typeface="Arial" panose="020B0604020202020204" pitchFamily="34" charset="0"/>
                          <a:cs typeface="Arial" panose="020B0604020202020204" pitchFamily="34" charset="0"/>
                        </a:rPr>
                        <a:t>Other Democrats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+14</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7338089"/>
                  </a:ext>
                </a:extLst>
              </a:tr>
              <a:tr h="483836">
                <a:tc>
                  <a:txBody>
                    <a:bodyPr/>
                    <a:lstStyle/>
                    <a:p>
                      <a:r>
                        <a:rPr lang="en-US" sz="1400">
                          <a:effectLst/>
                          <a:latin typeface="Arial" panose="020B0604020202020204" pitchFamily="34" charset="0"/>
                          <a:cs typeface="Arial" panose="020B0604020202020204" pitchFamily="34" charset="0"/>
                        </a:rPr>
                        <a:t>Independents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57201"/>
                  </a:ext>
                </a:extLst>
              </a:tr>
              <a:tr h="483836">
                <a:tc>
                  <a:txBody>
                    <a:bodyPr/>
                    <a:lstStyle/>
                    <a:p>
                      <a:r>
                        <a:rPr lang="en-US" sz="1400">
                          <a:effectLst/>
                          <a:latin typeface="Arial" panose="020B0604020202020204" pitchFamily="34" charset="0"/>
                          <a:cs typeface="Arial" panose="020B0604020202020204" pitchFamily="34" charset="0"/>
                        </a:rPr>
                        <a:t>Non-MAGA Republicans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+6</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5025549"/>
                  </a:ext>
                </a:extLst>
              </a:tr>
              <a:tr h="483836">
                <a:tc>
                  <a:txBody>
                    <a:bodyPr/>
                    <a:lstStyle/>
                    <a:p>
                      <a:r>
                        <a:rPr lang="en-US" sz="1400">
                          <a:effectLst/>
                          <a:latin typeface="Arial" panose="020B0604020202020204" pitchFamily="34" charset="0"/>
                          <a:cs typeface="Arial" panose="020B0604020202020204" pitchFamily="34" charset="0"/>
                        </a:rPr>
                        <a:t>MAGA Republicans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7195828"/>
                  </a:ext>
                </a:extLst>
              </a:tr>
            </a:tbl>
          </a:graphicData>
        </a:graphic>
      </p:graphicFrame>
      <p:sp>
        <p:nvSpPr>
          <p:cNvPr id="2" name="Title 1">
            <a:extLst>
              <a:ext uri="{FF2B5EF4-FFF2-40B4-BE49-F238E27FC236}">
                <a16:creationId xmlns:a16="http://schemas.microsoft.com/office/drawing/2014/main" id="{34AF42BB-4085-2755-9553-8FDB519F5F3E}"/>
              </a:ext>
            </a:extLst>
          </p:cNvPr>
          <p:cNvSpPr>
            <a:spLocks noGrp="1"/>
          </p:cNvSpPr>
          <p:nvPr>
            <p:ph type="title"/>
          </p:nvPr>
        </p:nvSpPr>
        <p:spPr/>
        <p:txBody>
          <a:bodyPr>
            <a:noAutofit/>
          </a:bodyPr>
          <a:lstStyle/>
          <a:p>
            <a:r>
              <a:rPr lang="en-US"/>
              <a:t>Vote motivation increases across the board but is greatest among those in the middle to the center left.</a:t>
            </a:r>
          </a:p>
        </p:txBody>
      </p:sp>
      <p:sp>
        <p:nvSpPr>
          <p:cNvPr id="3" name="Slide Number Placeholder 2">
            <a:extLst>
              <a:ext uri="{FF2B5EF4-FFF2-40B4-BE49-F238E27FC236}">
                <a16:creationId xmlns:a16="http://schemas.microsoft.com/office/drawing/2014/main" id="{AFFE6012-A771-E3E5-BC7E-8006A1A4B302}"/>
              </a:ext>
            </a:extLst>
          </p:cNvPr>
          <p:cNvSpPr>
            <a:spLocks noGrp="1"/>
          </p:cNvSpPr>
          <p:nvPr>
            <p:ph type="sldNum" sz="quarter" idx="12"/>
          </p:nvPr>
        </p:nvSpPr>
        <p:spPr/>
        <p:txBody>
          <a:bodyPr/>
          <a:lstStyle/>
          <a:p>
            <a:fld id="{35AC7A8B-0617-B84C-BE7C-25188248DABA}" type="slidenum">
              <a:rPr lang="en-US" smtClean="0"/>
              <a:pPr/>
              <a:t>44</a:t>
            </a:fld>
            <a:endParaRPr lang="en-US"/>
          </a:p>
        </p:txBody>
      </p:sp>
      <p:sp>
        <p:nvSpPr>
          <p:cNvPr id="4" name="TextBox 3">
            <a:extLst>
              <a:ext uri="{FF2B5EF4-FFF2-40B4-BE49-F238E27FC236}">
                <a16:creationId xmlns:a16="http://schemas.microsoft.com/office/drawing/2014/main" id="{18F10C7F-5C03-12AC-205B-B03C3F6D666C}"/>
              </a:ext>
            </a:extLst>
          </p:cNvPr>
          <p:cNvSpPr txBox="1"/>
          <p:nvPr/>
        </p:nvSpPr>
        <p:spPr>
          <a:xfrm>
            <a:off x="633247" y="1276498"/>
            <a:ext cx="10925503" cy="1077218"/>
          </a:xfrm>
          <a:prstGeom prst="rect">
            <a:avLst/>
          </a:prstGeom>
          <a:noFill/>
        </p:spPr>
        <p:txBody>
          <a:bodyPr wrap="square" rtlCol="0">
            <a:spAutoFit/>
          </a:bodyPr>
          <a:lstStyle/>
          <a:p>
            <a:pPr algn="ctr"/>
            <a:r>
              <a:rPr lang="en-US" sz="1600" i="1">
                <a:solidFill>
                  <a:srgbClr val="000000"/>
                </a:solidFill>
              </a:rPr>
              <a:t>How motivated are you to vote in the 2026 election for U.S. House of Representatives in your district? </a:t>
            </a:r>
          </a:p>
          <a:p>
            <a:pPr algn="ctr"/>
            <a:r>
              <a:rPr lang="en-US" sz="1600" i="1">
                <a:solidFill>
                  <a:srgbClr val="000000"/>
                </a:solidFill>
              </a:rPr>
              <a:t>(8-10 on a 0-10 scale) </a:t>
            </a:r>
            <a:endParaRPr lang="en-US" sz="1600" i="1"/>
          </a:p>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 </a:t>
            </a:r>
            <a:r>
              <a:rPr lang="en-US" sz="1600" b="1">
                <a:solidFill>
                  <a:schemeClr val="tx1">
                    <a:lumMod val="50000"/>
                    <a:lumOff val="50000"/>
                  </a:schemeClr>
                </a:solidFill>
                <a:latin typeface="Arial" panose="020B0604020202020204" pitchFamily="34" charset="0"/>
                <a:cs typeface="Arial" panose="020B0604020202020204" pitchFamily="34" charset="0"/>
              </a:rPr>
              <a:t>Initial Ask </a:t>
            </a:r>
            <a:r>
              <a:rPr lang="en-US" sz="1600">
                <a:latin typeface="Arial" panose="020B0604020202020204" pitchFamily="34" charset="0"/>
                <a:cs typeface="Arial" panose="020B0604020202020204" pitchFamily="34" charset="0"/>
              </a:rPr>
              <a:t>to </a:t>
            </a:r>
            <a:r>
              <a:rPr lang="en-US" sz="1600" b="1">
                <a:latin typeface="Arial" panose="020B0604020202020204" pitchFamily="34" charset="0"/>
                <a:cs typeface="Arial" panose="020B0604020202020204" pitchFamily="34" charset="0"/>
              </a:rPr>
              <a:t>Final Ask</a:t>
            </a:r>
          </a:p>
        </p:txBody>
      </p:sp>
      <p:graphicFrame>
        <p:nvGraphicFramePr>
          <p:cNvPr id="6" name="Chart 5">
            <a:extLst>
              <a:ext uri="{FF2B5EF4-FFF2-40B4-BE49-F238E27FC236}">
                <a16:creationId xmlns:a16="http://schemas.microsoft.com/office/drawing/2014/main" id="{2B2E3842-9781-28A5-B3CD-4B92B706EFD5}"/>
              </a:ext>
            </a:extLst>
          </p:cNvPr>
          <p:cNvGraphicFramePr/>
          <p:nvPr/>
        </p:nvGraphicFramePr>
        <p:xfrm>
          <a:off x="311272" y="2461147"/>
          <a:ext cx="9411295" cy="3386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9432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AB96-3CA6-56E8-0C35-9349F0DB6B22}"/>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DC34F7F-1AC8-DD66-C979-36AABDD1EC39}"/>
              </a:ext>
            </a:extLst>
          </p:cNvPr>
          <p:cNvGraphicFramePr>
            <a:graphicFrameLocks noGrp="1"/>
          </p:cNvGraphicFramePr>
          <p:nvPr/>
        </p:nvGraphicFramePr>
        <p:xfrm>
          <a:off x="594334" y="2194150"/>
          <a:ext cx="10881360" cy="3762025"/>
        </p:xfrm>
        <a:graphic>
          <a:graphicData uri="http://schemas.openxmlformats.org/drawingml/2006/table">
            <a:tbl>
              <a:tblPr/>
              <a:tblGrid>
                <a:gridCol w="10058400">
                  <a:extLst>
                    <a:ext uri="{9D8B030D-6E8A-4147-A177-3AD203B41FA5}">
                      <a16:colId xmlns:a16="http://schemas.microsoft.com/office/drawing/2014/main" val="2863780442"/>
                    </a:ext>
                  </a:extLst>
                </a:gridCol>
                <a:gridCol w="822960">
                  <a:extLst>
                    <a:ext uri="{9D8B030D-6E8A-4147-A177-3AD203B41FA5}">
                      <a16:colId xmlns:a16="http://schemas.microsoft.com/office/drawing/2014/main" val="1932710754"/>
                    </a:ext>
                  </a:extLst>
                </a:gridCol>
              </a:tblGrid>
              <a:tr h="429707">
                <a:tc>
                  <a:txBody>
                    <a:bodyPr/>
                    <a:lstStyle/>
                    <a:p>
                      <a:endParaRPr lang="en-US" sz="1400">
                        <a:effectLst/>
                        <a:latin typeface="Arial" panose="020B0604020202020204" pitchFamily="34" charset="0"/>
                        <a:cs typeface="Arial" panose="020B0604020202020204" pitchFamily="34" charset="0"/>
                      </a:endParaRP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Net Increase</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88080104"/>
                  </a:ext>
                </a:extLst>
              </a:tr>
              <a:tr h="302938">
                <a:tc>
                  <a:txBody>
                    <a:bodyPr/>
                    <a:lstStyle/>
                    <a:p>
                      <a:r>
                        <a:rPr lang="en-US" sz="1400">
                          <a:effectLst/>
                          <a:latin typeface="Arial" panose="020B0604020202020204" pitchFamily="34" charset="0"/>
                          <a:cs typeface="Arial" panose="020B0604020202020204" pitchFamily="34" charset="0"/>
                        </a:rPr>
                        <a:t>All voters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+8</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1382943"/>
                  </a:ext>
                </a:extLst>
              </a:tr>
              <a:tr h="302938">
                <a:tc>
                  <a:txBody>
                    <a:bodyPr/>
                    <a:lstStyle/>
                    <a:p>
                      <a:r>
                        <a:rPr lang="en-US" sz="1400">
                          <a:effectLst/>
                          <a:latin typeface="Arial" panose="020B0604020202020204" pitchFamily="34" charset="0"/>
                          <a:cs typeface="Arial" panose="020B0604020202020204" pitchFamily="34" charset="0"/>
                        </a:rPr>
                        <a:t>18-34</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+12</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346404"/>
                  </a:ext>
                </a:extLst>
              </a:tr>
              <a:tr h="302938">
                <a:tc>
                  <a:txBody>
                    <a:bodyPr/>
                    <a:lstStyle/>
                    <a:p>
                      <a:r>
                        <a:rPr lang="en-US" sz="1400">
                          <a:effectLst/>
                          <a:latin typeface="Arial" panose="020B0604020202020204" pitchFamily="34" charset="0"/>
                          <a:cs typeface="Arial" panose="020B0604020202020204" pitchFamily="34" charset="0"/>
                        </a:rPr>
                        <a:t>35-49</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+11</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85557"/>
                  </a:ext>
                </a:extLst>
              </a:tr>
              <a:tr h="302938">
                <a:tc>
                  <a:txBody>
                    <a:bodyPr/>
                    <a:lstStyle/>
                    <a:p>
                      <a:r>
                        <a:rPr lang="en-US" sz="1400">
                          <a:effectLst/>
                          <a:latin typeface="Arial" panose="020B0604020202020204" pitchFamily="34" charset="0"/>
                          <a:cs typeface="Arial" panose="020B0604020202020204" pitchFamily="34" charset="0"/>
                        </a:rPr>
                        <a:t>50-64</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+7</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7338089"/>
                  </a:ext>
                </a:extLst>
              </a:tr>
              <a:tr h="302938">
                <a:tc>
                  <a:txBody>
                    <a:bodyPr/>
                    <a:lstStyle/>
                    <a:p>
                      <a:r>
                        <a:rPr lang="en-US" sz="1400">
                          <a:effectLst/>
                          <a:latin typeface="Arial" panose="020B0604020202020204" pitchFamily="34" charset="0"/>
                          <a:cs typeface="Arial" panose="020B0604020202020204" pitchFamily="34" charset="0"/>
                        </a:rPr>
                        <a:t>65+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+4</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57201"/>
                  </a:ext>
                </a:extLst>
              </a:tr>
              <a:tr h="302938">
                <a:tc>
                  <a:txBody>
                    <a:bodyPr/>
                    <a:lstStyle/>
                    <a:p>
                      <a:r>
                        <a:rPr lang="en-US" sz="1400">
                          <a:effectLst/>
                          <a:latin typeface="Arial" panose="020B0604020202020204" pitchFamily="34" charset="0"/>
                          <a:cs typeface="Arial" panose="020B0604020202020204" pitchFamily="34" charset="0"/>
                        </a:rPr>
                        <a:t>White noncollege</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+9</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5025549"/>
                  </a:ext>
                </a:extLst>
              </a:tr>
              <a:tr h="302938">
                <a:tc>
                  <a:txBody>
                    <a:bodyPr/>
                    <a:lstStyle/>
                    <a:p>
                      <a:r>
                        <a:rPr lang="en-US" sz="1400">
                          <a:effectLst/>
                          <a:latin typeface="Arial" panose="020B0604020202020204" pitchFamily="34" charset="0"/>
                          <a:cs typeface="Arial" panose="020B0604020202020204" pitchFamily="34" charset="0"/>
                        </a:rPr>
                        <a:t>White college grads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7195828"/>
                  </a:ext>
                </a:extLst>
              </a:tr>
              <a:tr h="302938">
                <a:tc>
                  <a:txBody>
                    <a:bodyPr/>
                    <a:lstStyle/>
                    <a:p>
                      <a:r>
                        <a:rPr lang="en-US" sz="1400">
                          <a:effectLst/>
                          <a:latin typeface="Arial" panose="020B0604020202020204" pitchFamily="34" charset="0"/>
                          <a:cs typeface="Arial" panose="020B0604020202020204" pitchFamily="34" charset="0"/>
                        </a:rPr>
                        <a:t>Black voters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+11</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9597779"/>
                  </a:ext>
                </a:extLst>
              </a:tr>
              <a:tr h="302938">
                <a:tc>
                  <a:txBody>
                    <a:bodyPr/>
                    <a:lstStyle/>
                    <a:p>
                      <a:r>
                        <a:rPr lang="en-US" sz="1400">
                          <a:effectLst/>
                          <a:latin typeface="Arial" panose="020B0604020202020204" pitchFamily="34" charset="0"/>
                          <a:cs typeface="Arial" panose="020B0604020202020204" pitchFamily="34" charset="0"/>
                        </a:rPr>
                        <a:t>Latino 18-49</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+17</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2960666"/>
                  </a:ext>
                </a:extLst>
              </a:tr>
              <a:tr h="302938">
                <a:tc>
                  <a:txBody>
                    <a:bodyPr/>
                    <a:lstStyle/>
                    <a:p>
                      <a:r>
                        <a:rPr lang="en-US" sz="1400">
                          <a:effectLst/>
                          <a:latin typeface="Arial" panose="020B0604020202020204" pitchFamily="34" charset="0"/>
                          <a:cs typeface="Arial" panose="020B0604020202020204" pitchFamily="34" charset="0"/>
                        </a:rPr>
                        <a:t>Latino 50+</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+4</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9741871"/>
                  </a:ext>
                </a:extLst>
              </a:tr>
              <a:tr h="302938">
                <a:tc>
                  <a:txBody>
                    <a:bodyPr/>
                    <a:lstStyle/>
                    <a:p>
                      <a:r>
                        <a:rPr lang="en-US" sz="1400">
                          <a:effectLst/>
                          <a:latin typeface="Arial" panose="020B0604020202020204" pitchFamily="34" charset="0"/>
                          <a:cs typeface="Arial" panose="020B0604020202020204" pitchFamily="34" charset="0"/>
                        </a:rPr>
                        <a:t>Unmarried women</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+12</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666661"/>
                  </a:ext>
                </a:extLst>
              </a:tr>
            </a:tbl>
          </a:graphicData>
        </a:graphic>
      </p:graphicFrame>
      <p:sp>
        <p:nvSpPr>
          <p:cNvPr id="2" name="Title 1">
            <a:extLst>
              <a:ext uri="{FF2B5EF4-FFF2-40B4-BE49-F238E27FC236}">
                <a16:creationId xmlns:a16="http://schemas.microsoft.com/office/drawing/2014/main" id="{2E31DB77-8BE9-2A3B-F781-C7F1033454C3}"/>
              </a:ext>
            </a:extLst>
          </p:cNvPr>
          <p:cNvSpPr>
            <a:spLocks noGrp="1"/>
          </p:cNvSpPr>
          <p:nvPr>
            <p:ph type="title"/>
          </p:nvPr>
        </p:nvSpPr>
        <p:spPr>
          <a:xfrm>
            <a:off x="594360" y="466750"/>
            <a:ext cx="10881334" cy="580773"/>
          </a:xfrm>
        </p:spPr>
        <p:txBody>
          <a:bodyPr>
            <a:noAutofit/>
          </a:bodyPr>
          <a:lstStyle/>
          <a:p>
            <a:r>
              <a:rPr lang="en-US" sz="2700"/>
              <a:t>Younger voters, Black voters, Latino voters age 18-49, and unmarried women also saw larger increases in vote motivation.</a:t>
            </a:r>
          </a:p>
        </p:txBody>
      </p:sp>
      <p:sp>
        <p:nvSpPr>
          <p:cNvPr id="3" name="Slide Number Placeholder 2">
            <a:extLst>
              <a:ext uri="{FF2B5EF4-FFF2-40B4-BE49-F238E27FC236}">
                <a16:creationId xmlns:a16="http://schemas.microsoft.com/office/drawing/2014/main" id="{10AEC263-290A-5351-7B2D-B858D1732BEC}"/>
              </a:ext>
            </a:extLst>
          </p:cNvPr>
          <p:cNvSpPr>
            <a:spLocks noGrp="1"/>
          </p:cNvSpPr>
          <p:nvPr>
            <p:ph type="sldNum" sz="quarter" idx="12"/>
          </p:nvPr>
        </p:nvSpPr>
        <p:spPr/>
        <p:txBody>
          <a:bodyPr/>
          <a:lstStyle/>
          <a:p>
            <a:fld id="{35AC7A8B-0617-B84C-BE7C-25188248DABA}" type="slidenum">
              <a:rPr lang="en-US" smtClean="0"/>
              <a:pPr/>
              <a:t>45</a:t>
            </a:fld>
            <a:endParaRPr lang="en-US"/>
          </a:p>
        </p:txBody>
      </p:sp>
      <p:sp>
        <p:nvSpPr>
          <p:cNvPr id="4" name="TextBox 3">
            <a:extLst>
              <a:ext uri="{FF2B5EF4-FFF2-40B4-BE49-F238E27FC236}">
                <a16:creationId xmlns:a16="http://schemas.microsoft.com/office/drawing/2014/main" id="{CB11C76D-B36F-1DCA-1BAE-CE65323564B9}"/>
              </a:ext>
            </a:extLst>
          </p:cNvPr>
          <p:cNvSpPr txBox="1"/>
          <p:nvPr/>
        </p:nvSpPr>
        <p:spPr>
          <a:xfrm>
            <a:off x="633247" y="1276498"/>
            <a:ext cx="10925503" cy="1077218"/>
          </a:xfrm>
          <a:prstGeom prst="rect">
            <a:avLst/>
          </a:prstGeom>
          <a:noFill/>
        </p:spPr>
        <p:txBody>
          <a:bodyPr wrap="square" rtlCol="0">
            <a:spAutoFit/>
          </a:bodyPr>
          <a:lstStyle/>
          <a:p>
            <a:pPr algn="ctr"/>
            <a:r>
              <a:rPr lang="en-US" sz="1600" i="1">
                <a:solidFill>
                  <a:srgbClr val="000000"/>
                </a:solidFill>
              </a:rPr>
              <a:t>How motivated are you to vote in the 2026 election for U.S. House of Representatives in your district? </a:t>
            </a:r>
          </a:p>
          <a:p>
            <a:pPr algn="ctr"/>
            <a:r>
              <a:rPr lang="en-US" sz="1600" i="1">
                <a:solidFill>
                  <a:srgbClr val="000000"/>
                </a:solidFill>
              </a:rPr>
              <a:t>(8-10 on a 0-10 scale) </a:t>
            </a:r>
            <a:endParaRPr lang="en-US" sz="1600" i="1"/>
          </a:p>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 </a:t>
            </a:r>
            <a:r>
              <a:rPr lang="en-US" sz="1600" b="1">
                <a:solidFill>
                  <a:schemeClr val="tx1">
                    <a:lumMod val="50000"/>
                    <a:lumOff val="50000"/>
                  </a:schemeClr>
                </a:solidFill>
                <a:latin typeface="Arial" panose="020B0604020202020204" pitchFamily="34" charset="0"/>
                <a:cs typeface="Arial" panose="020B0604020202020204" pitchFamily="34" charset="0"/>
              </a:rPr>
              <a:t>Initial Ask </a:t>
            </a:r>
            <a:r>
              <a:rPr lang="en-US" sz="1600">
                <a:latin typeface="Arial" panose="020B0604020202020204" pitchFamily="34" charset="0"/>
                <a:cs typeface="Arial" panose="020B0604020202020204" pitchFamily="34" charset="0"/>
              </a:rPr>
              <a:t>to </a:t>
            </a:r>
            <a:r>
              <a:rPr lang="en-US" sz="1600" b="1">
                <a:latin typeface="Arial" panose="020B0604020202020204" pitchFamily="34" charset="0"/>
                <a:cs typeface="Arial" panose="020B0604020202020204" pitchFamily="34" charset="0"/>
              </a:rPr>
              <a:t>Final Ask</a:t>
            </a:r>
          </a:p>
        </p:txBody>
      </p:sp>
      <p:graphicFrame>
        <p:nvGraphicFramePr>
          <p:cNvPr id="5" name="Chart 4">
            <a:extLst>
              <a:ext uri="{FF2B5EF4-FFF2-40B4-BE49-F238E27FC236}">
                <a16:creationId xmlns:a16="http://schemas.microsoft.com/office/drawing/2014/main" id="{76BF6841-990F-2A5D-438B-1E38F832AFAD}"/>
              </a:ext>
            </a:extLst>
          </p:cNvPr>
          <p:cNvGraphicFramePr/>
          <p:nvPr/>
        </p:nvGraphicFramePr>
        <p:xfrm>
          <a:off x="394855" y="2638650"/>
          <a:ext cx="9411295" cy="2771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5C962F8-360F-0CFD-F3DF-A53D4227BD1E}"/>
              </a:ext>
            </a:extLst>
          </p:cNvPr>
          <p:cNvGraphicFramePr/>
          <p:nvPr/>
        </p:nvGraphicFramePr>
        <p:xfrm>
          <a:off x="519626" y="5338909"/>
          <a:ext cx="9411295" cy="30526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1391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EB76-F967-D587-04A5-C357DF429684}"/>
              </a:ext>
            </a:extLst>
          </p:cNvPr>
          <p:cNvSpPr>
            <a:spLocks noGrp="1"/>
          </p:cNvSpPr>
          <p:nvPr>
            <p:ph type="title"/>
          </p:nvPr>
        </p:nvSpPr>
        <p:spPr>
          <a:xfrm>
            <a:off x="594360" y="466750"/>
            <a:ext cx="10759440" cy="1811229"/>
          </a:xfrm>
        </p:spPr>
        <p:txBody>
          <a:bodyPr>
            <a:normAutofit/>
          </a:bodyPr>
          <a:lstStyle/>
          <a:p>
            <a:r>
              <a:rPr lang="en-US"/>
              <a:t>Social division and fear of judgement are pushing many people inward, fueling a self-reinforcing cycle of isolation and othering. </a:t>
            </a:r>
          </a:p>
        </p:txBody>
      </p:sp>
      <p:sp>
        <p:nvSpPr>
          <p:cNvPr id="3" name="Slide Number Placeholder 2">
            <a:extLst>
              <a:ext uri="{FF2B5EF4-FFF2-40B4-BE49-F238E27FC236}">
                <a16:creationId xmlns:a16="http://schemas.microsoft.com/office/drawing/2014/main" id="{497B6AB2-BAA1-7BFB-A422-4FF9FF0190F3}"/>
              </a:ext>
            </a:extLst>
          </p:cNvPr>
          <p:cNvSpPr>
            <a:spLocks noGrp="1"/>
          </p:cNvSpPr>
          <p:nvPr>
            <p:ph type="sldNum" sz="quarter" idx="12"/>
          </p:nvPr>
        </p:nvSpPr>
        <p:spPr/>
        <p:txBody>
          <a:bodyPr/>
          <a:lstStyle/>
          <a:p>
            <a:fld id="{35AC7A8B-0617-B84C-BE7C-25188248DABA}" type="slidenum">
              <a:rPr lang="en-US" smtClean="0"/>
              <a:pPr/>
              <a:t>46</a:t>
            </a:fld>
            <a:endParaRPr lang="en-US"/>
          </a:p>
        </p:txBody>
      </p:sp>
      <p:sp>
        <p:nvSpPr>
          <p:cNvPr id="5" name="TextBox 4">
            <a:extLst>
              <a:ext uri="{FF2B5EF4-FFF2-40B4-BE49-F238E27FC236}">
                <a16:creationId xmlns:a16="http://schemas.microsoft.com/office/drawing/2014/main" id="{60EA54F8-DF21-DD36-51F9-0C890D941F25}"/>
              </a:ext>
            </a:extLst>
          </p:cNvPr>
          <p:cNvSpPr txBox="1"/>
          <p:nvPr/>
        </p:nvSpPr>
        <p:spPr>
          <a:xfrm>
            <a:off x="6117543" y="2012633"/>
            <a:ext cx="5491699" cy="4016484"/>
          </a:xfrm>
          <a:prstGeom prst="rect">
            <a:avLst/>
          </a:prstGeom>
          <a:noFill/>
        </p:spPr>
        <p:txBody>
          <a:bodyPr wrap="square">
            <a:spAutoFit/>
          </a:bodyPr>
          <a:lstStyle/>
          <a:p>
            <a:pPr marL="285750" indent="-285750" algn="l" rtl="0" fontAlgn="base">
              <a:buFont typeface="Arial" panose="020B0604020202020204" pitchFamily="34" charset="0"/>
              <a:buChar char="•"/>
            </a:pPr>
            <a:r>
              <a:rPr lang="en-US" sz="1700" b="0" i="0">
                <a:solidFill>
                  <a:srgbClr val="000000"/>
                </a:solidFill>
                <a:effectLst/>
                <a:latin typeface="Arial" panose="020B0604020202020204" pitchFamily="34" charset="0"/>
              </a:rPr>
              <a:t>People across generations sense growing disconnection: younger adults often describe feeling alone or alienated. </a:t>
            </a:r>
            <a:br>
              <a:rPr lang="en-US" sz="1700" b="0" i="0">
                <a:solidFill>
                  <a:srgbClr val="000000"/>
                </a:solidFill>
                <a:effectLst/>
                <a:latin typeface="Arial" panose="020B0604020202020204" pitchFamily="34" charset="0"/>
              </a:rPr>
            </a:br>
            <a:r>
              <a:rPr lang="en-US" sz="1700" b="0" i="0">
                <a:solidFill>
                  <a:srgbClr val="000000"/>
                </a:solidFill>
                <a:effectLst/>
                <a:latin typeface="Arial" panose="020B0604020202020204" pitchFamily="34" charset="0"/>
              </a:rPr>
              <a:t> </a:t>
            </a:r>
          </a:p>
          <a:p>
            <a:pPr marL="285750" indent="-285750" algn="l" rtl="0" fontAlgn="base">
              <a:buFont typeface="Arial" panose="020B0604020202020204" pitchFamily="34" charset="0"/>
              <a:buChar char="•"/>
            </a:pPr>
            <a:r>
              <a:rPr lang="en-US" sz="1700" b="0" i="0">
                <a:solidFill>
                  <a:srgbClr val="000000"/>
                </a:solidFill>
                <a:effectLst/>
                <a:latin typeface="Arial" panose="020B0604020202020204" pitchFamily="34" charset="0"/>
              </a:rPr>
              <a:t>Some older adults  and young men see being an ‘outsider’ as a personal choice or fact of life. </a:t>
            </a:r>
            <a:br>
              <a:rPr lang="en-US" sz="1700" b="0" i="0">
                <a:solidFill>
                  <a:srgbClr val="000000"/>
                </a:solidFill>
                <a:effectLst/>
                <a:latin typeface="Arial" panose="020B0604020202020204" pitchFamily="34" charset="0"/>
              </a:rPr>
            </a:br>
            <a:endParaRPr lang="en-US" sz="17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700" b="0" i="0">
                <a:solidFill>
                  <a:srgbClr val="000000"/>
                </a:solidFill>
                <a:effectLst/>
                <a:latin typeface="Arial" panose="020B0604020202020204" pitchFamily="34" charset="0"/>
              </a:rPr>
              <a:t>Many blame rise of technology and social media for amplifying drama and public shaming. </a:t>
            </a:r>
            <a:br>
              <a:rPr lang="en-US" sz="1700" b="0" i="0">
                <a:solidFill>
                  <a:srgbClr val="000000"/>
                </a:solidFill>
                <a:effectLst/>
                <a:latin typeface="Arial" panose="020B0604020202020204" pitchFamily="34" charset="0"/>
              </a:rPr>
            </a:br>
            <a:endParaRPr lang="en-US" sz="17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700" b="0" i="0">
                <a:solidFill>
                  <a:srgbClr val="000000"/>
                </a:solidFill>
                <a:effectLst/>
                <a:latin typeface="Arial" panose="020B0604020202020204" pitchFamily="34" charset="0"/>
              </a:rPr>
              <a:t>Fear of ‘saying the wrong thing’ or being judged keeps many people from engaging, deepening withdrawal. For some, this becomes greater isolation; for others, it means retreating to smaller, insular groups.</a:t>
            </a:r>
          </a:p>
        </p:txBody>
      </p:sp>
      <p:grpSp>
        <p:nvGrpSpPr>
          <p:cNvPr id="41" name="Group 40">
            <a:extLst>
              <a:ext uri="{FF2B5EF4-FFF2-40B4-BE49-F238E27FC236}">
                <a16:creationId xmlns:a16="http://schemas.microsoft.com/office/drawing/2014/main" id="{3F0022C1-1C7F-3FE5-4FF3-F0C860A8FB92}"/>
              </a:ext>
            </a:extLst>
          </p:cNvPr>
          <p:cNvGrpSpPr/>
          <p:nvPr/>
        </p:nvGrpSpPr>
        <p:grpSpPr>
          <a:xfrm>
            <a:off x="1707216" y="2732271"/>
            <a:ext cx="2550883" cy="2550682"/>
            <a:chOff x="1147660" y="1995055"/>
            <a:chExt cx="3756850" cy="3756554"/>
          </a:xfrm>
        </p:grpSpPr>
        <p:sp>
          <p:nvSpPr>
            <p:cNvPr id="34" name="Freeform 33">
              <a:extLst>
                <a:ext uri="{FF2B5EF4-FFF2-40B4-BE49-F238E27FC236}">
                  <a16:creationId xmlns:a16="http://schemas.microsoft.com/office/drawing/2014/main" id="{1D18CE3B-3782-F5F8-F7F5-16831A661A7A}"/>
                </a:ext>
              </a:extLst>
            </p:cNvPr>
            <p:cNvSpPr/>
            <p:nvPr/>
          </p:nvSpPr>
          <p:spPr>
            <a:xfrm>
              <a:off x="2999922" y="1995055"/>
              <a:ext cx="1890521" cy="1916736"/>
            </a:xfrm>
            <a:custGeom>
              <a:avLst/>
              <a:gdLst>
                <a:gd name="connsiteX0" fmla="*/ 25911 w 1890521"/>
                <a:gd name="connsiteY0" fmla="*/ 0 h 1916736"/>
                <a:gd name="connsiteX1" fmla="*/ 1866420 w 1890521"/>
                <a:gd name="connsiteY1" fmla="*/ 1500058 h 1916736"/>
                <a:gd name="connsiteX2" fmla="*/ 1890521 w 1890521"/>
                <a:gd name="connsiteY2" fmla="*/ 1657974 h 1916736"/>
                <a:gd name="connsiteX3" fmla="*/ 1592966 w 1890521"/>
                <a:gd name="connsiteY3" fmla="*/ 1916736 h 1916736"/>
                <a:gd name="connsiteX4" fmla="*/ 1274698 w 1890521"/>
                <a:gd name="connsiteY4" fmla="*/ 1639961 h 1916736"/>
                <a:gd name="connsiteX5" fmla="*/ 1272008 w 1890521"/>
                <a:gd name="connsiteY5" fmla="*/ 1622337 h 1916736"/>
                <a:gd name="connsiteX6" fmla="*/ 155958 w 1890521"/>
                <a:gd name="connsiteY6" fmla="*/ 613305 h 1916736"/>
                <a:gd name="connsiteX7" fmla="*/ 59691 w 1890521"/>
                <a:gd name="connsiteY7" fmla="*/ 608444 h 1916736"/>
                <a:gd name="connsiteX8" fmla="*/ 293836 w 1890521"/>
                <a:gd name="connsiteY8" fmla="*/ 339196 h 1916736"/>
                <a:gd name="connsiteX9" fmla="*/ 0 w 1890521"/>
                <a:gd name="connsiteY9" fmla="*/ 1308 h 1916736"/>
                <a:gd name="connsiteX10" fmla="*/ 25911 w 1890521"/>
                <a:gd name="connsiteY10" fmla="*/ 0 h 19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0521" h="1916736">
                  <a:moveTo>
                    <a:pt x="25911" y="0"/>
                  </a:moveTo>
                  <a:cubicBezTo>
                    <a:pt x="933781" y="0"/>
                    <a:pt x="1691241" y="643977"/>
                    <a:pt x="1866420" y="1500058"/>
                  </a:cubicBezTo>
                  <a:lnTo>
                    <a:pt x="1890521" y="1657974"/>
                  </a:lnTo>
                  <a:lnTo>
                    <a:pt x="1592966" y="1916736"/>
                  </a:lnTo>
                  <a:lnTo>
                    <a:pt x="1274698" y="1639961"/>
                  </a:lnTo>
                  <a:lnTo>
                    <a:pt x="1272008" y="1622337"/>
                  </a:lnTo>
                  <a:cubicBezTo>
                    <a:pt x="1161876" y="1084136"/>
                    <a:pt x="711824" y="669756"/>
                    <a:pt x="155958" y="613305"/>
                  </a:cubicBezTo>
                  <a:lnTo>
                    <a:pt x="59691" y="608444"/>
                  </a:lnTo>
                  <a:lnTo>
                    <a:pt x="293836" y="339196"/>
                  </a:lnTo>
                  <a:lnTo>
                    <a:pt x="0" y="1308"/>
                  </a:lnTo>
                  <a:lnTo>
                    <a:pt x="25911"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32">
              <a:extLst>
                <a:ext uri="{FF2B5EF4-FFF2-40B4-BE49-F238E27FC236}">
                  <a16:creationId xmlns:a16="http://schemas.microsoft.com/office/drawing/2014/main" id="{B8CC2260-58C5-9476-3899-2464B1D267AF}"/>
                </a:ext>
              </a:extLst>
            </p:cNvPr>
            <p:cNvSpPr/>
            <p:nvPr/>
          </p:nvSpPr>
          <p:spPr>
            <a:xfrm>
              <a:off x="1147660" y="2006108"/>
              <a:ext cx="1962577" cy="1857639"/>
            </a:xfrm>
            <a:custGeom>
              <a:avLst/>
              <a:gdLst>
                <a:gd name="connsiteX0" fmla="*/ 1677215 w 1962577"/>
                <a:gd name="connsiteY0" fmla="*/ 0 h 1857639"/>
                <a:gd name="connsiteX1" fmla="*/ 1962577 w 1962577"/>
                <a:gd name="connsiteY1" fmla="*/ 328143 h 1857639"/>
                <a:gd name="connsiteX2" fmla="*/ 1720544 w 1962577"/>
                <a:gd name="connsiteY2" fmla="*/ 606461 h 1857639"/>
                <a:gd name="connsiteX3" fmla="*/ 1621832 w 1962577"/>
                <a:gd name="connsiteY3" fmla="*/ 621526 h 1857639"/>
                <a:gd name="connsiteX4" fmla="*/ 612800 w 1962577"/>
                <a:gd name="connsiteY4" fmla="*/ 1737576 h 1857639"/>
                <a:gd name="connsiteX5" fmla="*/ 608210 w 1962577"/>
                <a:gd name="connsiteY5" fmla="*/ 1828467 h 1857639"/>
                <a:gd name="connsiteX6" fmla="*/ 320878 w 1962577"/>
                <a:gd name="connsiteY6" fmla="*/ 1578595 h 1857639"/>
                <a:gd name="connsiteX7" fmla="*/ 0 w 1962577"/>
                <a:gd name="connsiteY7" fmla="*/ 1857639 h 1857639"/>
                <a:gd name="connsiteX8" fmla="*/ 9195 w 1962577"/>
                <a:gd name="connsiteY8" fmla="*/ 1675540 h 1857639"/>
                <a:gd name="connsiteX9" fmla="*/ 1499554 w 1962577"/>
                <a:gd name="connsiteY9" fmla="*/ 27115 h 1857639"/>
                <a:gd name="connsiteX10" fmla="*/ 1677215 w 1962577"/>
                <a:gd name="connsiteY10" fmla="*/ 0 h 185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2577" h="1857639">
                  <a:moveTo>
                    <a:pt x="1677215" y="0"/>
                  </a:moveTo>
                  <a:lnTo>
                    <a:pt x="1962577" y="328143"/>
                  </a:lnTo>
                  <a:lnTo>
                    <a:pt x="1720544" y="606461"/>
                  </a:lnTo>
                  <a:lnTo>
                    <a:pt x="1621832" y="621526"/>
                  </a:lnTo>
                  <a:cubicBezTo>
                    <a:pt x="1083631" y="731658"/>
                    <a:pt x="669251" y="1181710"/>
                    <a:pt x="612800" y="1737576"/>
                  </a:cubicBezTo>
                  <a:lnTo>
                    <a:pt x="608210" y="1828467"/>
                  </a:lnTo>
                  <a:lnTo>
                    <a:pt x="320878" y="1578595"/>
                  </a:lnTo>
                  <a:lnTo>
                    <a:pt x="0" y="1857639"/>
                  </a:lnTo>
                  <a:lnTo>
                    <a:pt x="9195" y="1675540"/>
                  </a:lnTo>
                  <a:cubicBezTo>
                    <a:pt x="92575" y="854517"/>
                    <a:pt x="704621" y="189782"/>
                    <a:pt x="1499554" y="27115"/>
                  </a:cubicBezTo>
                  <a:lnTo>
                    <a:pt x="1677215"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9" name="Freeform 28">
              <a:extLst>
                <a:ext uri="{FF2B5EF4-FFF2-40B4-BE49-F238E27FC236}">
                  <a16:creationId xmlns:a16="http://schemas.microsoft.com/office/drawing/2014/main" id="{684799C0-3A63-EA45-7AEA-D173B3F11F52}"/>
                </a:ext>
              </a:extLst>
            </p:cNvPr>
            <p:cNvSpPr/>
            <p:nvPr/>
          </p:nvSpPr>
          <p:spPr>
            <a:xfrm>
              <a:off x="1155571" y="3768224"/>
              <a:ext cx="1854410" cy="1983385"/>
            </a:xfrm>
            <a:custGeom>
              <a:avLst/>
              <a:gdLst>
                <a:gd name="connsiteX0" fmla="*/ 312967 w 1854410"/>
                <a:gd name="connsiteY0" fmla="*/ 0 h 1983385"/>
                <a:gd name="connsiteX1" fmla="*/ 608111 w 1854410"/>
                <a:gd name="connsiteY1" fmla="*/ 256665 h 1983385"/>
                <a:gd name="connsiteX2" fmla="*/ 624163 w 1854410"/>
                <a:gd name="connsiteY2" fmla="*/ 361848 h 1983385"/>
                <a:gd name="connsiteX3" fmla="*/ 1740213 w 1854410"/>
                <a:gd name="connsiteY3" fmla="*/ 1370880 h 1983385"/>
                <a:gd name="connsiteX4" fmla="*/ 1796051 w 1854410"/>
                <a:gd name="connsiteY4" fmla="*/ 1373700 h 1983385"/>
                <a:gd name="connsiteX5" fmla="*/ 1560131 w 1854410"/>
                <a:gd name="connsiteY5" fmla="*/ 1644988 h 1983385"/>
                <a:gd name="connsiteX6" fmla="*/ 1854410 w 1854410"/>
                <a:gd name="connsiteY6" fmla="*/ 1983385 h 1983385"/>
                <a:gd name="connsiteX7" fmla="*/ 1678178 w 1854410"/>
                <a:gd name="connsiteY7" fmla="*/ 1974486 h 1983385"/>
                <a:gd name="connsiteX8" fmla="*/ 1284 w 1854410"/>
                <a:gd name="connsiteY8" fmla="*/ 297592 h 1983385"/>
                <a:gd name="connsiteX9" fmla="*/ 0 w 1854410"/>
                <a:gd name="connsiteY9" fmla="*/ 272165 h 1983385"/>
                <a:gd name="connsiteX10" fmla="*/ 312967 w 1854410"/>
                <a:gd name="connsiteY10" fmla="*/ 0 h 198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4410" h="1983385">
                  <a:moveTo>
                    <a:pt x="312967" y="0"/>
                  </a:moveTo>
                  <a:lnTo>
                    <a:pt x="608111" y="256665"/>
                  </a:lnTo>
                  <a:lnTo>
                    <a:pt x="624163" y="361848"/>
                  </a:lnTo>
                  <a:cubicBezTo>
                    <a:pt x="734295" y="900050"/>
                    <a:pt x="1184347" y="1314429"/>
                    <a:pt x="1740213" y="1370880"/>
                  </a:cubicBezTo>
                  <a:lnTo>
                    <a:pt x="1796051" y="1373700"/>
                  </a:lnTo>
                  <a:lnTo>
                    <a:pt x="1560131" y="1644988"/>
                  </a:lnTo>
                  <a:lnTo>
                    <a:pt x="1854410" y="1983385"/>
                  </a:lnTo>
                  <a:lnTo>
                    <a:pt x="1678178" y="1974486"/>
                  </a:lnTo>
                  <a:cubicBezTo>
                    <a:pt x="793999" y="1884693"/>
                    <a:pt x="91078" y="1181771"/>
                    <a:pt x="1284" y="297592"/>
                  </a:cubicBezTo>
                  <a:lnTo>
                    <a:pt x="0" y="272165"/>
                  </a:lnTo>
                  <a:lnTo>
                    <a:pt x="312967"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8" name="Freeform 27">
              <a:extLst>
                <a:ext uri="{FF2B5EF4-FFF2-40B4-BE49-F238E27FC236}">
                  <a16:creationId xmlns:a16="http://schemas.microsoft.com/office/drawing/2014/main" id="{08980F0B-1477-CEC5-F2C2-F54975569AD3}"/>
                </a:ext>
              </a:extLst>
            </p:cNvPr>
            <p:cNvSpPr/>
            <p:nvPr/>
          </p:nvSpPr>
          <p:spPr>
            <a:xfrm>
              <a:off x="2899223" y="3826396"/>
              <a:ext cx="2005287" cy="1917870"/>
            </a:xfrm>
            <a:custGeom>
              <a:avLst/>
              <a:gdLst>
                <a:gd name="connsiteX0" fmla="*/ 2002897 w 2005287"/>
                <a:gd name="connsiteY0" fmla="*/ 0 h 1917870"/>
                <a:gd name="connsiteX1" fmla="*/ 2005287 w 2005287"/>
                <a:gd name="connsiteY1" fmla="*/ 47336 h 1917870"/>
                <a:gd name="connsiteX2" fmla="*/ 318694 w 2005287"/>
                <a:gd name="connsiteY2" fmla="*/ 1916314 h 1917870"/>
                <a:gd name="connsiteX3" fmla="*/ 287893 w 2005287"/>
                <a:gd name="connsiteY3" fmla="*/ 1917870 h 1917870"/>
                <a:gd name="connsiteX4" fmla="*/ 0 w 2005287"/>
                <a:gd name="connsiteY4" fmla="*/ 1586816 h 1917870"/>
                <a:gd name="connsiteX5" fmla="*/ 237532 w 2005287"/>
                <a:gd name="connsiteY5" fmla="*/ 1313674 h 1917870"/>
                <a:gd name="connsiteX6" fmla="*/ 256657 w 2005287"/>
                <a:gd name="connsiteY6" fmla="*/ 1312708 h 1917870"/>
                <a:gd name="connsiteX7" fmla="*/ 1398548 w 2005287"/>
                <a:gd name="connsiteY7" fmla="*/ 47336 h 1917870"/>
                <a:gd name="connsiteX8" fmla="*/ 1396696 w 2005287"/>
                <a:gd name="connsiteY8" fmla="*/ 10664 h 1917870"/>
                <a:gd name="connsiteX9" fmla="*/ 1693665 w 2005287"/>
                <a:gd name="connsiteY9" fmla="*/ 268916 h 1917870"/>
                <a:gd name="connsiteX10" fmla="*/ 2002897 w 2005287"/>
                <a:gd name="connsiteY10" fmla="*/ 0 h 191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5287" h="1917870">
                  <a:moveTo>
                    <a:pt x="2002897" y="0"/>
                  </a:moveTo>
                  <a:lnTo>
                    <a:pt x="2005287" y="47336"/>
                  </a:lnTo>
                  <a:cubicBezTo>
                    <a:pt x="2005287" y="1020053"/>
                    <a:pt x="1266029" y="1820107"/>
                    <a:pt x="318694" y="1916314"/>
                  </a:cubicBezTo>
                  <a:lnTo>
                    <a:pt x="287893" y="1917870"/>
                  </a:lnTo>
                  <a:lnTo>
                    <a:pt x="0" y="1586816"/>
                  </a:lnTo>
                  <a:lnTo>
                    <a:pt x="237532" y="1313674"/>
                  </a:lnTo>
                  <a:lnTo>
                    <a:pt x="256657" y="1312708"/>
                  </a:lnTo>
                  <a:cubicBezTo>
                    <a:pt x="898041" y="1247572"/>
                    <a:pt x="1398548" y="705905"/>
                    <a:pt x="1398548" y="47336"/>
                  </a:cubicBezTo>
                  <a:lnTo>
                    <a:pt x="1396696" y="10664"/>
                  </a:lnTo>
                  <a:lnTo>
                    <a:pt x="1693665" y="268916"/>
                  </a:lnTo>
                  <a:lnTo>
                    <a:pt x="2002897"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43" name="TextBox 42">
            <a:extLst>
              <a:ext uri="{FF2B5EF4-FFF2-40B4-BE49-F238E27FC236}">
                <a16:creationId xmlns:a16="http://schemas.microsoft.com/office/drawing/2014/main" id="{862ABC93-EF68-397B-2D5F-72F1EB7545B5}"/>
              </a:ext>
            </a:extLst>
          </p:cNvPr>
          <p:cNvSpPr txBox="1"/>
          <p:nvPr/>
        </p:nvSpPr>
        <p:spPr>
          <a:xfrm>
            <a:off x="3944393" y="2697591"/>
            <a:ext cx="1105277" cy="338554"/>
          </a:xfrm>
          <a:prstGeom prst="rect">
            <a:avLst/>
          </a:prstGeom>
          <a:noFill/>
        </p:spPr>
        <p:txBody>
          <a:bodyPr wrap="square">
            <a:spAutoFit/>
          </a:bodyPr>
          <a:lstStyle/>
          <a:p>
            <a:r>
              <a:rPr lang="en-US" sz="1600" b="1" i="0">
                <a:solidFill>
                  <a:schemeClr val="accent5"/>
                </a:solidFill>
                <a:effectLst/>
                <a:latin typeface="Arial" panose="020B0604020202020204" pitchFamily="34" charset="0"/>
              </a:rPr>
              <a:t>Division</a:t>
            </a:r>
            <a:endParaRPr lang="en-US" sz="1600" b="1">
              <a:solidFill>
                <a:schemeClr val="accent5"/>
              </a:solidFill>
            </a:endParaRPr>
          </a:p>
        </p:txBody>
      </p:sp>
      <p:sp>
        <p:nvSpPr>
          <p:cNvPr id="44" name="TextBox 43">
            <a:extLst>
              <a:ext uri="{FF2B5EF4-FFF2-40B4-BE49-F238E27FC236}">
                <a16:creationId xmlns:a16="http://schemas.microsoft.com/office/drawing/2014/main" id="{3F1EF4BD-E700-5393-12B4-EC1A3E77A48C}"/>
              </a:ext>
            </a:extLst>
          </p:cNvPr>
          <p:cNvSpPr txBox="1"/>
          <p:nvPr/>
        </p:nvSpPr>
        <p:spPr>
          <a:xfrm>
            <a:off x="4135462" y="4772051"/>
            <a:ext cx="1306568" cy="584775"/>
          </a:xfrm>
          <a:prstGeom prst="rect">
            <a:avLst/>
          </a:prstGeom>
          <a:noFill/>
        </p:spPr>
        <p:txBody>
          <a:bodyPr wrap="square">
            <a:spAutoFit/>
          </a:bodyPr>
          <a:lstStyle/>
          <a:p>
            <a:r>
              <a:rPr lang="en-US" sz="1600" b="1" i="0">
                <a:solidFill>
                  <a:schemeClr val="accent4">
                    <a:lumMod val="75000"/>
                  </a:schemeClr>
                </a:solidFill>
                <a:effectLst/>
                <a:latin typeface="Arial" panose="020B0604020202020204" pitchFamily="34" charset="0"/>
              </a:rPr>
              <a:t>Fear of judgment </a:t>
            </a:r>
            <a:endParaRPr lang="en-US" sz="1600" b="1">
              <a:solidFill>
                <a:schemeClr val="accent4">
                  <a:lumMod val="75000"/>
                </a:schemeClr>
              </a:solidFill>
            </a:endParaRPr>
          </a:p>
        </p:txBody>
      </p:sp>
      <p:sp>
        <p:nvSpPr>
          <p:cNvPr id="45" name="TextBox 44">
            <a:extLst>
              <a:ext uri="{FF2B5EF4-FFF2-40B4-BE49-F238E27FC236}">
                <a16:creationId xmlns:a16="http://schemas.microsoft.com/office/drawing/2014/main" id="{D3CA5872-728A-5D14-B14B-FE84115E2411}"/>
              </a:ext>
            </a:extLst>
          </p:cNvPr>
          <p:cNvSpPr txBox="1"/>
          <p:nvPr/>
        </p:nvSpPr>
        <p:spPr>
          <a:xfrm>
            <a:off x="582758" y="5042169"/>
            <a:ext cx="1306568" cy="338554"/>
          </a:xfrm>
          <a:prstGeom prst="rect">
            <a:avLst/>
          </a:prstGeom>
          <a:noFill/>
        </p:spPr>
        <p:txBody>
          <a:bodyPr wrap="square">
            <a:spAutoFit/>
          </a:bodyPr>
          <a:lstStyle/>
          <a:p>
            <a:pPr algn="r"/>
            <a:r>
              <a:rPr lang="en-US" sz="1600" b="1" i="0">
                <a:solidFill>
                  <a:schemeClr val="accent6"/>
                </a:solidFill>
                <a:effectLst/>
                <a:latin typeface="Arial" panose="020B0604020202020204" pitchFamily="34" charset="0"/>
              </a:rPr>
              <a:t>Withdrawal</a:t>
            </a:r>
            <a:endParaRPr lang="en-US" sz="1600" b="1">
              <a:solidFill>
                <a:schemeClr val="accent6"/>
              </a:solidFill>
            </a:endParaRPr>
          </a:p>
        </p:txBody>
      </p:sp>
      <p:sp>
        <p:nvSpPr>
          <p:cNvPr id="46" name="TextBox 45">
            <a:extLst>
              <a:ext uri="{FF2B5EF4-FFF2-40B4-BE49-F238E27FC236}">
                <a16:creationId xmlns:a16="http://schemas.microsoft.com/office/drawing/2014/main" id="{09BEE9AF-46AD-DBBB-5FD0-54A8E87D63A0}"/>
              </a:ext>
            </a:extLst>
          </p:cNvPr>
          <p:cNvSpPr txBox="1"/>
          <p:nvPr/>
        </p:nvSpPr>
        <p:spPr>
          <a:xfrm>
            <a:off x="670242" y="2766245"/>
            <a:ext cx="1306568" cy="338554"/>
          </a:xfrm>
          <a:prstGeom prst="rect">
            <a:avLst/>
          </a:prstGeom>
          <a:noFill/>
        </p:spPr>
        <p:txBody>
          <a:bodyPr wrap="square">
            <a:spAutoFit/>
          </a:bodyPr>
          <a:lstStyle/>
          <a:p>
            <a:pPr algn="r"/>
            <a:r>
              <a:rPr lang="en-US" sz="1600" b="1" i="0">
                <a:solidFill>
                  <a:schemeClr val="accent1"/>
                </a:solidFill>
                <a:effectLst/>
                <a:latin typeface="Arial" panose="020B0604020202020204" pitchFamily="34" charset="0"/>
              </a:rPr>
              <a:t>Isolation</a:t>
            </a:r>
            <a:endParaRPr lang="en-US" sz="1600" b="1">
              <a:solidFill>
                <a:schemeClr val="accent1"/>
              </a:solidFill>
            </a:endParaRPr>
          </a:p>
        </p:txBody>
      </p:sp>
      <p:pic>
        <p:nvPicPr>
          <p:cNvPr id="47" name="Picture 46">
            <a:extLst>
              <a:ext uri="{FF2B5EF4-FFF2-40B4-BE49-F238E27FC236}">
                <a16:creationId xmlns:a16="http://schemas.microsoft.com/office/drawing/2014/main" id="{4D0FC8D2-B50B-6E74-8621-48E034302298}"/>
              </a:ext>
            </a:extLst>
          </p:cNvPr>
          <p:cNvPicPr>
            <a:picLocks noChangeAspect="1"/>
          </p:cNvPicPr>
          <p:nvPr/>
        </p:nvPicPr>
        <p:blipFill>
          <a:blip r:embed="rId3">
            <a:duotone>
              <a:schemeClr val="accent1">
                <a:shade val="45000"/>
                <a:satMod val="135000"/>
              </a:schemeClr>
              <a:prstClr val="white"/>
            </a:duotone>
          </a:blip>
          <a:stretch>
            <a:fillRect/>
          </a:stretch>
        </p:blipFill>
        <p:spPr>
          <a:xfrm>
            <a:off x="1114970" y="2177407"/>
            <a:ext cx="471701" cy="562369"/>
          </a:xfrm>
          <a:prstGeom prst="rect">
            <a:avLst/>
          </a:prstGeom>
        </p:spPr>
      </p:pic>
      <p:pic>
        <p:nvPicPr>
          <p:cNvPr id="49" name="Graphic 48" descr="Exit with solid fill">
            <a:extLst>
              <a:ext uri="{FF2B5EF4-FFF2-40B4-BE49-F238E27FC236}">
                <a16:creationId xmlns:a16="http://schemas.microsoft.com/office/drawing/2014/main" id="{26D0192C-10FF-05BC-10BA-E80566C310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411" y="4301267"/>
            <a:ext cx="701260" cy="701260"/>
          </a:xfrm>
          <a:prstGeom prst="rect">
            <a:avLst/>
          </a:prstGeom>
        </p:spPr>
      </p:pic>
      <p:pic>
        <p:nvPicPr>
          <p:cNvPr id="50" name="Picture 49">
            <a:extLst>
              <a:ext uri="{FF2B5EF4-FFF2-40B4-BE49-F238E27FC236}">
                <a16:creationId xmlns:a16="http://schemas.microsoft.com/office/drawing/2014/main" id="{34296987-3E31-AA3D-89D5-1AE3BFAA9963}"/>
              </a:ext>
            </a:extLst>
          </p:cNvPr>
          <p:cNvPicPr>
            <a:picLocks noChangeAspect="1"/>
          </p:cNvPicPr>
          <p:nvPr/>
        </p:nvPicPr>
        <p:blipFill>
          <a:blip r:embed="rId6">
            <a:duotone>
              <a:schemeClr val="accent5">
                <a:shade val="45000"/>
                <a:satMod val="135000"/>
              </a:schemeClr>
              <a:prstClr val="white"/>
            </a:duotone>
            <a:lum bright="-20000"/>
          </a:blip>
          <a:stretch>
            <a:fillRect/>
          </a:stretch>
        </p:blipFill>
        <p:spPr>
          <a:xfrm>
            <a:off x="4135462" y="2091777"/>
            <a:ext cx="583083" cy="583083"/>
          </a:xfrm>
          <a:prstGeom prst="rect">
            <a:avLst/>
          </a:prstGeom>
        </p:spPr>
      </p:pic>
      <p:pic>
        <p:nvPicPr>
          <p:cNvPr id="52" name="Graphic 51" descr="Gavel with solid fill">
            <a:extLst>
              <a:ext uri="{FF2B5EF4-FFF2-40B4-BE49-F238E27FC236}">
                <a16:creationId xmlns:a16="http://schemas.microsoft.com/office/drawing/2014/main" id="{3261BDC6-B81C-7776-9E2D-C3DE3302ED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45770" y="4214767"/>
            <a:ext cx="557284" cy="557284"/>
          </a:xfrm>
          <a:prstGeom prst="rect">
            <a:avLst/>
          </a:prstGeom>
        </p:spPr>
      </p:pic>
    </p:spTree>
    <p:extLst>
      <p:ext uri="{BB962C8B-B14F-4D97-AF65-F5344CB8AC3E}">
        <p14:creationId xmlns:p14="http://schemas.microsoft.com/office/powerpoint/2010/main" val="2487857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2E10-28AC-DB83-01B5-21FD8E61B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02550-91C0-7BD1-A676-06F2908499D0}"/>
              </a:ext>
            </a:extLst>
          </p:cNvPr>
          <p:cNvSpPr>
            <a:spLocks noGrp="1"/>
          </p:cNvSpPr>
          <p:nvPr>
            <p:ph type="title"/>
          </p:nvPr>
        </p:nvSpPr>
        <p:spPr>
          <a:xfrm>
            <a:off x="594360" y="466750"/>
            <a:ext cx="10759440" cy="879521"/>
          </a:xfrm>
        </p:spPr>
        <p:txBody>
          <a:bodyPr>
            <a:normAutofit/>
          </a:bodyPr>
          <a:lstStyle/>
          <a:p>
            <a:r>
              <a:rPr lang="en-US"/>
              <a:t>A word of warning: A notable portion of young men have concerns about political correctness.</a:t>
            </a:r>
          </a:p>
        </p:txBody>
      </p:sp>
      <p:sp>
        <p:nvSpPr>
          <p:cNvPr id="3" name="Slide Number Placeholder 2">
            <a:extLst>
              <a:ext uri="{FF2B5EF4-FFF2-40B4-BE49-F238E27FC236}">
                <a16:creationId xmlns:a16="http://schemas.microsoft.com/office/drawing/2014/main" id="{2A71CBB0-B13C-388F-75E8-9B3EE9E6328A}"/>
              </a:ext>
            </a:extLst>
          </p:cNvPr>
          <p:cNvSpPr>
            <a:spLocks noGrp="1"/>
          </p:cNvSpPr>
          <p:nvPr>
            <p:ph type="sldNum" sz="quarter" idx="12"/>
          </p:nvPr>
        </p:nvSpPr>
        <p:spPr/>
        <p:txBody>
          <a:bodyPr/>
          <a:lstStyle/>
          <a:p>
            <a:fld id="{35AC7A8B-0617-B84C-BE7C-25188248DABA}" type="slidenum">
              <a:rPr lang="en-US" smtClean="0"/>
              <a:pPr/>
              <a:t>47</a:t>
            </a:fld>
            <a:endParaRPr lang="en-US"/>
          </a:p>
        </p:txBody>
      </p:sp>
      <p:cxnSp>
        <p:nvCxnSpPr>
          <p:cNvPr id="4" name="Straight Connector 3">
            <a:extLst>
              <a:ext uri="{FF2B5EF4-FFF2-40B4-BE49-F238E27FC236}">
                <a16:creationId xmlns:a16="http://schemas.microsoft.com/office/drawing/2014/main" id="{E39CE9CB-3407-10A7-7CDF-F008C8E02ECD}"/>
              </a:ext>
            </a:extLst>
          </p:cNvPr>
          <p:cNvCxnSpPr>
            <a:cxnSpLocks/>
          </p:cNvCxnSpPr>
          <p:nvPr/>
        </p:nvCxnSpPr>
        <p:spPr>
          <a:xfrm flipV="1">
            <a:off x="6181064" y="1867714"/>
            <a:ext cx="0" cy="4039984"/>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3757EABF-622E-6829-634D-3CC934B57ACF}"/>
              </a:ext>
            </a:extLst>
          </p:cNvPr>
          <p:cNvSpPr txBox="1"/>
          <p:nvPr/>
        </p:nvSpPr>
        <p:spPr>
          <a:xfrm>
            <a:off x="594360" y="1867714"/>
            <a:ext cx="5501640" cy="584775"/>
          </a:xfrm>
          <a:prstGeom prst="rect">
            <a:avLst/>
          </a:prstGeom>
          <a:noFill/>
        </p:spPr>
        <p:txBody>
          <a:bodyPr wrap="square">
            <a:spAutoFit/>
          </a:bodyPr>
          <a:lstStyle/>
          <a:p>
            <a:pPr algn="ctr"/>
            <a:r>
              <a:rPr lang="en-US" sz="1600" i="1">
                <a:solidFill>
                  <a:srgbClr val="000000"/>
                </a:solidFill>
                <a:effectLst/>
                <a:latin typeface="Arial" panose="020B0604020202020204" pitchFamily="34" charset="0"/>
              </a:rPr>
              <a:t>How much a problem do you think political correctness and the censoring of free speech by liberal elites is?</a:t>
            </a:r>
          </a:p>
        </p:txBody>
      </p:sp>
      <p:graphicFrame>
        <p:nvGraphicFramePr>
          <p:cNvPr id="8" name="Chart 7">
            <a:extLst>
              <a:ext uri="{FF2B5EF4-FFF2-40B4-BE49-F238E27FC236}">
                <a16:creationId xmlns:a16="http://schemas.microsoft.com/office/drawing/2014/main" id="{3A39AFC5-F167-7803-F353-6EC881C7148D}"/>
              </a:ext>
            </a:extLst>
          </p:cNvPr>
          <p:cNvGraphicFramePr/>
          <p:nvPr/>
        </p:nvGraphicFramePr>
        <p:xfrm>
          <a:off x="457223" y="2352417"/>
          <a:ext cx="5638776" cy="7214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B03DAB7-B864-D716-BD80-6CE4476634BC}"/>
              </a:ext>
            </a:extLst>
          </p:cNvPr>
          <p:cNvGraphicFramePr/>
          <p:nvPr/>
        </p:nvGraphicFramePr>
        <p:xfrm>
          <a:off x="740322" y="3262991"/>
          <a:ext cx="4759721" cy="270684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C14798EA-9889-5A47-3F46-DEE657748509}"/>
              </a:ext>
            </a:extLst>
          </p:cNvPr>
          <p:cNvSpPr txBox="1"/>
          <p:nvPr/>
        </p:nvSpPr>
        <p:spPr>
          <a:xfrm>
            <a:off x="3120182" y="1456086"/>
            <a:ext cx="5954289" cy="338554"/>
          </a:xfrm>
          <a:prstGeom prst="rect">
            <a:avLst/>
          </a:prstGeom>
          <a:noFill/>
        </p:spPr>
        <p:txBody>
          <a:bodyPr wrap="square">
            <a:spAutoFit/>
          </a:bodyPr>
          <a:lstStyle/>
          <a:p>
            <a:pPr algn="ctr"/>
            <a:r>
              <a:rPr lang="en-US" sz="1600" b="1" i="1">
                <a:solidFill>
                  <a:srgbClr val="000000"/>
                </a:solidFill>
                <a:effectLst/>
                <a:latin typeface="Arial" panose="020B0604020202020204" pitchFamily="34" charset="0"/>
              </a:rPr>
              <a:t>(Among 18–29-year-old men)*</a:t>
            </a:r>
          </a:p>
        </p:txBody>
      </p:sp>
      <p:sp>
        <p:nvSpPr>
          <p:cNvPr id="17" name="TextBox 16">
            <a:extLst>
              <a:ext uri="{FF2B5EF4-FFF2-40B4-BE49-F238E27FC236}">
                <a16:creationId xmlns:a16="http://schemas.microsoft.com/office/drawing/2014/main" id="{4454AB09-5EAC-4B61-9CAA-801AC45506A7}"/>
              </a:ext>
            </a:extLst>
          </p:cNvPr>
          <p:cNvSpPr txBox="1"/>
          <p:nvPr/>
        </p:nvSpPr>
        <p:spPr>
          <a:xfrm>
            <a:off x="6095999" y="1867714"/>
            <a:ext cx="5368116" cy="584775"/>
          </a:xfrm>
          <a:prstGeom prst="rect">
            <a:avLst/>
          </a:prstGeom>
          <a:noFill/>
        </p:spPr>
        <p:txBody>
          <a:bodyPr wrap="square">
            <a:spAutoFit/>
          </a:bodyPr>
          <a:lstStyle/>
          <a:p>
            <a:pPr algn="ctr"/>
            <a:r>
              <a:rPr lang="en-US" sz="1600" b="0" i="1">
                <a:solidFill>
                  <a:srgbClr val="000000"/>
                </a:solidFill>
                <a:effectLst/>
                <a:latin typeface="Arial" panose="020B0604020202020204" pitchFamily="34" charset="0"/>
                <a:cs typeface="Arial" panose="020B0604020202020204" pitchFamily="34" charset="0"/>
              </a:rPr>
              <a:t>Which of these two statements comes closer to your view?</a:t>
            </a:r>
            <a:endParaRPr lang="en-US" sz="1600" i="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8B1BF78-C58F-F4B3-4808-6793629EE5C8}"/>
              </a:ext>
            </a:extLst>
          </p:cNvPr>
          <p:cNvSpPr txBox="1"/>
          <p:nvPr/>
        </p:nvSpPr>
        <p:spPr>
          <a:xfrm>
            <a:off x="6254086" y="2489100"/>
            <a:ext cx="5197592" cy="1015663"/>
          </a:xfrm>
          <a:prstGeom prst="rect">
            <a:avLst/>
          </a:prstGeom>
          <a:noFill/>
        </p:spPr>
        <p:txBody>
          <a:bodyPr wrap="square">
            <a:spAutoFit/>
          </a:bodyPr>
          <a:lstStyle/>
          <a:p>
            <a:pPr rtl="0" fontAlgn="base"/>
            <a:r>
              <a:rPr lang="en-US" sz="1200" b="1" kern="1200">
                <a:solidFill>
                  <a:schemeClr val="accent5"/>
                </a:solidFill>
                <a:effectLst/>
              </a:rPr>
              <a:t>STATEMENT A:</a:t>
            </a:r>
            <a:r>
              <a:rPr lang="en-US" sz="1200" b="0" kern="1200">
                <a:solidFill>
                  <a:schemeClr val="accent5"/>
                </a:solidFill>
                <a:effectLst/>
              </a:rPr>
              <a:t> </a:t>
            </a:r>
            <a:r>
              <a:rPr lang="en-US" sz="1200" b="0" kern="1200">
                <a:solidFill>
                  <a:schemeClr val="tx1"/>
                </a:solidFill>
                <a:effectLst/>
              </a:rPr>
              <a:t>There is too much political correctness and wokeness on the left today.  </a:t>
            </a:r>
          </a:p>
          <a:p>
            <a:pPr rtl="0" fontAlgn="base"/>
            <a:r>
              <a:rPr lang="en-US" sz="1200" b="0" kern="1200">
                <a:solidFill>
                  <a:schemeClr val="tx1"/>
                </a:solidFill>
                <a:effectLst/>
              </a:rPr>
              <a:t> </a:t>
            </a:r>
          </a:p>
          <a:p>
            <a:pPr rtl="0" fontAlgn="base"/>
            <a:r>
              <a:rPr lang="en-US" sz="1200" b="1" kern="1200">
                <a:solidFill>
                  <a:schemeClr val="accent1"/>
                </a:solidFill>
                <a:effectLst/>
              </a:rPr>
              <a:t>STATEMENT B:</a:t>
            </a:r>
            <a:r>
              <a:rPr lang="en-US" sz="1200" b="0" kern="1200">
                <a:solidFill>
                  <a:schemeClr val="accent1"/>
                </a:solidFill>
                <a:effectLst/>
              </a:rPr>
              <a:t> </a:t>
            </a:r>
            <a:r>
              <a:rPr lang="en-US" sz="1200" b="0" kern="1200">
                <a:solidFill>
                  <a:schemeClr val="tx1"/>
                </a:solidFill>
                <a:effectLst/>
              </a:rPr>
              <a:t>There is too much prejudice and intolerance on the right today. </a:t>
            </a:r>
          </a:p>
        </p:txBody>
      </p:sp>
      <p:graphicFrame>
        <p:nvGraphicFramePr>
          <p:cNvPr id="21" name="Chart 20">
            <a:extLst>
              <a:ext uri="{FF2B5EF4-FFF2-40B4-BE49-F238E27FC236}">
                <a16:creationId xmlns:a16="http://schemas.microsoft.com/office/drawing/2014/main" id="{1FBD97DB-787F-C6A7-C9DA-917EE5C396D7}"/>
              </a:ext>
            </a:extLst>
          </p:cNvPr>
          <p:cNvGraphicFramePr/>
          <p:nvPr/>
        </p:nvGraphicFramePr>
        <p:xfrm>
          <a:off x="7611630" y="3370544"/>
          <a:ext cx="2336853" cy="2706844"/>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F9C81595-8652-9AA2-701F-6E43B0ABA803}"/>
              </a:ext>
            </a:extLst>
          </p:cNvPr>
          <p:cNvSpPr txBox="1"/>
          <p:nvPr/>
        </p:nvSpPr>
        <p:spPr>
          <a:xfrm>
            <a:off x="0" y="6088719"/>
            <a:ext cx="10925502" cy="307777"/>
          </a:xfrm>
          <a:prstGeom prst="rect">
            <a:avLst/>
          </a:prstGeom>
          <a:noFill/>
        </p:spPr>
        <p:txBody>
          <a:bodyPr wrap="square" rtlCol="0">
            <a:spAutoFit/>
          </a:bodyPr>
          <a:lstStyle/>
          <a:p>
            <a:pPr algn="ctr"/>
            <a:r>
              <a:rPr lang="en-US" sz="1400" i="1"/>
              <a:t>Results from survey fielded in June 2025</a:t>
            </a:r>
          </a:p>
        </p:txBody>
      </p:sp>
    </p:spTree>
    <p:extLst>
      <p:ext uri="{BB962C8B-B14F-4D97-AF65-F5344CB8AC3E}">
        <p14:creationId xmlns:p14="http://schemas.microsoft.com/office/powerpoint/2010/main" val="2104927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92A1-F3AA-D1D5-E84F-2ECC0AC93AC4}"/>
              </a:ext>
            </a:extLst>
          </p:cNvPr>
          <p:cNvSpPr>
            <a:spLocks noGrp="1"/>
          </p:cNvSpPr>
          <p:nvPr>
            <p:ph type="title"/>
          </p:nvPr>
        </p:nvSpPr>
        <p:spPr>
          <a:xfrm>
            <a:off x="594359" y="415913"/>
            <a:ext cx="10993340" cy="1506429"/>
          </a:xfrm>
        </p:spPr>
        <p:txBody>
          <a:bodyPr>
            <a:normAutofit/>
          </a:bodyPr>
          <a:lstStyle/>
          <a:p>
            <a:r>
              <a:rPr lang="en-US"/>
              <a:t>Right-leaning and nonvoter young adults say they are scared of being judged or punished for saying the wrong thing. </a:t>
            </a:r>
          </a:p>
        </p:txBody>
      </p:sp>
      <p:sp>
        <p:nvSpPr>
          <p:cNvPr id="3" name="Slide Number Placeholder 2">
            <a:extLst>
              <a:ext uri="{FF2B5EF4-FFF2-40B4-BE49-F238E27FC236}">
                <a16:creationId xmlns:a16="http://schemas.microsoft.com/office/drawing/2014/main" id="{2AC27BBA-DCBF-1FA3-498F-22436508815A}"/>
              </a:ext>
            </a:extLst>
          </p:cNvPr>
          <p:cNvSpPr>
            <a:spLocks noGrp="1"/>
          </p:cNvSpPr>
          <p:nvPr>
            <p:ph type="sldNum" sz="quarter" idx="12"/>
          </p:nvPr>
        </p:nvSpPr>
        <p:spPr/>
        <p:txBody>
          <a:bodyPr/>
          <a:lstStyle/>
          <a:p>
            <a:fld id="{35AC7A8B-0617-B84C-BE7C-25188248DABA}" type="slidenum">
              <a:rPr lang="en-US" smtClean="0"/>
              <a:pPr/>
              <a:t>48</a:t>
            </a:fld>
            <a:endParaRPr lang="en-US"/>
          </a:p>
        </p:txBody>
      </p:sp>
      <p:sp>
        <p:nvSpPr>
          <p:cNvPr id="4" name="Round Diagonal Corner Rectangle 3">
            <a:extLst>
              <a:ext uri="{FF2B5EF4-FFF2-40B4-BE49-F238E27FC236}">
                <a16:creationId xmlns:a16="http://schemas.microsoft.com/office/drawing/2014/main" id="{CB71C3CE-2C10-498A-6807-F8329ADFB578}"/>
              </a:ext>
            </a:extLst>
          </p:cNvPr>
          <p:cNvSpPr/>
          <p:nvPr/>
        </p:nvSpPr>
        <p:spPr>
          <a:xfrm>
            <a:off x="838201" y="1471292"/>
            <a:ext cx="10749498" cy="4425452"/>
          </a:xfrm>
          <a:prstGeom prst="round2DiagRect">
            <a:avLst>
              <a:gd name="adj1" fmla="val 6603"/>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A067D6-E043-1DBA-4437-4C0F1EE1A6CB}"/>
              </a:ext>
            </a:extLst>
          </p:cNvPr>
          <p:cNvSpPr txBox="1"/>
          <p:nvPr/>
        </p:nvSpPr>
        <p:spPr>
          <a:xfrm>
            <a:off x="1110343" y="1694597"/>
            <a:ext cx="10477356" cy="4504311"/>
          </a:xfrm>
          <a:prstGeom prst="rect">
            <a:avLst/>
          </a:prstGeom>
          <a:noFill/>
        </p:spPr>
        <p:txBody>
          <a:bodyPr wrap="square" numCol="2" spcCol="548640">
            <a:spAutoFit/>
          </a:bodyPr>
          <a:lstStyle/>
          <a:p>
            <a:pPr fontAlgn="base"/>
            <a:r>
              <a:rPr lang="en-US" sz="1300"/>
              <a:t>“I’ve noticed myself being careful of what others or myself may say. It’s almost restricted a lot of beliefs form lots of people from this </a:t>
            </a:r>
            <a:r>
              <a:rPr lang="en-US" sz="1300" b="1"/>
              <a:t>fear of being cancelled and perhaps ruining your future over a few words</a:t>
            </a:r>
            <a:r>
              <a:rPr lang="en-US" sz="1300"/>
              <a:t>.” – Young white man, nonvoter</a:t>
            </a:r>
          </a:p>
          <a:p>
            <a:pPr fontAlgn="base"/>
            <a:r>
              <a:rPr lang="en-US" sz="1300"/>
              <a:t> </a:t>
            </a:r>
          </a:p>
          <a:p>
            <a:pPr fontAlgn="base"/>
            <a:r>
              <a:rPr lang="en-US" sz="1300"/>
              <a:t>“I think people allow politics to share every single viewpoint of that to where its hard for people to understand we can agree to disagree. </a:t>
            </a:r>
            <a:r>
              <a:rPr lang="en-US" sz="1300" b="1"/>
              <a:t>People have become very sensitive and label things that are not offensive as offensive </a:t>
            </a:r>
            <a:r>
              <a:rPr lang="en-US" sz="1300"/>
              <a:t>and things that are actually offensive as not offensive, it’s like the world is backwards.” – Young Black woman, Trump voter</a:t>
            </a:r>
          </a:p>
          <a:p>
            <a:pPr fontAlgn="base"/>
            <a:endParaRPr lang="en-US" sz="1300"/>
          </a:p>
          <a:p>
            <a:pPr fontAlgn="base"/>
            <a:r>
              <a:rPr lang="en-US" sz="1300"/>
              <a:t>“I also feel like </a:t>
            </a:r>
            <a:r>
              <a:rPr lang="en-US" sz="1300" b="1"/>
              <a:t>it's hard to be your authentic self when meeting brand new people out of fear of being cancelled or perceived a specific way</a:t>
            </a:r>
            <a:r>
              <a:rPr lang="en-US" sz="1300"/>
              <a:t>. I think Americans can resonate with how I feel. It's more complicated navigating interpersonal relationships and having difficult conversations than just scrolling on your phone watching content that caters to your exact perspectives.”  – Young Hispanic woman, Trump voter</a:t>
            </a:r>
          </a:p>
          <a:p>
            <a:pPr fontAlgn="base"/>
            <a:endParaRPr lang="en-US" sz="1300"/>
          </a:p>
          <a:p>
            <a:pPr fontAlgn="base"/>
            <a:endParaRPr lang="en-US" sz="1300"/>
          </a:p>
          <a:p>
            <a:pPr fontAlgn="base"/>
            <a:endParaRPr lang="en-US" sz="1300"/>
          </a:p>
          <a:p>
            <a:pPr fontAlgn="base"/>
            <a:r>
              <a:rPr lang="en-US" sz="1300"/>
              <a:t> “Aside from social media, I think it’s hard to feel a part of communities in real life because </a:t>
            </a:r>
            <a:r>
              <a:rPr lang="en-US" sz="1300" b="1"/>
              <a:t>they’re not as safe or welcoming as they used to be</a:t>
            </a:r>
            <a:r>
              <a:rPr lang="en-US" sz="1300"/>
              <a:t>. Everyone disagrees, gets offended, there’s no tolerance or love for differences.”  – Young white woman, Trump voter</a:t>
            </a:r>
          </a:p>
          <a:p>
            <a:pPr fontAlgn="base"/>
            <a:r>
              <a:rPr lang="en-US" sz="1300"/>
              <a:t> </a:t>
            </a:r>
          </a:p>
          <a:p>
            <a:pPr fontAlgn="base"/>
            <a:r>
              <a:rPr lang="en-US" sz="1300"/>
              <a:t>“I do also think the political climate of our country causes people to proceed with caution or overall avoid being involved in communities/likeminded friend groups etc. </a:t>
            </a:r>
            <a:r>
              <a:rPr lang="en-US" sz="1300" b="1"/>
              <a:t>Some people are afraid to be themselves or share their thoughts because of how others may react</a:t>
            </a:r>
            <a:r>
              <a:rPr lang="en-US" sz="1300"/>
              <a:t>.” – Young white woman, Harris voter</a:t>
            </a:r>
          </a:p>
        </p:txBody>
      </p:sp>
      <p:sp>
        <p:nvSpPr>
          <p:cNvPr id="6" name="Rounded Rectangle 5">
            <a:extLst>
              <a:ext uri="{FF2B5EF4-FFF2-40B4-BE49-F238E27FC236}">
                <a16:creationId xmlns:a16="http://schemas.microsoft.com/office/drawing/2014/main" id="{DB1A26E3-6D43-F961-1580-8496E766A993}"/>
              </a:ext>
            </a:extLst>
          </p:cNvPr>
          <p:cNvSpPr/>
          <p:nvPr/>
        </p:nvSpPr>
        <p:spPr>
          <a:xfrm>
            <a:off x="1110343" y="1387194"/>
            <a:ext cx="562708" cy="24668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444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00D3-119F-040C-D283-04C7C334B76F}"/>
              </a:ext>
            </a:extLst>
          </p:cNvPr>
          <p:cNvSpPr>
            <a:spLocks noGrp="1"/>
          </p:cNvSpPr>
          <p:nvPr>
            <p:ph type="title"/>
          </p:nvPr>
        </p:nvSpPr>
        <p:spPr>
          <a:xfrm>
            <a:off x="594360" y="466750"/>
            <a:ext cx="10759440" cy="1073292"/>
          </a:xfrm>
        </p:spPr>
        <p:txBody>
          <a:bodyPr>
            <a:normAutofit/>
          </a:bodyPr>
          <a:lstStyle/>
          <a:p>
            <a:r>
              <a:rPr lang="en-US"/>
              <a:t>Across the political spectrum, many Americans feel they have been unfairly blamed or misunderstood. </a:t>
            </a:r>
          </a:p>
        </p:txBody>
      </p:sp>
      <p:sp>
        <p:nvSpPr>
          <p:cNvPr id="3" name="Slide Number Placeholder 2">
            <a:extLst>
              <a:ext uri="{FF2B5EF4-FFF2-40B4-BE49-F238E27FC236}">
                <a16:creationId xmlns:a16="http://schemas.microsoft.com/office/drawing/2014/main" id="{4E939E2D-ADB2-ECC1-4EB8-C9324FBE65D0}"/>
              </a:ext>
            </a:extLst>
          </p:cNvPr>
          <p:cNvSpPr>
            <a:spLocks noGrp="1"/>
          </p:cNvSpPr>
          <p:nvPr>
            <p:ph type="sldNum" sz="quarter" idx="12"/>
          </p:nvPr>
        </p:nvSpPr>
        <p:spPr/>
        <p:txBody>
          <a:bodyPr/>
          <a:lstStyle/>
          <a:p>
            <a:fld id="{35AC7A8B-0617-B84C-BE7C-25188248DABA}" type="slidenum">
              <a:rPr lang="en-US" smtClean="0"/>
              <a:pPr/>
              <a:t>49</a:t>
            </a:fld>
            <a:endParaRPr lang="en-US"/>
          </a:p>
        </p:txBody>
      </p:sp>
      <p:sp>
        <p:nvSpPr>
          <p:cNvPr id="4" name="Round Diagonal Corner Rectangle 3">
            <a:extLst>
              <a:ext uri="{FF2B5EF4-FFF2-40B4-BE49-F238E27FC236}">
                <a16:creationId xmlns:a16="http://schemas.microsoft.com/office/drawing/2014/main" id="{56EE007F-18AA-A228-C7C7-B8CFACD8CA90}"/>
              </a:ext>
            </a:extLst>
          </p:cNvPr>
          <p:cNvSpPr/>
          <p:nvPr/>
        </p:nvSpPr>
        <p:spPr>
          <a:xfrm>
            <a:off x="594360" y="1540040"/>
            <a:ext cx="5293974" cy="4446089"/>
          </a:xfrm>
          <a:prstGeom prst="round2DiagRect">
            <a:avLst>
              <a:gd name="adj1" fmla="val 4694"/>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848C70C-2F29-24D8-2A17-2017ABF14D79}"/>
              </a:ext>
            </a:extLst>
          </p:cNvPr>
          <p:cNvSpPr/>
          <p:nvPr/>
        </p:nvSpPr>
        <p:spPr>
          <a:xfrm>
            <a:off x="911780" y="1442162"/>
            <a:ext cx="562708" cy="24668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DA7D35D7-C6F3-161F-4882-DC6767D8FDCD}"/>
              </a:ext>
            </a:extLst>
          </p:cNvPr>
          <p:cNvSpPr/>
          <p:nvPr/>
        </p:nvSpPr>
        <p:spPr>
          <a:xfrm>
            <a:off x="6124640" y="1540040"/>
            <a:ext cx="5463060" cy="4446089"/>
          </a:xfrm>
          <a:prstGeom prst="round2DiagRect">
            <a:avLst>
              <a:gd name="adj1" fmla="val 4694"/>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635F1E61-A368-CAB1-5B27-C698F0AE1C11}"/>
              </a:ext>
            </a:extLst>
          </p:cNvPr>
          <p:cNvSpPr/>
          <p:nvPr/>
        </p:nvSpPr>
        <p:spPr>
          <a:xfrm>
            <a:off x="6481838" y="1442162"/>
            <a:ext cx="562708" cy="24668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209926-DE54-3F92-775E-E60353C4300D}"/>
              </a:ext>
            </a:extLst>
          </p:cNvPr>
          <p:cNvSpPr txBox="1"/>
          <p:nvPr/>
        </p:nvSpPr>
        <p:spPr>
          <a:xfrm>
            <a:off x="830665" y="1752534"/>
            <a:ext cx="3158532" cy="336631"/>
          </a:xfrm>
          <a:prstGeom prst="rect">
            <a:avLst/>
          </a:prstGeom>
          <a:noFill/>
        </p:spPr>
        <p:txBody>
          <a:bodyPr wrap="square">
            <a:spAutoFit/>
          </a:bodyPr>
          <a:lstStyle/>
          <a:p>
            <a:pPr marR="0" lvl="0">
              <a:lnSpc>
                <a:spcPct val="107000"/>
              </a:lnSpc>
              <a:spcBef>
                <a:spcPts val="0"/>
              </a:spcBef>
              <a:spcAft>
                <a:spcPts val="800"/>
              </a:spcAft>
            </a:pPr>
            <a:r>
              <a:rPr lang="en-US" sz="1600" b="1">
                <a:solidFill>
                  <a:schemeClr val="accent5"/>
                </a:solidFill>
                <a:ea typeface="Calibri" panose="020F0502020204030204" pitchFamily="34" charset="0"/>
                <a:cs typeface="Times New Roman" panose="02020603050405020304" pitchFamily="18" charset="0"/>
              </a:rPr>
              <a:t>Trump Voters</a:t>
            </a:r>
          </a:p>
        </p:txBody>
      </p:sp>
      <p:sp>
        <p:nvSpPr>
          <p:cNvPr id="9" name="Rectangle 8">
            <a:extLst>
              <a:ext uri="{FF2B5EF4-FFF2-40B4-BE49-F238E27FC236}">
                <a16:creationId xmlns:a16="http://schemas.microsoft.com/office/drawing/2014/main" id="{5C718AAD-67CC-8515-80CD-74F0FD800FC5}"/>
              </a:ext>
            </a:extLst>
          </p:cNvPr>
          <p:cNvSpPr/>
          <p:nvPr/>
        </p:nvSpPr>
        <p:spPr>
          <a:xfrm>
            <a:off x="911780" y="2084052"/>
            <a:ext cx="4526280" cy="3816429"/>
          </a:xfrm>
          <a:prstGeom prst="rect">
            <a:avLst/>
          </a:prstGeom>
        </p:spPr>
        <p:txBody>
          <a:bodyPr wrap="square">
            <a:spAutoFit/>
          </a:bodyPr>
          <a:lstStyle/>
          <a:p>
            <a:pPr fontAlgn="base"/>
            <a:r>
              <a:rPr lang="en-US" sz="1100"/>
              <a:t>“The news always </a:t>
            </a:r>
            <a:r>
              <a:rPr lang="en-US" sz="1100" b="1"/>
              <a:t>portrays Christians as the problem </a:t>
            </a:r>
            <a:r>
              <a:rPr lang="en-US" sz="1100"/>
              <a:t>they say we hate people who aren't like us. An example would be the gay community but that is simply not true. it's the act of sin that is hated never the people committing the sin, we only pray for them and love them.” – Older white woman, Trump voter </a:t>
            </a:r>
          </a:p>
          <a:p>
            <a:pPr fontAlgn="base"/>
            <a:r>
              <a:rPr lang="en-US" sz="1100"/>
              <a:t> </a:t>
            </a:r>
          </a:p>
          <a:p>
            <a:pPr fontAlgn="base"/>
            <a:r>
              <a:rPr lang="en-US" sz="1100"/>
              <a:t>“[The left] have </a:t>
            </a:r>
            <a:r>
              <a:rPr lang="en-US" sz="1100" b="1"/>
              <a:t>blamed the white men </a:t>
            </a:r>
            <a:r>
              <a:rPr lang="en-US" sz="1100"/>
              <a:t>for things like the inequality of outcomes between genders or races. They say that the country was built for us and that we created systemic oppression. I find it unfair and offensive because it feels like they are saying that my success was not my own fault, and that I don't deserve what I have.” – Young white man, Trump voter </a:t>
            </a:r>
          </a:p>
          <a:p>
            <a:pPr fontAlgn="base"/>
            <a:r>
              <a:rPr lang="en-US" sz="1100"/>
              <a:t> </a:t>
            </a:r>
          </a:p>
          <a:p>
            <a:pPr fontAlgn="base"/>
            <a:r>
              <a:rPr lang="en-US" sz="1100"/>
              <a:t>“Liberals assume that </a:t>
            </a:r>
            <a:r>
              <a:rPr lang="en-US" sz="1100" b="1"/>
              <a:t>if you are a Republican, or voted for Trump, that you are a racist or sexist person</a:t>
            </a:r>
            <a:r>
              <a:rPr lang="en-US" sz="1100"/>
              <a:t>.” – Young white man, Trump voter </a:t>
            </a:r>
          </a:p>
          <a:p>
            <a:pPr fontAlgn="base"/>
            <a:r>
              <a:rPr lang="en-US" sz="1100"/>
              <a:t> </a:t>
            </a:r>
          </a:p>
          <a:p>
            <a:pPr fontAlgn="base"/>
            <a:r>
              <a:rPr lang="en-US" sz="1100"/>
              <a:t>“</a:t>
            </a:r>
            <a:r>
              <a:rPr lang="en-US" sz="1100" b="1"/>
              <a:t>Some people believe that since I am white I am racist</a:t>
            </a:r>
            <a:r>
              <a:rPr lang="en-US" sz="1100"/>
              <a:t>. I've been told I have white privilege.  The color of my skin does not put me into a category. Anyone who knows me knows that I am the farthest from a racist. I believe in equality and fairness for all races. “– Older white woman, Trump voter </a:t>
            </a:r>
          </a:p>
        </p:txBody>
      </p:sp>
      <p:sp>
        <p:nvSpPr>
          <p:cNvPr id="10" name="TextBox 9">
            <a:extLst>
              <a:ext uri="{FF2B5EF4-FFF2-40B4-BE49-F238E27FC236}">
                <a16:creationId xmlns:a16="http://schemas.microsoft.com/office/drawing/2014/main" id="{1674F7BC-B8ED-EB7F-99FA-CC2E9BFB1136}"/>
              </a:ext>
            </a:extLst>
          </p:cNvPr>
          <p:cNvSpPr txBox="1"/>
          <p:nvPr/>
        </p:nvSpPr>
        <p:spPr>
          <a:xfrm>
            <a:off x="6353530" y="1766933"/>
            <a:ext cx="2613242" cy="336631"/>
          </a:xfrm>
          <a:prstGeom prst="rect">
            <a:avLst/>
          </a:prstGeom>
          <a:noFill/>
        </p:spPr>
        <p:txBody>
          <a:bodyPr wrap="square">
            <a:spAutoFit/>
          </a:bodyPr>
          <a:lstStyle/>
          <a:p>
            <a:pPr marR="0" lvl="0">
              <a:lnSpc>
                <a:spcPct val="107000"/>
              </a:lnSpc>
              <a:spcBef>
                <a:spcPts val="0"/>
              </a:spcBef>
              <a:spcAft>
                <a:spcPts val="800"/>
              </a:spcAft>
            </a:pPr>
            <a:r>
              <a:rPr lang="en-US" sz="1600" b="1">
                <a:solidFill>
                  <a:schemeClr val="accent1"/>
                </a:solidFill>
                <a:ea typeface="Calibri" panose="020F0502020204030204" pitchFamily="34" charset="0"/>
                <a:cs typeface="Times New Roman" panose="02020603050405020304" pitchFamily="18" charset="0"/>
              </a:rPr>
              <a:t>Harris Voters</a:t>
            </a:r>
          </a:p>
        </p:txBody>
      </p:sp>
      <p:sp>
        <p:nvSpPr>
          <p:cNvPr id="11" name="Rectangle 10">
            <a:extLst>
              <a:ext uri="{FF2B5EF4-FFF2-40B4-BE49-F238E27FC236}">
                <a16:creationId xmlns:a16="http://schemas.microsoft.com/office/drawing/2014/main" id="{77D880FF-37FA-CC5D-053A-5B1B21F3F1B6}"/>
              </a:ext>
            </a:extLst>
          </p:cNvPr>
          <p:cNvSpPr/>
          <p:nvPr/>
        </p:nvSpPr>
        <p:spPr>
          <a:xfrm>
            <a:off x="6353530" y="2084052"/>
            <a:ext cx="5074465" cy="3816429"/>
          </a:xfrm>
          <a:prstGeom prst="rect">
            <a:avLst/>
          </a:prstGeom>
        </p:spPr>
        <p:txBody>
          <a:bodyPr wrap="square">
            <a:spAutoFit/>
          </a:bodyPr>
          <a:lstStyle/>
          <a:p>
            <a:pPr fontAlgn="base"/>
            <a:r>
              <a:rPr lang="en-US" sz="1100"/>
              <a:t>“Every single issue that ever occurs, [the right] try to find a way to tie it into why </a:t>
            </a:r>
            <a:r>
              <a:rPr lang="en-US" sz="1100" b="1"/>
              <a:t>women are to blame, or the transgenders, or whatever specific race/country</a:t>
            </a:r>
            <a:r>
              <a:rPr lang="en-US" sz="1100"/>
              <a:t>. As a woman I no longer post online, not even an innocent selfie, because when Trump was elected for the second time, countless women were sent malicious rape threats, myself included.” – Young white woman, Harris voter </a:t>
            </a:r>
          </a:p>
          <a:p>
            <a:pPr fontAlgn="base"/>
            <a:r>
              <a:rPr lang="en-US" sz="1100"/>
              <a:t> </a:t>
            </a:r>
          </a:p>
          <a:p>
            <a:pPr fontAlgn="base"/>
            <a:r>
              <a:rPr lang="en-US" sz="1100"/>
              <a:t>“I have been a part of a group that has been called out for plenty of things. </a:t>
            </a:r>
            <a:r>
              <a:rPr lang="en-US" sz="1100" b="1"/>
              <a:t>Black people are called lazy</a:t>
            </a:r>
            <a:r>
              <a:rPr lang="en-US" sz="1100"/>
              <a:t>. We are being told that our violence is what is causing the problems in the world. Being told that we are taking corporate jobs from people who are ‘more deserving’ but less qualified.” – Young Black woman, Harris voter </a:t>
            </a:r>
          </a:p>
          <a:p>
            <a:pPr fontAlgn="base"/>
            <a:r>
              <a:rPr lang="en-US" sz="1100"/>
              <a:t> </a:t>
            </a:r>
          </a:p>
          <a:p>
            <a:pPr fontAlgn="base"/>
            <a:r>
              <a:rPr lang="en-US" sz="1100"/>
              <a:t>“Many immigrants are being blamed for lack of jobs, taking money from others that need it, and illegally staying in the U.S. </a:t>
            </a:r>
            <a:r>
              <a:rPr lang="en-US" sz="1100" b="1"/>
              <a:t>I get profiled just for being Hispanic </a:t>
            </a:r>
            <a:r>
              <a:rPr lang="en-US" sz="1100"/>
              <a:t>and I have to navigate those situations carefully for fear of police being called on me and being unlawfully detained in these current times.” – Young Latino man, Harris voter </a:t>
            </a:r>
          </a:p>
          <a:p>
            <a:pPr fontAlgn="base"/>
            <a:r>
              <a:rPr lang="en-US" sz="1100"/>
              <a:t> </a:t>
            </a:r>
          </a:p>
          <a:p>
            <a:pPr fontAlgn="base"/>
            <a:r>
              <a:rPr lang="en-US" sz="1100"/>
              <a:t>I see this daily on local news feeds in the comments. </a:t>
            </a:r>
            <a:r>
              <a:rPr lang="en-US" sz="1100" b="1"/>
              <a:t>The idea that all Indigenous people are indigent and drunks</a:t>
            </a:r>
            <a:r>
              <a:rPr lang="en-US" sz="1100"/>
              <a:t>, that all our city's homeless are Indigenous. – Older Indigenous woman, Harris voter </a:t>
            </a:r>
          </a:p>
        </p:txBody>
      </p:sp>
    </p:spTree>
    <p:extLst>
      <p:ext uri="{BB962C8B-B14F-4D97-AF65-F5344CB8AC3E}">
        <p14:creationId xmlns:p14="http://schemas.microsoft.com/office/powerpoint/2010/main" val="166253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8F1C-D43D-C0B4-50A6-49AA33609F3B}"/>
              </a:ext>
            </a:extLst>
          </p:cNvPr>
          <p:cNvSpPr>
            <a:spLocks noGrp="1"/>
          </p:cNvSpPr>
          <p:nvPr>
            <p:ph type="title"/>
          </p:nvPr>
        </p:nvSpPr>
        <p:spPr>
          <a:xfrm>
            <a:off x="594359" y="466750"/>
            <a:ext cx="11034069" cy="1553961"/>
          </a:xfrm>
        </p:spPr>
        <p:txBody>
          <a:bodyPr>
            <a:noAutofit/>
          </a:bodyPr>
          <a:lstStyle/>
          <a:p>
            <a:r>
              <a:rPr lang="en-US" sz="2500"/>
              <a:t>Many voters feel they are losing power, while few think they are gaining it.</a:t>
            </a:r>
          </a:p>
        </p:txBody>
      </p:sp>
      <p:sp>
        <p:nvSpPr>
          <p:cNvPr id="3" name="Slide Number Placeholder 2">
            <a:extLst>
              <a:ext uri="{FF2B5EF4-FFF2-40B4-BE49-F238E27FC236}">
                <a16:creationId xmlns:a16="http://schemas.microsoft.com/office/drawing/2014/main" id="{5F43D56E-825D-D968-E280-40CAD8397E36}"/>
              </a:ext>
            </a:extLst>
          </p:cNvPr>
          <p:cNvSpPr>
            <a:spLocks noGrp="1"/>
          </p:cNvSpPr>
          <p:nvPr>
            <p:ph type="sldNum" sz="quarter" idx="12"/>
          </p:nvPr>
        </p:nvSpPr>
        <p:spPr/>
        <p:txBody>
          <a:bodyPr/>
          <a:lstStyle/>
          <a:p>
            <a:fld id="{35AC7A8B-0617-B84C-BE7C-25188248DABA}" type="slidenum">
              <a:rPr lang="en-US" smtClean="0"/>
              <a:pPr/>
              <a:t>5</a:t>
            </a:fld>
            <a:endParaRPr lang="en-US"/>
          </a:p>
        </p:txBody>
      </p:sp>
      <p:graphicFrame>
        <p:nvGraphicFramePr>
          <p:cNvPr id="7" name="Table 6">
            <a:extLst>
              <a:ext uri="{FF2B5EF4-FFF2-40B4-BE49-F238E27FC236}">
                <a16:creationId xmlns:a16="http://schemas.microsoft.com/office/drawing/2014/main" id="{23D11713-D584-BA7E-2FD6-FA8DC9FE34C5}"/>
              </a:ext>
            </a:extLst>
          </p:cNvPr>
          <p:cNvGraphicFramePr>
            <a:graphicFrameLocks noGrp="1"/>
          </p:cNvGraphicFramePr>
          <p:nvPr>
            <p:extLst>
              <p:ext uri="{D42A27DB-BD31-4B8C-83A1-F6EECF244321}">
                <p14:modId xmlns:p14="http://schemas.microsoft.com/office/powerpoint/2010/main" val="3583689114"/>
              </p:ext>
            </p:extLst>
          </p:nvPr>
        </p:nvGraphicFramePr>
        <p:xfrm>
          <a:off x="679029" y="2164283"/>
          <a:ext cx="10918612" cy="3352800"/>
        </p:xfrm>
        <a:graphic>
          <a:graphicData uri="http://schemas.openxmlformats.org/drawingml/2006/table">
            <a:tbl>
              <a:tblPr/>
              <a:tblGrid>
                <a:gridCol w="2492700">
                  <a:extLst>
                    <a:ext uri="{9D8B030D-6E8A-4147-A177-3AD203B41FA5}">
                      <a16:colId xmlns:a16="http://schemas.microsoft.com/office/drawing/2014/main" val="3843503134"/>
                    </a:ext>
                  </a:extLst>
                </a:gridCol>
                <a:gridCol w="572466">
                  <a:extLst>
                    <a:ext uri="{9D8B030D-6E8A-4147-A177-3AD203B41FA5}">
                      <a16:colId xmlns:a16="http://schemas.microsoft.com/office/drawing/2014/main" val="1626759288"/>
                    </a:ext>
                  </a:extLst>
                </a:gridCol>
                <a:gridCol w="1025110">
                  <a:extLst>
                    <a:ext uri="{9D8B030D-6E8A-4147-A177-3AD203B41FA5}">
                      <a16:colId xmlns:a16="http://schemas.microsoft.com/office/drawing/2014/main" val="276582103"/>
                    </a:ext>
                  </a:extLst>
                </a:gridCol>
                <a:gridCol w="1208419">
                  <a:extLst>
                    <a:ext uri="{9D8B030D-6E8A-4147-A177-3AD203B41FA5}">
                      <a16:colId xmlns:a16="http://schemas.microsoft.com/office/drawing/2014/main" val="3214924366"/>
                    </a:ext>
                  </a:extLst>
                </a:gridCol>
                <a:gridCol w="841802">
                  <a:extLst>
                    <a:ext uri="{9D8B030D-6E8A-4147-A177-3AD203B41FA5}">
                      <a16:colId xmlns:a16="http://schemas.microsoft.com/office/drawing/2014/main" val="2487734920"/>
                    </a:ext>
                  </a:extLst>
                </a:gridCol>
                <a:gridCol w="1171434">
                  <a:extLst>
                    <a:ext uri="{9D8B030D-6E8A-4147-A177-3AD203B41FA5}">
                      <a16:colId xmlns:a16="http://schemas.microsoft.com/office/drawing/2014/main" val="2596561881"/>
                    </a:ext>
                  </a:extLst>
                </a:gridCol>
                <a:gridCol w="1025110">
                  <a:extLst>
                    <a:ext uri="{9D8B030D-6E8A-4147-A177-3AD203B41FA5}">
                      <a16:colId xmlns:a16="http://schemas.microsoft.com/office/drawing/2014/main" val="1962637089"/>
                    </a:ext>
                  </a:extLst>
                </a:gridCol>
                <a:gridCol w="894707">
                  <a:extLst>
                    <a:ext uri="{9D8B030D-6E8A-4147-A177-3AD203B41FA5}">
                      <a16:colId xmlns:a16="http://schemas.microsoft.com/office/drawing/2014/main" val="4026118420"/>
                    </a:ext>
                  </a:extLst>
                </a:gridCol>
                <a:gridCol w="843432">
                  <a:extLst>
                    <a:ext uri="{9D8B030D-6E8A-4147-A177-3AD203B41FA5}">
                      <a16:colId xmlns:a16="http://schemas.microsoft.com/office/drawing/2014/main" val="3014344706"/>
                    </a:ext>
                  </a:extLst>
                </a:gridCol>
                <a:gridCol w="843432">
                  <a:extLst>
                    <a:ext uri="{9D8B030D-6E8A-4147-A177-3AD203B41FA5}">
                      <a16:colId xmlns:a16="http://schemas.microsoft.com/office/drawing/2014/main" val="703742254"/>
                    </a:ext>
                  </a:extLst>
                </a:gridCol>
              </a:tblGrid>
              <a:tr h="293479">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4">
                  <a:txBody>
                    <a:bodyPr/>
                    <a:lstStyle/>
                    <a:p>
                      <a:pPr algn="ctr" rtl="0" fontAlgn="base">
                        <a:lnSpc>
                          <a:spcPct val="100000"/>
                        </a:lnSpc>
                        <a:buNone/>
                      </a:pPr>
                      <a:r>
                        <a:rPr lang="en-US" sz="1400" b="1" i="0">
                          <a:solidFill>
                            <a:schemeClr val="bg1"/>
                          </a:solidFill>
                          <a:effectLst/>
                          <a:latin typeface="+mn-lt"/>
                        </a:rPr>
                        <a:t>June 2025 </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base">
                        <a:lnSpc>
                          <a:spcPct val="100000"/>
                        </a:lnSpc>
                        <a:buNone/>
                      </a:pPr>
                      <a:r>
                        <a:rPr lang="en-US" sz="1400" b="1" i="0">
                          <a:solidFill>
                            <a:schemeClr val="bg1"/>
                          </a:solidFill>
                          <a:effectLst/>
                          <a:latin typeface="+mn-lt"/>
                        </a:rPr>
                        <a:t>Feb 2026 </a:t>
                      </a:r>
                    </a:p>
                  </a:txBody>
                  <a:tcPr anchor="ctr">
                    <a:lnL w="6350" cap="flat" cmpd="sng" algn="ctr">
                      <a:solidFill>
                        <a:schemeClr val="tx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fontAlgn="base">
                        <a:lnSpc>
                          <a:spcPct val="100000"/>
                        </a:lnSpc>
                        <a:buNone/>
                      </a:pPr>
                      <a:r>
                        <a:rPr lang="en-US" sz="1400" b="1" i="0">
                          <a:solidFill>
                            <a:schemeClr val="bg1"/>
                          </a:solidFill>
                          <a:effectLst/>
                          <a:latin typeface="+mn-lt"/>
                        </a:rPr>
                        <a:t>Diff</a:t>
                      </a:r>
                    </a:p>
                  </a:txBody>
                  <a:tcPr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3035524"/>
                  </a:ext>
                </a:extLst>
              </a:tr>
              <a:tr h="293479">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solidFill>
                            <a:schemeClr val="bg1"/>
                          </a:solidFill>
                          <a:effectLst/>
                          <a:latin typeface="+mn-lt"/>
                        </a:rPr>
                        <a:t>Net</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a:txBody>
                    <a:bodyPr/>
                    <a:lstStyle/>
                    <a:p>
                      <a:pPr algn="ctr"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solidFill>
                            <a:schemeClr val="bg1"/>
                          </a:solidFill>
                          <a:effectLst/>
                          <a:latin typeface="+mn-lt"/>
                        </a:rPr>
                        <a:t>Net</a:t>
                      </a:r>
                    </a:p>
                  </a:txBody>
                  <a:tcPr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vMerge="1">
                  <a:txBody>
                    <a:bodyPr/>
                    <a:lstStyle/>
                    <a:p>
                      <a:pPr algn="ctr" rtl="0" fontAlgn="base">
                        <a:lnSpc>
                          <a:spcPct val="100000"/>
                        </a:lnSpc>
                        <a:buNone/>
                      </a:pPr>
                      <a:endParaRPr lang="en-US" sz="1400" b="0" i="0">
                        <a:solidFill>
                          <a:schemeClr val="bg1"/>
                        </a:solidFill>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60954605"/>
                  </a:ext>
                </a:extLst>
              </a:tr>
              <a:tr h="457200">
                <a:tc>
                  <a:txBody>
                    <a:bodyPr/>
                    <a:lstStyle/>
                    <a:p>
                      <a:pPr algn="l" rtl="0" fontAlgn="base">
                        <a:lnSpc>
                          <a:spcPct val="100000"/>
                        </a:lnSpc>
                        <a:buNone/>
                      </a:pPr>
                      <a:r>
                        <a:rPr lang="en-US" sz="1300" b="0" i="0">
                          <a:effectLst/>
                          <a:latin typeface="+mn-lt"/>
                        </a:rPr>
                        <a:t>All voters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-28 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-35 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-7</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449137872"/>
                  </a:ext>
                </a:extLst>
              </a:tr>
              <a:tr h="457200">
                <a:tc>
                  <a:txBody>
                    <a:bodyPr/>
                    <a:lstStyle/>
                    <a:p>
                      <a:pPr algn="l" rtl="0" fontAlgn="base">
                        <a:lnSpc>
                          <a:spcPct val="100000"/>
                        </a:lnSpc>
                        <a:buNone/>
                      </a:pPr>
                      <a:r>
                        <a:rPr lang="en-US" sz="1300" b="0" i="0">
                          <a:effectLst/>
                          <a:latin typeface="+mn-lt"/>
                        </a:rPr>
                        <a:t>Swing voters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-29 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-42 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-13</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15063205"/>
                  </a:ext>
                </a:extLst>
              </a:tr>
              <a:tr h="457200">
                <a:tc>
                  <a:txBody>
                    <a:bodyPr/>
                    <a:lstStyle/>
                    <a:p>
                      <a:pPr algn="l" rtl="0" fontAlgn="base">
                        <a:lnSpc>
                          <a:spcPct val="100000"/>
                        </a:lnSpc>
                        <a:buNone/>
                      </a:pPr>
                      <a:r>
                        <a:rPr lang="en-US" sz="1300" b="0" i="0">
                          <a:effectLst/>
                          <a:latin typeface="+mn-lt"/>
                        </a:rPr>
                        <a:t>Democrats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-36 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-62 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-26</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502517350"/>
                  </a:ext>
                </a:extLst>
              </a:tr>
              <a:tr h="457200">
                <a:tc>
                  <a:txBody>
                    <a:bodyPr/>
                    <a:lstStyle/>
                    <a:p>
                      <a:pPr algn="l" rtl="0" fontAlgn="base">
                        <a:lnSpc>
                          <a:spcPct val="100000"/>
                        </a:lnSpc>
                        <a:buNone/>
                      </a:pPr>
                      <a:r>
                        <a:rPr lang="en-US" sz="1300" b="0" i="0">
                          <a:effectLst/>
                          <a:latin typeface="+mn-lt"/>
                        </a:rPr>
                        <a:t>Independents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-17 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-52 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-35</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706170109"/>
                  </a:ext>
                </a:extLst>
              </a:tr>
              <a:tr h="457200">
                <a:tc>
                  <a:txBody>
                    <a:bodyPr/>
                    <a:lstStyle/>
                    <a:p>
                      <a:pPr algn="l" rtl="0" fontAlgn="base">
                        <a:lnSpc>
                          <a:spcPct val="100000"/>
                        </a:lnSpc>
                        <a:buNone/>
                      </a:pPr>
                      <a:r>
                        <a:rPr lang="en-US" sz="1300" b="0" i="0">
                          <a:effectLst/>
                          <a:latin typeface="+mn-lt"/>
                        </a:rPr>
                        <a:t>Non-MAGA Reps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-35 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-35 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+0</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612949159"/>
                  </a:ext>
                </a:extLst>
              </a:tr>
              <a:tr h="457200">
                <a:tc>
                  <a:txBody>
                    <a:bodyPr/>
                    <a:lstStyle/>
                    <a:p>
                      <a:pPr algn="l" rtl="0" fontAlgn="base">
                        <a:lnSpc>
                          <a:spcPct val="100000"/>
                        </a:lnSpc>
                        <a:buNone/>
                      </a:pPr>
                      <a:r>
                        <a:rPr lang="en-US" sz="1300" b="0" i="0">
                          <a:effectLst/>
                          <a:latin typeface="+mn-lt"/>
                        </a:rPr>
                        <a:t>MAGA Reps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-13 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300" b="1" i="0">
                          <a:effectLst/>
                          <a:latin typeface="+mn-lt"/>
                        </a:rPr>
                        <a:t>+16 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300" b="1" i="0">
                          <a:effectLst/>
                          <a:latin typeface="+mn-lt"/>
                        </a:rPr>
                        <a:t>+29</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315549005"/>
                  </a:ext>
                </a:extLst>
              </a:tr>
            </a:tbl>
          </a:graphicData>
        </a:graphic>
      </p:graphicFrame>
      <p:graphicFrame>
        <p:nvGraphicFramePr>
          <p:cNvPr id="8" name="Chart 7">
            <a:extLst>
              <a:ext uri="{FF2B5EF4-FFF2-40B4-BE49-F238E27FC236}">
                <a16:creationId xmlns:a16="http://schemas.microsoft.com/office/drawing/2014/main" id="{9E3AEBC8-24F9-07D1-37EB-4CEC34F2B3AE}"/>
              </a:ext>
            </a:extLst>
          </p:cNvPr>
          <p:cNvGraphicFramePr/>
          <p:nvPr>
            <p:extLst>
              <p:ext uri="{D42A27DB-BD31-4B8C-83A1-F6EECF244321}">
                <p14:modId xmlns:p14="http://schemas.microsoft.com/office/powerpoint/2010/main" val="3501170321"/>
              </p:ext>
            </p:extLst>
          </p:nvPr>
        </p:nvGraphicFramePr>
        <p:xfrm>
          <a:off x="2007226" y="1788527"/>
          <a:ext cx="8208334" cy="272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64F1E01-27C7-C6A5-523D-B70D0054A04C}"/>
              </a:ext>
            </a:extLst>
          </p:cNvPr>
          <p:cNvGraphicFramePr/>
          <p:nvPr>
            <p:extLst>
              <p:ext uri="{D42A27DB-BD31-4B8C-83A1-F6EECF244321}">
                <p14:modId xmlns:p14="http://schemas.microsoft.com/office/powerpoint/2010/main" val="4008490393"/>
              </p:ext>
            </p:extLst>
          </p:nvPr>
        </p:nvGraphicFramePr>
        <p:xfrm>
          <a:off x="3072329" y="2709277"/>
          <a:ext cx="2954590" cy="28521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F52EA5B-F91A-D2BE-0DA4-A468D3D335F3}"/>
              </a:ext>
            </a:extLst>
          </p:cNvPr>
          <p:cNvGraphicFramePr/>
          <p:nvPr>
            <p:extLst>
              <p:ext uri="{D42A27DB-BD31-4B8C-83A1-F6EECF244321}">
                <p14:modId xmlns:p14="http://schemas.microsoft.com/office/powerpoint/2010/main" val="1026543454"/>
              </p:ext>
            </p:extLst>
          </p:nvPr>
        </p:nvGraphicFramePr>
        <p:xfrm>
          <a:off x="6813175" y="2769612"/>
          <a:ext cx="3177936" cy="276245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27448F3C-085F-7C4D-8569-7D9F4CBD5085}"/>
              </a:ext>
            </a:extLst>
          </p:cNvPr>
          <p:cNvSpPr txBox="1"/>
          <p:nvPr/>
        </p:nvSpPr>
        <p:spPr>
          <a:xfrm>
            <a:off x="604301" y="1243730"/>
            <a:ext cx="10993340" cy="584775"/>
          </a:xfrm>
          <a:prstGeom prst="rect">
            <a:avLst/>
          </a:prstGeom>
          <a:noFill/>
        </p:spPr>
        <p:txBody>
          <a:bodyPr wrap="square">
            <a:spAutoFit/>
          </a:bodyPr>
          <a:lstStyle/>
          <a:p>
            <a:pPr algn="ctr"/>
            <a:r>
              <a:rPr lang="en-US" sz="1600" b="0" i="1">
                <a:solidFill>
                  <a:srgbClr val="000000"/>
                </a:solidFill>
                <a:effectLst/>
                <a:latin typeface="Arial" panose="020B0604020202020204" pitchFamily="34" charset="0"/>
              </a:rPr>
              <a:t>Thinking about the changes that are occurring in our society, do you think </a:t>
            </a:r>
            <a:r>
              <a:rPr lang="en-US" sz="1600" b="1" i="1">
                <a:solidFill>
                  <a:srgbClr val="000000"/>
                </a:solidFill>
                <a:effectLst/>
                <a:latin typeface="Arial" panose="020B0604020202020204" pitchFamily="34" charset="0"/>
              </a:rPr>
              <a:t>people like you </a:t>
            </a:r>
            <a:r>
              <a:rPr lang="en-US" sz="1600" b="0" i="1">
                <a:solidFill>
                  <a:srgbClr val="000000"/>
                </a:solidFill>
                <a:effectLst/>
                <a:latin typeface="Arial" panose="020B0604020202020204" pitchFamily="34" charset="0"/>
              </a:rPr>
              <a:t>are mostly gaining power or losing power in our country today? </a:t>
            </a:r>
            <a:endParaRPr lang="en-US" sz="1600" i="1"/>
          </a:p>
        </p:txBody>
      </p:sp>
    </p:spTree>
    <p:extLst>
      <p:ext uri="{BB962C8B-B14F-4D97-AF65-F5344CB8AC3E}">
        <p14:creationId xmlns:p14="http://schemas.microsoft.com/office/powerpoint/2010/main" val="2166456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7087-806E-8F2A-3A33-084810AE60D6}"/>
              </a:ext>
            </a:extLst>
          </p:cNvPr>
          <p:cNvSpPr>
            <a:spLocks noGrp="1"/>
          </p:cNvSpPr>
          <p:nvPr>
            <p:ph type="title"/>
          </p:nvPr>
        </p:nvSpPr>
        <p:spPr>
          <a:xfrm>
            <a:off x="594360" y="404814"/>
            <a:ext cx="10759440" cy="580773"/>
          </a:xfrm>
        </p:spPr>
        <p:txBody>
          <a:bodyPr>
            <a:normAutofit fontScale="90000"/>
          </a:bodyPr>
          <a:lstStyle/>
          <a:p>
            <a:r>
              <a:rPr lang="en-US"/>
              <a:t>Voters may not believe in the system, but they haven’t given up on hope for themselves.</a:t>
            </a:r>
          </a:p>
        </p:txBody>
      </p:sp>
      <p:sp>
        <p:nvSpPr>
          <p:cNvPr id="3" name="Slide Number Placeholder 2">
            <a:extLst>
              <a:ext uri="{FF2B5EF4-FFF2-40B4-BE49-F238E27FC236}">
                <a16:creationId xmlns:a16="http://schemas.microsoft.com/office/drawing/2014/main" id="{CA583AB9-734D-91E8-EF5B-A92BE8634C27}"/>
              </a:ext>
            </a:extLst>
          </p:cNvPr>
          <p:cNvSpPr>
            <a:spLocks noGrp="1"/>
          </p:cNvSpPr>
          <p:nvPr>
            <p:ph type="sldNum" sz="quarter" idx="12"/>
          </p:nvPr>
        </p:nvSpPr>
        <p:spPr/>
        <p:txBody>
          <a:bodyPr/>
          <a:lstStyle/>
          <a:p>
            <a:fld id="{35AC7A8B-0617-B84C-BE7C-25188248DABA}" type="slidenum">
              <a:rPr lang="en-US" smtClean="0"/>
              <a:pPr/>
              <a:t>50</a:t>
            </a:fld>
            <a:endParaRPr lang="en-US"/>
          </a:p>
        </p:txBody>
      </p:sp>
      <p:sp>
        <p:nvSpPr>
          <p:cNvPr id="4" name="Round Diagonal Corner Rectangle 3">
            <a:extLst>
              <a:ext uri="{FF2B5EF4-FFF2-40B4-BE49-F238E27FC236}">
                <a16:creationId xmlns:a16="http://schemas.microsoft.com/office/drawing/2014/main" id="{488AAFF0-CBBD-D990-5E4B-C5B166A52E4A}"/>
              </a:ext>
            </a:extLst>
          </p:cNvPr>
          <p:cNvSpPr/>
          <p:nvPr/>
        </p:nvSpPr>
        <p:spPr>
          <a:xfrm>
            <a:off x="594360" y="1422792"/>
            <a:ext cx="6688756" cy="3464001"/>
          </a:xfrm>
          <a:prstGeom prst="round2DiagRect">
            <a:avLst>
              <a:gd name="adj1" fmla="val 4694"/>
              <a:gd name="adj2" fmla="val 0"/>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0AE34028-5C93-DE1A-D594-4646C4D39D4D}"/>
              </a:ext>
            </a:extLst>
          </p:cNvPr>
          <p:cNvSpPr/>
          <p:nvPr/>
        </p:nvSpPr>
        <p:spPr>
          <a:xfrm>
            <a:off x="911780" y="1324913"/>
            <a:ext cx="562708" cy="24668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737578EB-5B81-63BB-A71F-EC6643BF06BC}"/>
              </a:ext>
            </a:extLst>
          </p:cNvPr>
          <p:cNvSpPr/>
          <p:nvPr/>
        </p:nvSpPr>
        <p:spPr>
          <a:xfrm>
            <a:off x="7627056" y="1422791"/>
            <a:ext cx="3960643" cy="3464001"/>
          </a:xfrm>
          <a:prstGeom prst="round2DiagRect">
            <a:avLst>
              <a:gd name="adj1" fmla="val 4694"/>
              <a:gd name="adj2" fmla="val 0"/>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6EE93D5A-D5B2-DA12-244F-856ADF51654A}"/>
              </a:ext>
            </a:extLst>
          </p:cNvPr>
          <p:cNvSpPr/>
          <p:nvPr/>
        </p:nvSpPr>
        <p:spPr>
          <a:xfrm>
            <a:off x="7944476" y="1324913"/>
            <a:ext cx="562708" cy="24668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687034-B19D-ED72-4E69-7003189FD321}"/>
              </a:ext>
            </a:extLst>
          </p:cNvPr>
          <p:cNvSpPr txBox="1"/>
          <p:nvPr/>
        </p:nvSpPr>
        <p:spPr>
          <a:xfrm>
            <a:off x="830664" y="1635285"/>
            <a:ext cx="6319644" cy="663515"/>
          </a:xfrm>
          <a:prstGeom prst="rect">
            <a:avLst/>
          </a:prstGeom>
          <a:noFill/>
        </p:spPr>
        <p:txBody>
          <a:bodyPr wrap="square">
            <a:spAutoFit/>
          </a:bodyPr>
          <a:lstStyle/>
          <a:p>
            <a:pPr marR="0" lvl="0">
              <a:lnSpc>
                <a:spcPct val="107000"/>
              </a:lnSpc>
              <a:spcBef>
                <a:spcPts val="0"/>
              </a:spcBef>
              <a:spcAft>
                <a:spcPts val="800"/>
              </a:spcAft>
            </a:pPr>
            <a:r>
              <a:rPr lang="en-US" b="1">
                <a:solidFill>
                  <a:schemeClr val="accent4">
                    <a:lumMod val="75000"/>
                  </a:schemeClr>
                </a:solidFill>
                <a:ea typeface="Calibri" panose="020F0502020204030204" pitchFamily="34" charset="0"/>
                <a:cs typeface="Times New Roman" panose="02020603050405020304" pitchFamily="18" charset="0"/>
              </a:rPr>
              <a:t>Both young and older groups feel squeezed by systemic pressures. </a:t>
            </a:r>
          </a:p>
        </p:txBody>
      </p:sp>
      <p:sp>
        <p:nvSpPr>
          <p:cNvPr id="9" name="Rectangle 8">
            <a:extLst>
              <a:ext uri="{FF2B5EF4-FFF2-40B4-BE49-F238E27FC236}">
                <a16:creationId xmlns:a16="http://schemas.microsoft.com/office/drawing/2014/main" id="{C3352E1F-1958-50CA-43C9-ED8549BCB825}"/>
              </a:ext>
            </a:extLst>
          </p:cNvPr>
          <p:cNvSpPr/>
          <p:nvPr/>
        </p:nvSpPr>
        <p:spPr>
          <a:xfrm>
            <a:off x="911779" y="2449356"/>
            <a:ext cx="5906116" cy="2246769"/>
          </a:xfrm>
          <a:prstGeom prst="rect">
            <a:avLst/>
          </a:prstGeom>
        </p:spPr>
        <p:txBody>
          <a:bodyPr wrap="square">
            <a:spAutoFit/>
          </a:bodyPr>
          <a:lstStyle/>
          <a:p>
            <a:pPr marL="285750" indent="-285750" fontAlgn="base">
              <a:buFont typeface="Arial" panose="020B0604020202020204" pitchFamily="34" charset="0"/>
              <a:buChar char="•"/>
            </a:pPr>
            <a:r>
              <a:rPr lang="en-US" sz="1400"/>
              <a:t>Younger voters: more acute economic stress, critical of capitalism. </a:t>
            </a:r>
            <a:br>
              <a:rPr lang="en-US" sz="1400"/>
            </a:br>
            <a:endParaRPr lang="en-US" sz="1400"/>
          </a:p>
          <a:p>
            <a:pPr marL="285750" indent="-285750" fontAlgn="base">
              <a:buFont typeface="Arial" panose="020B0604020202020204" pitchFamily="34" charset="0"/>
              <a:buChar char="•"/>
            </a:pPr>
            <a:r>
              <a:rPr lang="en-US" sz="1400"/>
              <a:t>Older voters: More stabilized in career and life but still pressured. </a:t>
            </a:r>
            <a:br>
              <a:rPr lang="en-US" sz="1400"/>
            </a:br>
            <a:endParaRPr lang="en-US" sz="1400"/>
          </a:p>
          <a:p>
            <a:pPr marL="285750" indent="-285750" fontAlgn="base">
              <a:buFont typeface="Arial" panose="020B0604020202020204" pitchFamily="34" charset="0"/>
              <a:buChar char="•"/>
            </a:pPr>
            <a:r>
              <a:rPr lang="en-US" sz="1400"/>
              <a:t>Key drivers: </a:t>
            </a:r>
          </a:p>
          <a:p>
            <a:pPr marL="742950" lvl="1" indent="-285750" fontAlgn="base">
              <a:buFont typeface="Courier New" panose="02070309020205020404" pitchFamily="49" charset="0"/>
              <a:buChar char="o"/>
            </a:pPr>
            <a:r>
              <a:rPr lang="en-US" sz="1400"/>
              <a:t>High cost of living (housing), debt </a:t>
            </a:r>
            <a:r>
              <a:rPr lang="en-US" sz="1400">
                <a:sym typeface="Wingdings" pitchFamily="2" charset="2"/>
              </a:rPr>
              <a:t></a:t>
            </a:r>
            <a:r>
              <a:rPr lang="en-US" sz="1400"/>
              <a:t> financial strain </a:t>
            </a:r>
          </a:p>
          <a:p>
            <a:pPr marL="742950" lvl="1" indent="-285750" fontAlgn="base">
              <a:buFont typeface="Courier New" panose="02070309020205020404" pitchFamily="49" charset="0"/>
              <a:buChar char="o"/>
            </a:pPr>
            <a:r>
              <a:rPr lang="en-US" sz="1400"/>
              <a:t>Job insecurity and weak job market (higher concern for young people) </a:t>
            </a:r>
          </a:p>
          <a:p>
            <a:pPr marL="742950" lvl="1" indent="-285750" fontAlgn="base">
              <a:buFont typeface="Courier New" panose="02070309020205020404" pitchFamily="49" charset="0"/>
              <a:buChar char="o"/>
            </a:pPr>
            <a:r>
              <a:rPr lang="en-US" sz="1400"/>
              <a:t>Media power &amp; bias (legacy media and Big Tech/social media) </a:t>
            </a:r>
          </a:p>
          <a:p>
            <a:pPr marL="742950" lvl="1" indent="-285750" fontAlgn="base">
              <a:buFont typeface="Courier New" panose="02070309020205020404" pitchFamily="49" charset="0"/>
              <a:buChar char="o"/>
            </a:pPr>
            <a:r>
              <a:rPr lang="en-US" sz="1400"/>
              <a:t>Political disfunction &amp; polarization </a:t>
            </a:r>
          </a:p>
        </p:txBody>
      </p:sp>
      <p:sp>
        <p:nvSpPr>
          <p:cNvPr id="10" name="TextBox 9">
            <a:extLst>
              <a:ext uri="{FF2B5EF4-FFF2-40B4-BE49-F238E27FC236}">
                <a16:creationId xmlns:a16="http://schemas.microsoft.com/office/drawing/2014/main" id="{3F5DE7E0-A4C2-4DC2-9115-FB97DD10839E}"/>
              </a:ext>
            </a:extLst>
          </p:cNvPr>
          <p:cNvSpPr txBox="1"/>
          <p:nvPr/>
        </p:nvSpPr>
        <p:spPr>
          <a:xfrm>
            <a:off x="7944477" y="1635285"/>
            <a:ext cx="3455688" cy="959878"/>
          </a:xfrm>
          <a:prstGeom prst="rect">
            <a:avLst/>
          </a:prstGeom>
          <a:noFill/>
        </p:spPr>
        <p:txBody>
          <a:bodyPr wrap="square">
            <a:spAutoFit/>
          </a:bodyPr>
          <a:lstStyle/>
          <a:p>
            <a:pPr marR="0" lvl="0">
              <a:lnSpc>
                <a:spcPct val="107000"/>
              </a:lnSpc>
              <a:spcBef>
                <a:spcPts val="0"/>
              </a:spcBef>
              <a:spcAft>
                <a:spcPts val="800"/>
              </a:spcAft>
            </a:pPr>
            <a:r>
              <a:rPr lang="en-US" b="1">
                <a:solidFill>
                  <a:schemeClr val="accent1"/>
                </a:solidFill>
                <a:ea typeface="Calibri" panose="020F0502020204030204" pitchFamily="34" charset="0"/>
                <a:cs typeface="Times New Roman" panose="02020603050405020304" pitchFamily="18" charset="0"/>
              </a:rPr>
              <a:t>Nevertheless, many actively choose optimism despite systemic concerns. </a:t>
            </a:r>
          </a:p>
        </p:txBody>
      </p:sp>
      <p:sp>
        <p:nvSpPr>
          <p:cNvPr id="11" name="Rectangle 10">
            <a:extLst>
              <a:ext uri="{FF2B5EF4-FFF2-40B4-BE49-F238E27FC236}">
                <a16:creationId xmlns:a16="http://schemas.microsoft.com/office/drawing/2014/main" id="{CC604851-27FB-CD29-C226-F6C2612C91A9}"/>
              </a:ext>
            </a:extLst>
          </p:cNvPr>
          <p:cNvSpPr/>
          <p:nvPr/>
        </p:nvSpPr>
        <p:spPr>
          <a:xfrm>
            <a:off x="7944476" y="2700315"/>
            <a:ext cx="3455689" cy="1600438"/>
          </a:xfrm>
          <a:prstGeom prst="rect">
            <a:avLst/>
          </a:prstGeom>
        </p:spPr>
        <p:txBody>
          <a:bodyPr wrap="square">
            <a:spAutoFit/>
          </a:bodyPr>
          <a:lstStyle/>
          <a:p>
            <a:pPr marL="285750" indent="-285750" fontAlgn="base">
              <a:buFont typeface="Arial" panose="020B0604020202020204" pitchFamily="34" charset="0"/>
              <a:buChar char="•"/>
            </a:pPr>
            <a:r>
              <a:rPr lang="en-US" sz="1400"/>
              <a:t>Many are hopeful or optimistic about personal goals and life.  </a:t>
            </a:r>
            <a:br>
              <a:rPr lang="en-US" sz="1400"/>
            </a:br>
            <a:endParaRPr lang="en-US" sz="1400"/>
          </a:p>
          <a:p>
            <a:pPr marL="285750" indent="-285750" fontAlgn="base">
              <a:buFont typeface="Arial" panose="020B0604020202020204" pitchFamily="34" charset="0"/>
              <a:buChar char="•"/>
            </a:pPr>
            <a:r>
              <a:rPr lang="en-US" sz="1400"/>
              <a:t>Optimism is rooted in self or trust in small groups or communities, rather than the collective or larger societal systems. </a:t>
            </a:r>
          </a:p>
        </p:txBody>
      </p:sp>
      <p:sp>
        <p:nvSpPr>
          <p:cNvPr id="12" name="Round Diagonal Corner Rectangle 11">
            <a:extLst>
              <a:ext uri="{FF2B5EF4-FFF2-40B4-BE49-F238E27FC236}">
                <a16:creationId xmlns:a16="http://schemas.microsoft.com/office/drawing/2014/main" id="{7B0E48E2-C468-F2B3-53F3-38621092BD39}"/>
              </a:ext>
            </a:extLst>
          </p:cNvPr>
          <p:cNvSpPr/>
          <p:nvPr/>
        </p:nvSpPr>
        <p:spPr>
          <a:xfrm>
            <a:off x="594360" y="5091972"/>
            <a:ext cx="10993340" cy="827946"/>
          </a:xfrm>
          <a:prstGeom prst="round2DiagRect">
            <a:avLst>
              <a:gd name="adj1" fmla="val 4694"/>
              <a:gd name="adj2" fmla="val 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F960BF9-45DB-F91D-11FC-E00F848A2E40}"/>
              </a:ext>
            </a:extLst>
          </p:cNvPr>
          <p:cNvSpPr txBox="1"/>
          <p:nvPr/>
        </p:nvSpPr>
        <p:spPr>
          <a:xfrm>
            <a:off x="1460270" y="5162642"/>
            <a:ext cx="9939895" cy="738664"/>
          </a:xfrm>
          <a:prstGeom prst="rect">
            <a:avLst/>
          </a:prstGeom>
          <a:noFill/>
        </p:spPr>
        <p:txBody>
          <a:bodyPr wrap="square">
            <a:spAutoFit/>
          </a:bodyPr>
          <a:lstStyle/>
          <a:p>
            <a:r>
              <a:rPr lang="en-US" sz="1400" b="0" i="0">
                <a:solidFill>
                  <a:srgbClr val="000000"/>
                </a:solidFill>
                <a:effectLst/>
                <a:latin typeface="Arial" panose="020B0604020202020204" pitchFamily="34" charset="0"/>
              </a:rPr>
              <a:t>Acknowledge th</a:t>
            </a:r>
            <a:r>
              <a:rPr lang="en-US" sz="1400">
                <a:solidFill>
                  <a:srgbClr val="000000"/>
                </a:solidFill>
                <a:latin typeface="Arial" panose="020B0604020202020204" pitchFamily="34" charset="0"/>
              </a:rPr>
              <a:t>e challenging reality voters are facing but be cautious about overly negative messages. Many will tune out if they perceive communications as all “doom and gloom.” </a:t>
            </a:r>
            <a:r>
              <a:rPr lang="en-US" sz="1400" b="0" i="0">
                <a:solidFill>
                  <a:srgbClr val="000000"/>
                </a:solidFill>
                <a:effectLst/>
                <a:latin typeface="Arial" panose="020B0604020202020204" pitchFamily="34" charset="0"/>
              </a:rPr>
              <a:t>Position solutions as removing systemic barriers while reinforcing hope in ordinary people.</a:t>
            </a:r>
            <a:endParaRPr lang="en-US" sz="1400"/>
          </a:p>
        </p:txBody>
      </p:sp>
      <p:pic>
        <p:nvPicPr>
          <p:cNvPr id="16" name="Graphic 15" descr="Arrow: Slight curve with solid fill">
            <a:extLst>
              <a:ext uri="{FF2B5EF4-FFF2-40B4-BE49-F238E27FC236}">
                <a16:creationId xmlns:a16="http://schemas.microsoft.com/office/drawing/2014/main" id="{16ECCCA0-889F-16AC-20BA-D49DBBBA60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18" y="5260365"/>
            <a:ext cx="567771" cy="567771"/>
          </a:xfrm>
          <a:prstGeom prst="rect">
            <a:avLst/>
          </a:prstGeom>
        </p:spPr>
      </p:pic>
    </p:spTree>
    <p:extLst>
      <p:ext uri="{BB962C8B-B14F-4D97-AF65-F5344CB8AC3E}">
        <p14:creationId xmlns:p14="http://schemas.microsoft.com/office/powerpoint/2010/main" val="2682028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7CCC-C8D2-7A2A-A1C8-C8DCA1AB7F6E}"/>
              </a:ext>
            </a:extLst>
          </p:cNvPr>
          <p:cNvSpPr>
            <a:spLocks noGrp="1"/>
          </p:cNvSpPr>
          <p:nvPr>
            <p:ph type="title"/>
          </p:nvPr>
        </p:nvSpPr>
        <p:spPr>
          <a:xfrm>
            <a:off x="487231" y="294676"/>
            <a:ext cx="11217537" cy="1297882"/>
          </a:xfrm>
        </p:spPr>
        <p:txBody>
          <a:bodyPr>
            <a:normAutofit/>
          </a:bodyPr>
          <a:lstStyle/>
          <a:p>
            <a:r>
              <a:rPr lang="en-US"/>
              <a:t>Distrusting all media gatekeepers, voters report that they rely on themselves and a trust their own DIY approach to fact-checking. </a:t>
            </a:r>
          </a:p>
        </p:txBody>
      </p:sp>
      <p:sp>
        <p:nvSpPr>
          <p:cNvPr id="3" name="Slide Number Placeholder 2">
            <a:extLst>
              <a:ext uri="{FF2B5EF4-FFF2-40B4-BE49-F238E27FC236}">
                <a16:creationId xmlns:a16="http://schemas.microsoft.com/office/drawing/2014/main" id="{1FA32303-6227-BF21-DD59-8A04054DCB9B}"/>
              </a:ext>
            </a:extLst>
          </p:cNvPr>
          <p:cNvSpPr>
            <a:spLocks noGrp="1"/>
          </p:cNvSpPr>
          <p:nvPr>
            <p:ph type="sldNum" sz="quarter" idx="12"/>
          </p:nvPr>
        </p:nvSpPr>
        <p:spPr/>
        <p:txBody>
          <a:bodyPr/>
          <a:lstStyle/>
          <a:p>
            <a:fld id="{35AC7A8B-0617-B84C-BE7C-25188248DABA}" type="slidenum">
              <a:rPr lang="en-US" smtClean="0"/>
              <a:pPr/>
              <a:t>51</a:t>
            </a:fld>
            <a:endParaRPr lang="en-US"/>
          </a:p>
        </p:txBody>
      </p:sp>
      <p:sp>
        <p:nvSpPr>
          <p:cNvPr id="4" name="Round Diagonal Corner Rectangle 3">
            <a:extLst>
              <a:ext uri="{FF2B5EF4-FFF2-40B4-BE49-F238E27FC236}">
                <a16:creationId xmlns:a16="http://schemas.microsoft.com/office/drawing/2014/main" id="{80983F51-CF68-40E3-A91D-1C19BF3D5731}"/>
              </a:ext>
            </a:extLst>
          </p:cNvPr>
          <p:cNvSpPr/>
          <p:nvPr/>
        </p:nvSpPr>
        <p:spPr>
          <a:xfrm>
            <a:off x="594360" y="1811991"/>
            <a:ext cx="5983861" cy="3717439"/>
          </a:xfrm>
          <a:prstGeom prst="round2DiagRect">
            <a:avLst>
              <a:gd name="adj1" fmla="val 4694"/>
              <a:gd name="adj2" fmla="val 0"/>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8A770176-A32F-B359-5E31-61E38B78C097}"/>
              </a:ext>
            </a:extLst>
          </p:cNvPr>
          <p:cNvSpPr/>
          <p:nvPr/>
        </p:nvSpPr>
        <p:spPr>
          <a:xfrm>
            <a:off x="911780" y="1714112"/>
            <a:ext cx="562708" cy="24668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D1DDEB96-8581-93ED-7DE5-582F1F419B26}"/>
              </a:ext>
            </a:extLst>
          </p:cNvPr>
          <p:cNvSpPr/>
          <p:nvPr/>
        </p:nvSpPr>
        <p:spPr>
          <a:xfrm>
            <a:off x="6814525" y="1811992"/>
            <a:ext cx="4773174" cy="3717438"/>
          </a:xfrm>
          <a:prstGeom prst="round2DiagRect">
            <a:avLst>
              <a:gd name="adj1" fmla="val 4694"/>
              <a:gd name="adj2" fmla="val 0"/>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50AFC5A-C964-9294-2B72-A5E7E4C59444}"/>
              </a:ext>
            </a:extLst>
          </p:cNvPr>
          <p:cNvSpPr/>
          <p:nvPr/>
        </p:nvSpPr>
        <p:spPr>
          <a:xfrm>
            <a:off x="7131945" y="1714113"/>
            <a:ext cx="562708" cy="24668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FCC0C7-AE40-ACBF-31F5-53B3A81DFD9F}"/>
              </a:ext>
            </a:extLst>
          </p:cNvPr>
          <p:cNvSpPr txBox="1"/>
          <p:nvPr/>
        </p:nvSpPr>
        <p:spPr>
          <a:xfrm>
            <a:off x="830664" y="2024484"/>
            <a:ext cx="6088751" cy="601255"/>
          </a:xfrm>
          <a:prstGeom prst="rect">
            <a:avLst/>
          </a:prstGeom>
          <a:noFill/>
        </p:spPr>
        <p:txBody>
          <a:bodyPr wrap="square">
            <a:spAutoFit/>
          </a:bodyPr>
          <a:lstStyle/>
          <a:p>
            <a:pPr marR="0" lvl="0">
              <a:lnSpc>
                <a:spcPct val="107000"/>
              </a:lnSpc>
              <a:spcBef>
                <a:spcPts val="0"/>
              </a:spcBef>
              <a:spcAft>
                <a:spcPts val="800"/>
              </a:spcAft>
            </a:pPr>
            <a:r>
              <a:rPr lang="en-US" sz="1600" b="1">
                <a:solidFill>
                  <a:schemeClr val="accent4">
                    <a:lumMod val="75000"/>
                  </a:schemeClr>
                </a:solidFill>
                <a:ea typeface="Calibri" panose="020F0502020204030204" pitchFamily="34" charset="0"/>
                <a:cs typeface="Times New Roman" panose="02020603050405020304" pitchFamily="18" charset="0"/>
              </a:rPr>
              <a:t>News flows through an always-on mix of social media, YouTube, podcasts, and streaming, and phone alerts.  </a:t>
            </a:r>
          </a:p>
        </p:txBody>
      </p:sp>
      <p:sp>
        <p:nvSpPr>
          <p:cNvPr id="9" name="Rectangle 8">
            <a:extLst>
              <a:ext uri="{FF2B5EF4-FFF2-40B4-BE49-F238E27FC236}">
                <a16:creationId xmlns:a16="http://schemas.microsoft.com/office/drawing/2014/main" id="{EB4E1799-E807-4568-5359-AB8095BD3C93}"/>
              </a:ext>
            </a:extLst>
          </p:cNvPr>
          <p:cNvSpPr/>
          <p:nvPr/>
        </p:nvSpPr>
        <p:spPr>
          <a:xfrm>
            <a:off x="911780" y="2722124"/>
            <a:ext cx="5311599" cy="738664"/>
          </a:xfrm>
          <a:prstGeom prst="rect">
            <a:avLst/>
          </a:prstGeom>
        </p:spPr>
        <p:txBody>
          <a:bodyPr wrap="square">
            <a:spAutoFit/>
          </a:bodyPr>
          <a:lstStyle/>
          <a:p>
            <a:pPr marL="285750" indent="-285750" fontAlgn="base">
              <a:buFont typeface="Arial" panose="020B0604020202020204" pitchFamily="34" charset="0"/>
              <a:buChar char="•"/>
            </a:pPr>
            <a:r>
              <a:rPr lang="en-US" sz="1400"/>
              <a:t>Young people live almost entirely in digital spaces while some older adults still keep cable or talk radio running in the background.</a:t>
            </a:r>
          </a:p>
        </p:txBody>
      </p:sp>
      <p:sp>
        <p:nvSpPr>
          <p:cNvPr id="10" name="TextBox 9">
            <a:extLst>
              <a:ext uri="{FF2B5EF4-FFF2-40B4-BE49-F238E27FC236}">
                <a16:creationId xmlns:a16="http://schemas.microsoft.com/office/drawing/2014/main" id="{854CE27C-88E6-DE82-BFD5-8CC999FC0A4B}"/>
              </a:ext>
            </a:extLst>
          </p:cNvPr>
          <p:cNvSpPr txBox="1"/>
          <p:nvPr/>
        </p:nvSpPr>
        <p:spPr>
          <a:xfrm>
            <a:off x="7131946" y="2024485"/>
            <a:ext cx="4221854" cy="864724"/>
          </a:xfrm>
          <a:prstGeom prst="rect">
            <a:avLst/>
          </a:prstGeom>
          <a:noFill/>
        </p:spPr>
        <p:txBody>
          <a:bodyPr wrap="square">
            <a:spAutoFit/>
          </a:bodyPr>
          <a:lstStyle/>
          <a:p>
            <a:pPr marR="0" lvl="0">
              <a:lnSpc>
                <a:spcPct val="107000"/>
              </a:lnSpc>
              <a:spcBef>
                <a:spcPts val="0"/>
              </a:spcBef>
              <a:spcAft>
                <a:spcPts val="800"/>
              </a:spcAft>
            </a:pPr>
            <a:r>
              <a:rPr lang="en-US" sz="1600" b="1">
                <a:solidFill>
                  <a:schemeClr val="accent1"/>
                </a:solidFill>
                <a:ea typeface="Calibri" panose="020F0502020204030204" pitchFamily="34" charset="0"/>
                <a:cs typeface="Times New Roman" panose="02020603050405020304" pitchFamily="18" charset="0"/>
              </a:rPr>
              <a:t>In response, they place outsized faith in their own detective work: “googling it” and “cross-checking sources”. </a:t>
            </a:r>
          </a:p>
        </p:txBody>
      </p:sp>
      <p:sp>
        <p:nvSpPr>
          <p:cNvPr id="11" name="Rectangle 10">
            <a:extLst>
              <a:ext uri="{FF2B5EF4-FFF2-40B4-BE49-F238E27FC236}">
                <a16:creationId xmlns:a16="http://schemas.microsoft.com/office/drawing/2014/main" id="{582AFFF7-4AAD-9838-F0DF-067E517340FF}"/>
              </a:ext>
            </a:extLst>
          </p:cNvPr>
          <p:cNvSpPr/>
          <p:nvPr/>
        </p:nvSpPr>
        <p:spPr>
          <a:xfrm>
            <a:off x="7128028" y="2932849"/>
            <a:ext cx="4332174" cy="2185214"/>
          </a:xfrm>
          <a:prstGeom prst="rect">
            <a:avLst/>
          </a:prstGeom>
        </p:spPr>
        <p:txBody>
          <a:bodyPr wrap="square">
            <a:spAutoFit/>
          </a:bodyPr>
          <a:lstStyle/>
          <a:p>
            <a:pPr marL="285750" indent="-285750" fontAlgn="base">
              <a:spcAft>
                <a:spcPts val="1200"/>
              </a:spcAft>
              <a:buFont typeface="Arial" panose="020B0604020202020204" pitchFamily="34" charset="0"/>
              <a:buChar char="•"/>
            </a:pPr>
            <a:r>
              <a:rPr lang="en-US" sz="1400"/>
              <a:t>Young people also mention </a:t>
            </a:r>
            <a:r>
              <a:rPr lang="en-US" sz="1400" b="1"/>
              <a:t>first-hand testimonials on social </a:t>
            </a:r>
            <a:r>
              <a:rPr lang="en-US" sz="1400"/>
              <a:t>and content creators who bring the receipts as relatively more trustworthy.</a:t>
            </a:r>
          </a:p>
          <a:p>
            <a:pPr marL="285750" indent="-285750" fontAlgn="base">
              <a:spcAft>
                <a:spcPts val="1200"/>
              </a:spcAft>
              <a:buFont typeface="Arial" panose="020B0604020202020204" pitchFamily="34" charset="0"/>
              <a:buChar char="•"/>
            </a:pPr>
            <a:r>
              <a:rPr lang="en-US" sz="1400" b="1"/>
              <a:t>Their confidence in their own judgment is real and deserves respect</a:t>
            </a:r>
            <a:r>
              <a:rPr lang="en-US" sz="1400"/>
              <a:t>. But the flood of information moves too fast for anyone to verify it all, making even diligent fact-checkers vulnerable to the very systems they distrust.  </a:t>
            </a:r>
          </a:p>
        </p:txBody>
      </p:sp>
      <p:sp>
        <p:nvSpPr>
          <p:cNvPr id="12" name="TextBox 11">
            <a:extLst>
              <a:ext uri="{FF2B5EF4-FFF2-40B4-BE49-F238E27FC236}">
                <a16:creationId xmlns:a16="http://schemas.microsoft.com/office/drawing/2014/main" id="{9C9A0E43-1798-6D08-089C-68DADAA4B441}"/>
              </a:ext>
            </a:extLst>
          </p:cNvPr>
          <p:cNvSpPr txBox="1"/>
          <p:nvPr/>
        </p:nvSpPr>
        <p:spPr>
          <a:xfrm>
            <a:off x="911780" y="3586990"/>
            <a:ext cx="6088751" cy="336631"/>
          </a:xfrm>
          <a:prstGeom prst="rect">
            <a:avLst/>
          </a:prstGeom>
          <a:noFill/>
        </p:spPr>
        <p:txBody>
          <a:bodyPr wrap="square">
            <a:spAutoFit/>
          </a:bodyPr>
          <a:lstStyle/>
          <a:p>
            <a:pPr marR="0" lvl="0">
              <a:lnSpc>
                <a:spcPct val="107000"/>
              </a:lnSpc>
              <a:spcBef>
                <a:spcPts val="0"/>
              </a:spcBef>
              <a:spcAft>
                <a:spcPts val="800"/>
              </a:spcAft>
            </a:pPr>
            <a:r>
              <a:rPr lang="en-US" sz="1600" b="1">
                <a:solidFill>
                  <a:schemeClr val="accent4">
                    <a:lumMod val="75000"/>
                  </a:schemeClr>
                </a:solidFill>
              </a:rPr>
              <a:t>They are skeptical of all of it: </a:t>
            </a:r>
            <a:endParaRPr lang="en-US" sz="1600" b="1">
              <a:solidFill>
                <a:schemeClr val="accent4">
                  <a:lumMod val="75000"/>
                </a:schemeClr>
              </a:solidFill>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4885C353-6650-B5E5-03B7-960982BEB125}"/>
              </a:ext>
            </a:extLst>
          </p:cNvPr>
          <p:cNvSpPr/>
          <p:nvPr/>
        </p:nvSpPr>
        <p:spPr>
          <a:xfrm>
            <a:off x="985680" y="4020006"/>
            <a:ext cx="5110320" cy="677108"/>
          </a:xfrm>
          <a:prstGeom prst="rect">
            <a:avLst/>
          </a:prstGeom>
        </p:spPr>
        <p:txBody>
          <a:bodyPr wrap="square">
            <a:spAutoFit/>
          </a:bodyPr>
          <a:lstStyle/>
          <a:p>
            <a:pPr marL="285750" indent="-285750" fontAlgn="base">
              <a:spcAft>
                <a:spcPts val="1200"/>
              </a:spcAft>
              <a:buFont typeface="Arial" panose="020B0604020202020204" pitchFamily="34" charset="0"/>
              <a:buChar char="•"/>
            </a:pPr>
            <a:r>
              <a:rPr lang="en-US" sz="1400"/>
              <a:t>Mainstream media: biased and censorship </a:t>
            </a:r>
          </a:p>
          <a:p>
            <a:pPr marL="285750" indent="-285750" fontAlgn="base">
              <a:spcAft>
                <a:spcPts val="1200"/>
              </a:spcAft>
              <a:buFont typeface="Arial" panose="020B0604020202020204" pitchFamily="34" charset="0"/>
              <a:buChar char="•"/>
            </a:pPr>
            <a:r>
              <a:rPr lang="en-US" sz="1400"/>
              <a:t>Social/digital: misinformation and algorithmic manipulation </a:t>
            </a:r>
          </a:p>
        </p:txBody>
      </p:sp>
    </p:spTree>
    <p:extLst>
      <p:ext uri="{BB962C8B-B14F-4D97-AF65-F5344CB8AC3E}">
        <p14:creationId xmlns:p14="http://schemas.microsoft.com/office/powerpoint/2010/main" val="1727217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F7C61-9F73-9EF0-A737-9B8DD68869D7}"/>
            </a:ext>
          </a:extLst>
        </p:cNvPr>
        <p:cNvGrpSpPr/>
        <p:nvPr/>
      </p:nvGrpSpPr>
      <p:grpSpPr>
        <a:xfrm>
          <a:off x="0" y="0"/>
          <a:ext cx="0" cy="0"/>
          <a:chOff x="0" y="0"/>
          <a:chExt cx="0" cy="0"/>
        </a:xfrm>
      </p:grpSpPr>
      <p:sp>
        <p:nvSpPr>
          <p:cNvPr id="4" name="Round Diagonal Corner Rectangle 3">
            <a:extLst>
              <a:ext uri="{FF2B5EF4-FFF2-40B4-BE49-F238E27FC236}">
                <a16:creationId xmlns:a16="http://schemas.microsoft.com/office/drawing/2014/main" id="{645F28BB-B081-7B41-1B52-550B749F95E3}"/>
              </a:ext>
            </a:extLst>
          </p:cNvPr>
          <p:cNvSpPr/>
          <p:nvPr/>
        </p:nvSpPr>
        <p:spPr>
          <a:xfrm>
            <a:off x="594360" y="1645739"/>
            <a:ext cx="10908792" cy="4164511"/>
          </a:xfrm>
          <a:prstGeom prst="round2DiagRect">
            <a:avLst>
              <a:gd name="adj1" fmla="val 4694"/>
              <a:gd name="adj2" fmla="val 0"/>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hink-cell data - do not delete" hidden="1">
            <a:extLst>
              <a:ext uri="{FF2B5EF4-FFF2-40B4-BE49-F238E27FC236}">
                <a16:creationId xmlns:a16="http://schemas.microsoft.com/office/drawing/2014/main" id="{5614295B-1038-4C14-2CA4-F4A23E012D9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3" name="think-cell data - do not delete" hidden="1">
                        <a:extLst>
                          <a:ext uri="{FF2B5EF4-FFF2-40B4-BE49-F238E27FC236}">
                            <a16:creationId xmlns:a16="http://schemas.microsoft.com/office/drawing/2014/main" id="{5614295B-1038-4C14-2CA4-F4A23E012D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121CC7F-88FA-E6AD-5E3B-509C83E5092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AC7A8B-0617-B84C-BE7C-25188248DABA}" type="slidenum">
              <a:rPr kumimoji="0" lang="en-US" sz="1200" b="0" i="0" u="none" strike="noStrike" kern="1200" cap="none" spc="0" normalizeH="0" baseline="0" noProof="0" smtClean="0">
                <a:ln>
                  <a:noFill/>
                </a:ln>
                <a:solidFill>
                  <a:srgbClr val="1A1A1A"/>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1A1A1A"/>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E6730DB1-E5F5-6DB0-3D4A-2B23C93EF6DC}"/>
              </a:ext>
            </a:extLst>
          </p:cNvPr>
          <p:cNvSpPr>
            <a:spLocks noGrp="1"/>
          </p:cNvSpPr>
          <p:nvPr>
            <p:ph type="title"/>
          </p:nvPr>
        </p:nvSpPr>
        <p:spPr>
          <a:xfrm>
            <a:off x="594360" y="466750"/>
            <a:ext cx="10759440" cy="1450950"/>
          </a:xfrm>
        </p:spPr>
        <p:txBody>
          <a:bodyPr>
            <a:normAutofit/>
          </a:bodyPr>
          <a:lstStyle/>
          <a:p>
            <a:r>
              <a:rPr lang="en-US"/>
              <a:t>We had respondents participate in an image and metaphor analysis. </a:t>
            </a:r>
          </a:p>
        </p:txBody>
      </p:sp>
      <p:sp>
        <p:nvSpPr>
          <p:cNvPr id="5" name="TextBox 4">
            <a:extLst>
              <a:ext uri="{FF2B5EF4-FFF2-40B4-BE49-F238E27FC236}">
                <a16:creationId xmlns:a16="http://schemas.microsoft.com/office/drawing/2014/main" id="{8A2EFF79-8616-6B6C-F190-5A4A64462E50}"/>
              </a:ext>
            </a:extLst>
          </p:cNvPr>
          <p:cNvSpPr txBox="1"/>
          <p:nvPr/>
        </p:nvSpPr>
        <p:spPr>
          <a:xfrm>
            <a:off x="982610" y="1898650"/>
            <a:ext cx="10132291" cy="3785652"/>
          </a:xfrm>
          <a:prstGeom prst="rect">
            <a:avLst/>
          </a:prstGeom>
          <a:noFill/>
        </p:spPr>
        <p:txBody>
          <a:bodyPr wrap="square">
            <a:spAutoFit/>
          </a:bodyPr>
          <a:lstStyle/>
          <a:p>
            <a:r>
              <a:rPr lang="en-US" sz="1500" b="0" i="0">
                <a:solidFill>
                  <a:srgbClr val="000000"/>
                </a:solidFill>
                <a:effectLst/>
                <a:latin typeface="Arial" panose="020B0604020202020204" pitchFamily="34" charset="0"/>
              </a:rPr>
              <a:t>Respondents were tasked with findings two images:</a:t>
            </a:r>
          </a:p>
          <a:p>
            <a:endParaRPr lang="en-US" sz="1500" b="0" i="0">
              <a:solidFill>
                <a:srgbClr val="000000"/>
              </a:solidFill>
              <a:effectLst/>
              <a:latin typeface="Arial" panose="020B0604020202020204" pitchFamily="34" charset="0"/>
            </a:endParaRPr>
          </a:p>
          <a:p>
            <a:pPr marL="285750" indent="-285750">
              <a:buFont typeface="Arial" panose="020B0604020202020204" pitchFamily="34" charset="0"/>
              <a:buChar char="•"/>
            </a:pPr>
            <a:r>
              <a:rPr lang="en-US" sz="1500" b="0" i="0">
                <a:solidFill>
                  <a:srgbClr val="000000"/>
                </a:solidFill>
                <a:effectLst/>
                <a:latin typeface="Arial" panose="020B0604020202020204" pitchFamily="34" charset="0"/>
              </a:rPr>
              <a:t>One that shows what America feels like to you </a:t>
            </a:r>
            <a:r>
              <a:rPr lang="en-US" sz="1500" b="1" i="0">
                <a:solidFill>
                  <a:srgbClr val="000000"/>
                </a:solidFill>
                <a:effectLst/>
                <a:latin typeface="Arial" panose="020B0604020202020204" pitchFamily="34" charset="0"/>
              </a:rPr>
              <a:t>right now</a:t>
            </a:r>
            <a:r>
              <a:rPr lang="en-US" sz="1500" i="0">
                <a:solidFill>
                  <a:srgbClr val="000000"/>
                </a:solidFill>
                <a:effectLst/>
                <a:latin typeface="Arial" panose="020B0604020202020204" pitchFamily="34" charset="0"/>
              </a:rPr>
              <a:t>.</a:t>
            </a:r>
            <a:endParaRPr lang="en-US" sz="1500">
              <a:solidFill>
                <a:srgbClr val="000000"/>
              </a:solidFill>
              <a:latin typeface="Arial" panose="020B0604020202020204" pitchFamily="34" charset="0"/>
            </a:endParaRPr>
          </a:p>
          <a:p>
            <a:pPr marL="285750" indent="-285750">
              <a:buFont typeface="Arial" panose="020B0604020202020204" pitchFamily="34" charset="0"/>
              <a:buChar char="•"/>
            </a:pPr>
            <a:r>
              <a:rPr lang="en-US" sz="1500">
                <a:solidFill>
                  <a:srgbClr val="000000"/>
                </a:solidFill>
                <a:latin typeface="Arial" panose="020B0604020202020204" pitchFamily="34" charset="0"/>
              </a:rPr>
              <a:t>One that shows what you </a:t>
            </a:r>
            <a:r>
              <a:rPr lang="en-US" sz="1500" b="1">
                <a:solidFill>
                  <a:srgbClr val="000000"/>
                </a:solidFill>
                <a:latin typeface="Arial" panose="020B0604020202020204" pitchFamily="34" charset="0"/>
              </a:rPr>
              <a:t>wish</a:t>
            </a:r>
            <a:r>
              <a:rPr lang="en-US" sz="1500">
                <a:solidFill>
                  <a:srgbClr val="000000"/>
                </a:solidFill>
                <a:latin typeface="Arial" panose="020B0604020202020204" pitchFamily="34" charset="0"/>
              </a:rPr>
              <a:t> America stood for or could be </a:t>
            </a:r>
            <a:r>
              <a:rPr lang="en-US" sz="1500" b="1">
                <a:solidFill>
                  <a:srgbClr val="000000"/>
                </a:solidFill>
                <a:latin typeface="Arial" panose="020B0604020202020204" pitchFamily="34" charset="0"/>
              </a:rPr>
              <a:t>in the future.</a:t>
            </a:r>
          </a:p>
          <a:p>
            <a:pPr marL="285750" indent="-285750">
              <a:buFont typeface="Arial" panose="020B0604020202020204" pitchFamily="34" charset="0"/>
              <a:buChar char="•"/>
            </a:pPr>
            <a:endParaRPr lang="en-US" sz="1500" b="1">
              <a:solidFill>
                <a:srgbClr val="000000"/>
              </a:solidFill>
              <a:latin typeface="Arial" panose="020B0604020202020204" pitchFamily="34" charset="0"/>
            </a:endParaRPr>
          </a:p>
          <a:p>
            <a:r>
              <a:rPr lang="en-US" sz="1500"/>
              <a:t>They were then asked to explain:</a:t>
            </a:r>
          </a:p>
          <a:p>
            <a:endParaRPr lang="en-US" sz="1500"/>
          </a:p>
          <a:p>
            <a:pPr marL="342900" indent="-342900">
              <a:buFont typeface="Arial" panose="020B0604020202020204" pitchFamily="34" charset="0"/>
              <a:buChar char="•"/>
            </a:pPr>
            <a:r>
              <a:rPr lang="en-US" sz="1500"/>
              <a:t>What’s happening in this picture? Tell me the story behind it.</a:t>
            </a:r>
          </a:p>
          <a:p>
            <a:pPr marL="342900" indent="-342900">
              <a:buFont typeface="Arial" panose="020B0604020202020204" pitchFamily="34" charset="0"/>
              <a:buChar char="•"/>
            </a:pPr>
            <a:r>
              <a:rPr lang="en-US" sz="1500"/>
              <a:t>Why did you choose it?</a:t>
            </a:r>
          </a:p>
          <a:p>
            <a:pPr marL="342900" indent="-342900">
              <a:buFont typeface="Arial" panose="020B0604020202020204" pitchFamily="34" charset="0"/>
              <a:buChar char="•"/>
            </a:pPr>
            <a:r>
              <a:rPr lang="en-US" sz="1500"/>
              <a:t>What feelings come up when you look at it?</a:t>
            </a:r>
          </a:p>
          <a:p>
            <a:endParaRPr lang="en-US" sz="1500"/>
          </a:p>
          <a:p>
            <a:r>
              <a:rPr lang="en-US" sz="1500"/>
              <a:t>Finally, they elaborated on the connection between the two pictures:</a:t>
            </a:r>
          </a:p>
          <a:p>
            <a:endParaRPr lang="en-US" sz="1500"/>
          </a:p>
          <a:p>
            <a:pPr marL="342900" indent="-342900">
              <a:buFont typeface="Arial" panose="020B0604020202020204" pitchFamily="34" charset="0"/>
              <a:buChar char="•"/>
            </a:pPr>
            <a:r>
              <a:rPr lang="en-US" sz="1500"/>
              <a:t>What would it take to get to the first picture to the second picture? What does that journey look like?</a:t>
            </a:r>
          </a:p>
          <a:p>
            <a:pPr marL="342900" indent="-342900">
              <a:buFont typeface="Arial" panose="020B0604020202020204" pitchFamily="34" charset="0"/>
              <a:buChar char="•"/>
            </a:pPr>
            <a:r>
              <a:rPr lang="en-US" sz="1500"/>
              <a:t>If there was a movie that show the journey from the first picture to the second picture, what would happen in that movie?</a:t>
            </a:r>
          </a:p>
        </p:txBody>
      </p:sp>
    </p:spTree>
    <p:extLst>
      <p:ext uri="{BB962C8B-B14F-4D97-AF65-F5344CB8AC3E}">
        <p14:creationId xmlns:p14="http://schemas.microsoft.com/office/powerpoint/2010/main" val="2822604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E76A-4E45-1A0B-71BA-362A1B8358D5}"/>
              </a:ext>
            </a:extLst>
          </p:cNvPr>
          <p:cNvSpPr>
            <a:spLocks noGrp="1"/>
          </p:cNvSpPr>
          <p:nvPr>
            <p:ph type="title"/>
          </p:nvPr>
        </p:nvSpPr>
        <p:spPr/>
        <p:txBody>
          <a:bodyPr/>
          <a:lstStyle/>
          <a:p>
            <a:r>
              <a:rPr lang="en-US"/>
              <a:t>America today feels fractured, volatile, and on the brink. </a:t>
            </a:r>
          </a:p>
        </p:txBody>
      </p:sp>
      <p:sp>
        <p:nvSpPr>
          <p:cNvPr id="3" name="Slide Number Placeholder 2">
            <a:extLst>
              <a:ext uri="{FF2B5EF4-FFF2-40B4-BE49-F238E27FC236}">
                <a16:creationId xmlns:a16="http://schemas.microsoft.com/office/drawing/2014/main" id="{3168B385-8C3C-A2D6-566A-D9B7799C9CC0}"/>
              </a:ext>
            </a:extLst>
          </p:cNvPr>
          <p:cNvSpPr>
            <a:spLocks noGrp="1"/>
          </p:cNvSpPr>
          <p:nvPr>
            <p:ph type="sldNum" sz="quarter" idx="12"/>
          </p:nvPr>
        </p:nvSpPr>
        <p:spPr/>
        <p:txBody>
          <a:bodyPr/>
          <a:lstStyle/>
          <a:p>
            <a:fld id="{35AC7A8B-0617-B84C-BE7C-25188248DABA}" type="slidenum">
              <a:rPr lang="en-US" smtClean="0"/>
              <a:pPr/>
              <a:t>53</a:t>
            </a:fld>
            <a:endParaRPr lang="en-US"/>
          </a:p>
        </p:txBody>
      </p:sp>
      <p:sp>
        <p:nvSpPr>
          <p:cNvPr id="5" name="TextBox 4">
            <a:extLst>
              <a:ext uri="{FF2B5EF4-FFF2-40B4-BE49-F238E27FC236}">
                <a16:creationId xmlns:a16="http://schemas.microsoft.com/office/drawing/2014/main" id="{B9B00939-770A-9EE9-8668-532996AF9B84}"/>
              </a:ext>
            </a:extLst>
          </p:cNvPr>
          <p:cNvSpPr txBox="1"/>
          <p:nvPr/>
        </p:nvSpPr>
        <p:spPr>
          <a:xfrm>
            <a:off x="594360" y="1143057"/>
            <a:ext cx="10993339" cy="646331"/>
          </a:xfrm>
          <a:prstGeom prst="rect">
            <a:avLst/>
          </a:prstGeom>
          <a:noFill/>
        </p:spPr>
        <p:txBody>
          <a:bodyPr wrap="square">
            <a:spAutoFit/>
          </a:bodyPr>
          <a:lstStyle/>
          <a:p>
            <a:r>
              <a:rPr lang="en-US" b="0" i="0">
                <a:solidFill>
                  <a:srgbClr val="000000"/>
                </a:solidFill>
                <a:effectLst/>
                <a:latin typeface="Helvetica" pitchFamily="2" charset="0"/>
              </a:rPr>
              <a:t>In an image and metaphor analysis exercise, people depict a nation breaking apart under conflict and constant noise. It is a country that is both inflicting and suffering from othering.</a:t>
            </a:r>
            <a:endParaRPr lang="en-US">
              <a:latin typeface="Helvetica" pitchFamily="2" charset="0"/>
            </a:endParaRPr>
          </a:p>
        </p:txBody>
      </p:sp>
      <p:graphicFrame>
        <p:nvGraphicFramePr>
          <p:cNvPr id="6" name="Table 5">
            <a:extLst>
              <a:ext uri="{FF2B5EF4-FFF2-40B4-BE49-F238E27FC236}">
                <a16:creationId xmlns:a16="http://schemas.microsoft.com/office/drawing/2014/main" id="{0BFB7858-0751-E0AB-125B-B1BABE0476F0}"/>
              </a:ext>
            </a:extLst>
          </p:cNvPr>
          <p:cNvGraphicFramePr>
            <a:graphicFrameLocks noGrp="1"/>
          </p:cNvGraphicFramePr>
          <p:nvPr/>
        </p:nvGraphicFramePr>
        <p:xfrm>
          <a:off x="594360" y="1978691"/>
          <a:ext cx="10993338" cy="2042160"/>
        </p:xfrm>
        <a:graphic>
          <a:graphicData uri="http://schemas.openxmlformats.org/drawingml/2006/table">
            <a:tbl>
              <a:tblPr firstRow="1" bandRow="1">
                <a:tableStyleId>{2D5ABB26-0587-4C30-8999-92F81FD0307C}</a:tableStyleId>
              </a:tblPr>
              <a:tblGrid>
                <a:gridCol w="3664446">
                  <a:extLst>
                    <a:ext uri="{9D8B030D-6E8A-4147-A177-3AD203B41FA5}">
                      <a16:colId xmlns:a16="http://schemas.microsoft.com/office/drawing/2014/main" val="675051829"/>
                    </a:ext>
                  </a:extLst>
                </a:gridCol>
                <a:gridCol w="3664446">
                  <a:extLst>
                    <a:ext uri="{9D8B030D-6E8A-4147-A177-3AD203B41FA5}">
                      <a16:colId xmlns:a16="http://schemas.microsoft.com/office/drawing/2014/main" val="1079992377"/>
                    </a:ext>
                  </a:extLst>
                </a:gridCol>
                <a:gridCol w="3664446">
                  <a:extLst>
                    <a:ext uri="{9D8B030D-6E8A-4147-A177-3AD203B41FA5}">
                      <a16:colId xmlns:a16="http://schemas.microsoft.com/office/drawing/2014/main" val="631570519"/>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a:solidFill>
                            <a:schemeClr val="bg1"/>
                          </a:solidFill>
                          <a:effectLst/>
                          <a:latin typeface="+mn-lt"/>
                          <a:ea typeface="+mn-ea"/>
                          <a:cs typeface="+mn-cs"/>
                        </a:rPr>
                        <a:t>How it looks: metaphors and symbols </a:t>
                      </a:r>
                      <a:endParaRPr kumimoji="0" lang="en-US" sz="1400" b="1" i="0" u="none" strike="noStrike" kern="1200" cap="none" spc="0" normalizeH="0" baseline="0" noProof="0">
                        <a:ln>
                          <a:noFill/>
                        </a:ln>
                        <a:solidFill>
                          <a:schemeClr val="bg1"/>
                        </a:solidFill>
                        <a:effectLst/>
                        <a:uLnTx/>
                        <a:uFillTx/>
                        <a:latin typeface="+mn-lt"/>
                        <a:ea typeface="+mn-ea"/>
                        <a:cs typeface="+mn-cs"/>
                      </a:endParaRPr>
                    </a:p>
                  </a:txBody>
                  <a:tcPr marL="137160" marR="137160" marT="137160" marB="137160">
                    <a:lnR w="28575" cap="flat" cmpd="sng" algn="ctr">
                      <a:solidFill>
                        <a:schemeClr val="bg1"/>
                      </a:solidFill>
                      <a:prstDash val="solid"/>
                      <a:round/>
                      <a:headEnd type="none" w="med" len="med"/>
                      <a:tailEnd type="none" w="med" len="med"/>
                    </a:ln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a:solidFill>
                            <a:schemeClr val="bg1"/>
                          </a:solidFill>
                          <a:effectLst/>
                          <a:latin typeface="+mn-lt"/>
                          <a:ea typeface="+mn-ea"/>
                          <a:cs typeface="+mn-cs"/>
                        </a:rPr>
                        <a:t>How it feels </a:t>
                      </a:r>
                      <a:endParaRPr kumimoji="0" lang="en-US" sz="1400" b="1" i="0" u="none" strike="noStrike" kern="1200" cap="none" spc="0" normalizeH="0" baseline="0" noProof="0">
                        <a:ln>
                          <a:noFill/>
                        </a:ln>
                        <a:solidFill>
                          <a:schemeClr val="bg1"/>
                        </a:solidFill>
                        <a:effectLst/>
                        <a:uLnTx/>
                        <a:uFillTx/>
                        <a:latin typeface="+mn-lt"/>
                        <a:ea typeface="+mn-ea"/>
                        <a:cs typeface="+mn-cs"/>
                      </a:endParaRP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a:solidFill>
                            <a:schemeClr val="bg1"/>
                          </a:solidFill>
                          <a:effectLst/>
                          <a:latin typeface="+mn-lt"/>
                          <a:ea typeface="+mn-ea"/>
                          <a:cs typeface="+mn-cs"/>
                        </a:rPr>
                        <a:t>What it means </a:t>
                      </a:r>
                      <a:endParaRPr kumimoji="0" lang="en-US" sz="1400" b="1" i="0" u="none" strike="noStrike" kern="1200" cap="none" spc="0" normalizeH="0" baseline="0" noProof="0">
                        <a:ln>
                          <a:noFill/>
                        </a:ln>
                        <a:solidFill>
                          <a:schemeClr val="bg1"/>
                        </a:solidFill>
                        <a:effectLst/>
                        <a:uLnTx/>
                        <a:uFillTx/>
                        <a:latin typeface="+mn-lt"/>
                        <a:ea typeface="+mn-ea"/>
                        <a:cs typeface="+mn-cs"/>
                      </a:endParaRPr>
                    </a:p>
                  </a:txBody>
                  <a:tcPr marL="137160" marR="137160" marT="137160" marB="137160">
                    <a:lnL w="285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448653877"/>
                  </a:ext>
                </a:extLst>
              </a:tr>
              <a:tr h="929253">
                <a:tc>
                  <a:txBody>
                    <a:bodyPr/>
                    <a:lstStyle/>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Fractures, chasms, breaking, torn flags, battlefield, riots </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Storms, darkness, burning, boiling </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Chaos, decay, destruction, moral collapse </a:t>
                      </a:r>
                    </a:p>
                  </a:txBody>
                  <a:tcPr marL="137160" marR="137160" marT="137160" marB="137160" anchor="ctr">
                    <a:lnR w="28575"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Worry, anger, sadness </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Helpless, fatigue, sense of loss, uncertainty, isolation </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Out of control: “Everything feels like it’s about to boil over” </a:t>
                      </a:r>
                    </a:p>
                  </a:txBody>
                  <a:tcPr marL="137160" marR="137160" marT="137160" marB="1371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Distrust in leaders and institutions </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Sense of being pushed apart on purpose, or that we are tearing ourselves apart </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Sense of doom </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Families and communities under strain </a:t>
                      </a:r>
                    </a:p>
                  </a:txBody>
                  <a:tcPr marL="137160" marR="137160" marT="137160" marB="137160"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512873390"/>
                  </a:ext>
                </a:extLst>
              </a:tr>
            </a:tbl>
          </a:graphicData>
        </a:graphic>
      </p:graphicFrame>
      <p:pic>
        <p:nvPicPr>
          <p:cNvPr id="13314" name="Picture 2" descr="019a2d94-8e2b-4dd7-956c-78a495210c77">
            <a:extLst>
              <a:ext uri="{FF2B5EF4-FFF2-40B4-BE49-F238E27FC236}">
                <a16:creationId xmlns:a16="http://schemas.microsoft.com/office/drawing/2014/main" id="{A68DB1B2-4725-5010-892B-082492F9FA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50" t="9497" r="9873" b="8352"/>
          <a:stretch>
            <a:fillRect/>
          </a:stretch>
        </p:blipFill>
        <p:spPr bwMode="auto">
          <a:xfrm>
            <a:off x="594360" y="4177480"/>
            <a:ext cx="1302679" cy="172433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019a31cc-1537-41ed-a8fe-6ce80eda2c82">
            <a:extLst>
              <a:ext uri="{FF2B5EF4-FFF2-40B4-BE49-F238E27FC236}">
                <a16:creationId xmlns:a16="http://schemas.microsoft.com/office/drawing/2014/main" id="{651A69E5-39E0-F3A5-94C7-C5CC32E3D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505" y="4177480"/>
            <a:ext cx="1856056" cy="172433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019a2c66-228d-4235-995d-21fa7f064ae2">
            <a:extLst>
              <a:ext uri="{FF2B5EF4-FFF2-40B4-BE49-F238E27FC236}">
                <a16:creationId xmlns:a16="http://schemas.microsoft.com/office/drawing/2014/main" id="{E3B6C138-B8EB-41D6-A5F4-FD709F7509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027" y="4177480"/>
            <a:ext cx="2354382" cy="172433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019a2bca-84a6-45ac-b54e-c8af23ebb2c8">
            <a:extLst>
              <a:ext uri="{FF2B5EF4-FFF2-40B4-BE49-F238E27FC236}">
                <a16:creationId xmlns:a16="http://schemas.microsoft.com/office/drawing/2014/main" id="{E5433D35-B3BB-0D95-66CA-E6B2B74422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875" y="4177479"/>
            <a:ext cx="1724336" cy="1724336"/>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019a2be8-a9e9-4131-bbac-9c5ca3ee9723">
            <a:extLst>
              <a:ext uri="{FF2B5EF4-FFF2-40B4-BE49-F238E27FC236}">
                <a16:creationId xmlns:a16="http://schemas.microsoft.com/office/drawing/2014/main" id="{A6ACADAC-35E4-A368-D583-C9DEBCDF5B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1676" y="4191682"/>
            <a:ext cx="2835964" cy="17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698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886E-F786-7A1F-396A-487B58FCAEDB}"/>
              </a:ext>
            </a:extLst>
          </p:cNvPr>
          <p:cNvSpPr>
            <a:spLocks noGrp="1"/>
          </p:cNvSpPr>
          <p:nvPr>
            <p:ph type="title"/>
          </p:nvPr>
        </p:nvSpPr>
        <p:spPr>
          <a:xfrm>
            <a:off x="594360" y="466750"/>
            <a:ext cx="10759440" cy="1795187"/>
          </a:xfrm>
        </p:spPr>
        <p:txBody>
          <a:bodyPr>
            <a:normAutofit/>
          </a:bodyPr>
          <a:lstStyle/>
          <a:p>
            <a:r>
              <a:rPr lang="en-US"/>
              <a:t>The ideal America younger and older adults imagine is relational. They are longing for social repair, over policy or economic changes. </a:t>
            </a:r>
          </a:p>
        </p:txBody>
      </p:sp>
      <p:sp>
        <p:nvSpPr>
          <p:cNvPr id="3" name="Slide Number Placeholder 2">
            <a:extLst>
              <a:ext uri="{FF2B5EF4-FFF2-40B4-BE49-F238E27FC236}">
                <a16:creationId xmlns:a16="http://schemas.microsoft.com/office/drawing/2014/main" id="{68EEDBCD-5811-5F7F-0F5D-22CA7CA4B46E}"/>
              </a:ext>
            </a:extLst>
          </p:cNvPr>
          <p:cNvSpPr>
            <a:spLocks noGrp="1"/>
          </p:cNvSpPr>
          <p:nvPr>
            <p:ph type="sldNum" sz="quarter" idx="12"/>
          </p:nvPr>
        </p:nvSpPr>
        <p:spPr/>
        <p:txBody>
          <a:bodyPr/>
          <a:lstStyle/>
          <a:p>
            <a:fld id="{35AC7A8B-0617-B84C-BE7C-25188248DABA}" type="slidenum">
              <a:rPr lang="en-US" smtClean="0"/>
              <a:pPr/>
              <a:t>54</a:t>
            </a:fld>
            <a:endParaRPr lang="en-US"/>
          </a:p>
        </p:txBody>
      </p:sp>
      <p:sp>
        <p:nvSpPr>
          <p:cNvPr id="4" name="TextBox 3">
            <a:extLst>
              <a:ext uri="{FF2B5EF4-FFF2-40B4-BE49-F238E27FC236}">
                <a16:creationId xmlns:a16="http://schemas.microsoft.com/office/drawing/2014/main" id="{DDE3599E-CC02-C0DA-F003-EB2E6495FEC8}"/>
              </a:ext>
            </a:extLst>
          </p:cNvPr>
          <p:cNvSpPr txBox="1"/>
          <p:nvPr/>
        </p:nvSpPr>
        <p:spPr>
          <a:xfrm>
            <a:off x="594360" y="1718270"/>
            <a:ext cx="10993339" cy="646331"/>
          </a:xfrm>
          <a:prstGeom prst="rect">
            <a:avLst/>
          </a:prstGeom>
          <a:noFill/>
        </p:spPr>
        <p:txBody>
          <a:bodyPr wrap="square">
            <a:spAutoFit/>
          </a:bodyPr>
          <a:lstStyle/>
          <a:p>
            <a:r>
              <a:rPr lang="en-US"/>
              <a:t>Analysis based on image and metaphor analysis exercise: What you wish America stood for or could be in the future.</a:t>
            </a:r>
            <a:endParaRPr lang="en-US">
              <a:latin typeface="Helvetica" pitchFamily="2" charset="0"/>
            </a:endParaRPr>
          </a:p>
        </p:txBody>
      </p:sp>
      <p:graphicFrame>
        <p:nvGraphicFramePr>
          <p:cNvPr id="5" name="Table 4">
            <a:extLst>
              <a:ext uri="{FF2B5EF4-FFF2-40B4-BE49-F238E27FC236}">
                <a16:creationId xmlns:a16="http://schemas.microsoft.com/office/drawing/2014/main" id="{0FAB807C-FD58-6EEA-4046-4780075229FA}"/>
              </a:ext>
            </a:extLst>
          </p:cNvPr>
          <p:cNvGraphicFramePr>
            <a:graphicFrameLocks noGrp="1"/>
          </p:cNvGraphicFramePr>
          <p:nvPr/>
        </p:nvGraphicFramePr>
        <p:xfrm>
          <a:off x="594360" y="2472017"/>
          <a:ext cx="10993338" cy="2346960"/>
        </p:xfrm>
        <a:graphic>
          <a:graphicData uri="http://schemas.openxmlformats.org/drawingml/2006/table">
            <a:tbl>
              <a:tblPr firstRow="1" bandRow="1">
                <a:tableStyleId>{2D5ABB26-0587-4C30-8999-92F81FD0307C}</a:tableStyleId>
              </a:tblPr>
              <a:tblGrid>
                <a:gridCol w="3540912">
                  <a:extLst>
                    <a:ext uri="{9D8B030D-6E8A-4147-A177-3AD203B41FA5}">
                      <a16:colId xmlns:a16="http://schemas.microsoft.com/office/drawing/2014/main" val="675051829"/>
                    </a:ext>
                  </a:extLst>
                </a:gridCol>
                <a:gridCol w="2374710">
                  <a:extLst>
                    <a:ext uri="{9D8B030D-6E8A-4147-A177-3AD203B41FA5}">
                      <a16:colId xmlns:a16="http://schemas.microsoft.com/office/drawing/2014/main" val="1079992377"/>
                    </a:ext>
                  </a:extLst>
                </a:gridCol>
                <a:gridCol w="5077716">
                  <a:extLst>
                    <a:ext uri="{9D8B030D-6E8A-4147-A177-3AD203B41FA5}">
                      <a16:colId xmlns:a16="http://schemas.microsoft.com/office/drawing/2014/main" val="631570519"/>
                    </a:ext>
                  </a:extLst>
                </a:gridCol>
              </a:tblGrid>
              <a:tr h="4200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a:solidFill>
                            <a:schemeClr val="bg1"/>
                          </a:solidFill>
                          <a:effectLst/>
                          <a:latin typeface="+mn-lt"/>
                          <a:ea typeface="+mn-ea"/>
                          <a:cs typeface="+mn-cs"/>
                        </a:rPr>
                        <a:t>How it looks: metaphors and symbols </a:t>
                      </a:r>
                      <a:endParaRPr kumimoji="0" lang="en-US" sz="1400" b="1" i="0" u="none" strike="noStrike" kern="1200" cap="none" spc="0" normalizeH="0" baseline="0" noProof="0">
                        <a:ln>
                          <a:noFill/>
                        </a:ln>
                        <a:solidFill>
                          <a:schemeClr val="bg1"/>
                        </a:solidFill>
                        <a:effectLst/>
                        <a:uLnTx/>
                        <a:uFillTx/>
                        <a:latin typeface="+mn-lt"/>
                        <a:ea typeface="+mn-ea"/>
                        <a:cs typeface="+mn-cs"/>
                      </a:endParaRPr>
                    </a:p>
                  </a:txBody>
                  <a:tcPr marL="137160" marR="137160" marT="137160" marB="137160">
                    <a:lnR w="28575" cap="flat" cmpd="sng" algn="ctr">
                      <a:solidFill>
                        <a:schemeClr val="bg1"/>
                      </a:solidFill>
                      <a:prstDash val="solid"/>
                      <a:round/>
                      <a:headEnd type="none" w="med" len="med"/>
                      <a:tailEnd type="none" w="med" len="med"/>
                    </a:ln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a:solidFill>
                            <a:schemeClr val="bg1"/>
                          </a:solidFill>
                          <a:effectLst/>
                          <a:latin typeface="+mn-lt"/>
                          <a:ea typeface="+mn-ea"/>
                          <a:cs typeface="+mn-cs"/>
                        </a:rPr>
                        <a:t>How it feels </a:t>
                      </a:r>
                      <a:endParaRPr kumimoji="0" lang="en-US" sz="1400" b="1" i="0" u="none" strike="noStrike" kern="1200" cap="none" spc="0" normalizeH="0" baseline="0" noProof="0">
                        <a:ln>
                          <a:noFill/>
                        </a:ln>
                        <a:solidFill>
                          <a:schemeClr val="bg1"/>
                        </a:solidFill>
                        <a:effectLst/>
                        <a:uLnTx/>
                        <a:uFillTx/>
                        <a:latin typeface="+mn-lt"/>
                        <a:ea typeface="+mn-ea"/>
                        <a:cs typeface="+mn-cs"/>
                      </a:endParaRP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a:solidFill>
                            <a:schemeClr val="bg1"/>
                          </a:solidFill>
                          <a:effectLst/>
                          <a:latin typeface="+mn-lt"/>
                          <a:ea typeface="+mn-ea"/>
                          <a:cs typeface="+mn-cs"/>
                        </a:rPr>
                        <a:t>What it means </a:t>
                      </a:r>
                      <a:endParaRPr kumimoji="0" lang="en-US" sz="1400" b="1" i="0" u="none" strike="noStrike" kern="1200" cap="none" spc="0" normalizeH="0" baseline="0" noProof="0">
                        <a:ln>
                          <a:noFill/>
                        </a:ln>
                        <a:solidFill>
                          <a:schemeClr val="bg1"/>
                        </a:solidFill>
                        <a:effectLst/>
                        <a:uLnTx/>
                        <a:uFillTx/>
                        <a:latin typeface="+mn-lt"/>
                        <a:ea typeface="+mn-ea"/>
                        <a:cs typeface="+mn-cs"/>
                      </a:endParaRPr>
                    </a:p>
                  </a:txBody>
                  <a:tcPr marL="137160" marR="137160" marT="137160" marB="137160">
                    <a:lnL w="285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448653877"/>
                  </a:ext>
                </a:extLst>
              </a:tr>
              <a:tr h="1601355">
                <a:tc>
                  <a:txBody>
                    <a:bodyPr/>
                    <a:lstStyle/>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Holding hands, bridges, mended flag </a:t>
                      </a:r>
                    </a:p>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Family, neighbors, community </a:t>
                      </a:r>
                    </a:p>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Open sky/greener, bright, clean, rising </a:t>
                      </a:r>
                    </a:p>
                    <a:p>
                      <a:pPr marL="285750" indent="-285750" rtl="0" fontAlgn="base">
                        <a:buFont typeface="Arial" panose="020B0604020202020204" pitchFamily="34" charset="0"/>
                        <a:buChar char="•"/>
                      </a:pPr>
                      <a:r>
                        <a:rPr lang="en-US" sz="1300" b="0" i="1" kern="1200">
                          <a:solidFill>
                            <a:schemeClr val="tx1"/>
                          </a:solidFill>
                          <a:effectLst/>
                          <a:latin typeface="+mn-lt"/>
                          <a:ea typeface="+mn-ea"/>
                          <a:cs typeface="+mn-cs"/>
                        </a:rPr>
                        <a:t>For some Trump voters: return to a moral order, nostalgic past. For most others: transformation toward inclusion.</a:t>
                      </a:r>
                      <a:r>
                        <a:rPr lang="en-US" sz="1300" b="0" i="0" kern="1200">
                          <a:solidFill>
                            <a:schemeClr val="tx1"/>
                          </a:solidFill>
                          <a:effectLst/>
                          <a:latin typeface="+mn-lt"/>
                          <a:ea typeface="+mn-ea"/>
                          <a:cs typeface="+mn-cs"/>
                        </a:rPr>
                        <a:t> </a:t>
                      </a:r>
                    </a:p>
                  </a:txBody>
                  <a:tcPr marL="137160" marR="137160" marT="137160" marB="137160" anchor="ctr">
                    <a:lnR w="28575"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Hopeful, pride, patriotism </a:t>
                      </a:r>
                    </a:p>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Relief, calm, safe, stable </a:t>
                      </a:r>
                    </a:p>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Belonging, empathy, harmony </a:t>
                      </a:r>
                    </a:p>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Connection, restoration </a:t>
                      </a:r>
                    </a:p>
                  </a:txBody>
                  <a:tcPr marL="137160" marR="137160" marT="137160" marB="1371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Desire for everyday decency and respect over policy wins or economic growth.  </a:t>
                      </a:r>
                    </a:p>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Unity = rehumanizing each other: reconnect, compromise, solve problems together.  </a:t>
                      </a:r>
                    </a:p>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They seek a shared purpose: a government and country that act for the whole. </a:t>
                      </a:r>
                    </a:p>
                    <a:p>
                      <a:pPr marL="285750" indent="-285750" rtl="0" fontAlgn="base">
                        <a:buFont typeface="Arial" panose="020B0604020202020204" pitchFamily="34" charset="0"/>
                        <a:buChar char="•"/>
                      </a:pPr>
                      <a:r>
                        <a:rPr lang="en-US" sz="1300" b="0" i="0" kern="1200">
                          <a:solidFill>
                            <a:schemeClr val="tx1"/>
                          </a:solidFill>
                          <a:effectLst/>
                          <a:latin typeface="+mn-lt"/>
                          <a:ea typeface="+mn-ea"/>
                          <a:cs typeface="+mn-cs"/>
                        </a:rPr>
                        <a:t>Economic stability is the background condition. The goal is to live ordinary lives without fear and raise families in peace.  </a:t>
                      </a:r>
                    </a:p>
                  </a:txBody>
                  <a:tcPr marL="137160" marR="137160" marT="137160" marB="137160"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512873390"/>
                  </a:ext>
                </a:extLst>
              </a:tr>
            </a:tbl>
          </a:graphicData>
        </a:graphic>
      </p:graphicFrame>
      <p:grpSp>
        <p:nvGrpSpPr>
          <p:cNvPr id="6" name="Group 5">
            <a:extLst>
              <a:ext uri="{FF2B5EF4-FFF2-40B4-BE49-F238E27FC236}">
                <a16:creationId xmlns:a16="http://schemas.microsoft.com/office/drawing/2014/main" id="{52AF3AC1-D677-97A7-2115-9CE0D747ECC1}"/>
              </a:ext>
            </a:extLst>
          </p:cNvPr>
          <p:cNvGrpSpPr/>
          <p:nvPr/>
        </p:nvGrpSpPr>
        <p:grpSpPr>
          <a:xfrm>
            <a:off x="3847036" y="4953689"/>
            <a:ext cx="4497929" cy="1033353"/>
            <a:chOff x="594360" y="4953689"/>
            <a:chExt cx="4497929" cy="1033353"/>
          </a:xfrm>
        </p:grpSpPr>
        <p:pic>
          <p:nvPicPr>
            <p:cNvPr id="14338" name="Picture 2" descr="019a2fb5-8e7a-4cb5-acac-d1f355cea960">
              <a:extLst>
                <a:ext uri="{FF2B5EF4-FFF2-40B4-BE49-F238E27FC236}">
                  <a16:creationId xmlns:a16="http://schemas.microsoft.com/office/drawing/2014/main" id="{4BFB00BD-FB22-0AAD-A769-55E10EEDB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 y="4953689"/>
              <a:ext cx="1555585" cy="103314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019a2c66-228d-4e91-99d6-ce37dd4ccba2">
              <a:extLst>
                <a:ext uri="{FF2B5EF4-FFF2-40B4-BE49-F238E27FC236}">
                  <a16:creationId xmlns:a16="http://schemas.microsoft.com/office/drawing/2014/main" id="{CE07FA1E-1D58-62CC-D007-57AAA6D8E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753" y="4953689"/>
              <a:ext cx="1033143" cy="103314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019a2e8b-75c6-4717-8e74-cbe576cc5f56">
              <a:extLst>
                <a:ext uri="{FF2B5EF4-FFF2-40B4-BE49-F238E27FC236}">
                  <a16:creationId xmlns:a16="http://schemas.microsoft.com/office/drawing/2014/main" id="{14A593A8-AD8E-FA53-F12E-BF3214179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704" y="4953689"/>
              <a:ext cx="1555585" cy="10333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0315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87BE-62D4-3E61-BA31-8788EAE4E0D3}"/>
              </a:ext>
            </a:extLst>
          </p:cNvPr>
          <p:cNvSpPr>
            <a:spLocks noGrp="1"/>
          </p:cNvSpPr>
          <p:nvPr>
            <p:ph type="title"/>
          </p:nvPr>
        </p:nvSpPr>
        <p:spPr>
          <a:xfrm>
            <a:off x="594359" y="466750"/>
            <a:ext cx="11152991" cy="1907482"/>
          </a:xfrm>
        </p:spPr>
        <p:txBody>
          <a:bodyPr>
            <a:normAutofit/>
          </a:bodyPr>
          <a:lstStyle/>
          <a:p>
            <a:pPr>
              <a:spcBef>
                <a:spcPts val="1200"/>
              </a:spcBef>
              <a:spcAft>
                <a:spcPts val="1200"/>
              </a:spcAft>
            </a:pPr>
            <a:r>
              <a:rPr lang="en-US" sz="2500"/>
              <a:t>“Othering” means different things to different voters. Our effort to call it out can itself feel like othering to right-leaning and nonvoters.</a:t>
            </a:r>
            <a:br>
              <a:rPr lang="en-US"/>
            </a:br>
            <a:r>
              <a:rPr lang="en-US" sz="2000" b="0"/>
              <a:t>Who the victims and the villains are depends on perspective, but harm feels real on all sides</a:t>
            </a:r>
            <a:r>
              <a:rPr lang="en-US" b="0"/>
              <a:t>.</a:t>
            </a:r>
          </a:p>
        </p:txBody>
      </p:sp>
      <p:sp>
        <p:nvSpPr>
          <p:cNvPr id="3" name="Slide Number Placeholder 2">
            <a:extLst>
              <a:ext uri="{FF2B5EF4-FFF2-40B4-BE49-F238E27FC236}">
                <a16:creationId xmlns:a16="http://schemas.microsoft.com/office/drawing/2014/main" id="{701FD18E-78CA-6BBA-4227-F0256CBD5B92}"/>
              </a:ext>
            </a:extLst>
          </p:cNvPr>
          <p:cNvSpPr>
            <a:spLocks noGrp="1"/>
          </p:cNvSpPr>
          <p:nvPr>
            <p:ph type="sldNum" sz="quarter" idx="12"/>
          </p:nvPr>
        </p:nvSpPr>
        <p:spPr/>
        <p:txBody>
          <a:bodyPr/>
          <a:lstStyle/>
          <a:p>
            <a:fld id="{35AC7A8B-0617-B84C-BE7C-25188248DABA}" type="slidenum">
              <a:rPr lang="en-US" smtClean="0"/>
              <a:pPr/>
              <a:t>55</a:t>
            </a:fld>
            <a:endParaRPr lang="en-US"/>
          </a:p>
        </p:txBody>
      </p:sp>
      <p:sp>
        <p:nvSpPr>
          <p:cNvPr id="4" name="Round Diagonal Corner Rectangle 3">
            <a:extLst>
              <a:ext uri="{FF2B5EF4-FFF2-40B4-BE49-F238E27FC236}">
                <a16:creationId xmlns:a16="http://schemas.microsoft.com/office/drawing/2014/main" id="{DFEEF1E2-AF36-4E46-C18D-FA6D689F4597}"/>
              </a:ext>
            </a:extLst>
          </p:cNvPr>
          <p:cNvSpPr/>
          <p:nvPr/>
        </p:nvSpPr>
        <p:spPr>
          <a:xfrm>
            <a:off x="594360" y="5221169"/>
            <a:ext cx="10993339" cy="567771"/>
          </a:xfrm>
          <a:prstGeom prst="round2DiagRect">
            <a:avLst>
              <a:gd name="adj1" fmla="val 4694"/>
              <a:gd name="adj2" fmla="val 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5BE4F9-BB87-2C06-2501-49ECF899E5EC}"/>
              </a:ext>
            </a:extLst>
          </p:cNvPr>
          <p:cNvSpPr txBox="1"/>
          <p:nvPr/>
        </p:nvSpPr>
        <p:spPr>
          <a:xfrm>
            <a:off x="1484752" y="5335777"/>
            <a:ext cx="9869047" cy="338554"/>
          </a:xfrm>
          <a:prstGeom prst="rect">
            <a:avLst/>
          </a:prstGeom>
          <a:noFill/>
        </p:spPr>
        <p:txBody>
          <a:bodyPr wrap="square">
            <a:spAutoFit/>
          </a:bodyPr>
          <a:lstStyle/>
          <a:p>
            <a:pPr fontAlgn="base"/>
            <a:r>
              <a:rPr lang="en-US" sz="1600"/>
              <a:t>Younger and older voters were largely consistent, following partisan perspectives. </a:t>
            </a:r>
            <a:endParaRPr lang="en-US" sz="1200"/>
          </a:p>
        </p:txBody>
      </p:sp>
      <p:pic>
        <p:nvPicPr>
          <p:cNvPr id="6" name="Graphic 5" descr="Arrow: Slight curve with solid fill">
            <a:extLst>
              <a:ext uri="{FF2B5EF4-FFF2-40B4-BE49-F238E27FC236}">
                <a16:creationId xmlns:a16="http://schemas.microsoft.com/office/drawing/2014/main" id="{87C18E70-22FB-130F-0802-BBDA012B00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18" y="5221169"/>
            <a:ext cx="567771" cy="567771"/>
          </a:xfrm>
          <a:prstGeom prst="rect">
            <a:avLst/>
          </a:prstGeom>
        </p:spPr>
      </p:pic>
      <p:graphicFrame>
        <p:nvGraphicFramePr>
          <p:cNvPr id="7" name="Table 6">
            <a:extLst>
              <a:ext uri="{FF2B5EF4-FFF2-40B4-BE49-F238E27FC236}">
                <a16:creationId xmlns:a16="http://schemas.microsoft.com/office/drawing/2014/main" id="{8DAB884D-BAEA-8A57-5FC9-25ABF3C05523}"/>
              </a:ext>
            </a:extLst>
          </p:cNvPr>
          <p:cNvGraphicFramePr>
            <a:graphicFrameLocks noGrp="1"/>
          </p:cNvGraphicFramePr>
          <p:nvPr/>
        </p:nvGraphicFramePr>
        <p:xfrm>
          <a:off x="594359" y="2010241"/>
          <a:ext cx="10993336" cy="2947916"/>
        </p:xfrm>
        <a:graphic>
          <a:graphicData uri="http://schemas.openxmlformats.org/drawingml/2006/table">
            <a:tbl>
              <a:tblPr>
                <a:tableStyleId>{2D5ABB26-0587-4C30-8999-92F81FD0307C}</a:tableStyleId>
              </a:tblPr>
              <a:tblGrid>
                <a:gridCol w="1590676">
                  <a:extLst>
                    <a:ext uri="{9D8B030D-6E8A-4147-A177-3AD203B41FA5}">
                      <a16:colId xmlns:a16="http://schemas.microsoft.com/office/drawing/2014/main" val="2278455252"/>
                    </a:ext>
                  </a:extLst>
                </a:gridCol>
                <a:gridCol w="3134220">
                  <a:extLst>
                    <a:ext uri="{9D8B030D-6E8A-4147-A177-3AD203B41FA5}">
                      <a16:colId xmlns:a16="http://schemas.microsoft.com/office/drawing/2014/main" val="524360012"/>
                    </a:ext>
                  </a:extLst>
                </a:gridCol>
                <a:gridCol w="3134220">
                  <a:extLst>
                    <a:ext uri="{9D8B030D-6E8A-4147-A177-3AD203B41FA5}">
                      <a16:colId xmlns:a16="http://schemas.microsoft.com/office/drawing/2014/main" val="3953863195"/>
                    </a:ext>
                  </a:extLst>
                </a:gridCol>
                <a:gridCol w="3134220">
                  <a:extLst>
                    <a:ext uri="{9D8B030D-6E8A-4147-A177-3AD203B41FA5}">
                      <a16:colId xmlns:a16="http://schemas.microsoft.com/office/drawing/2014/main" val="3610985853"/>
                    </a:ext>
                  </a:extLst>
                </a:gridCol>
              </a:tblGrid>
              <a:tr h="482936">
                <a:tc>
                  <a:txBody>
                    <a:bodyPr/>
                    <a:lstStyle/>
                    <a:p>
                      <a:pPr algn="l" rtl="0" fontAlgn="base">
                        <a:lnSpc>
                          <a:spcPts val="1457"/>
                        </a:lnSpc>
                        <a:buNone/>
                      </a:pPr>
                      <a:r>
                        <a:rPr lang="en-US" sz="1400" b="0">
                          <a:effectLst/>
                        </a:rPr>
                        <a:t> </a:t>
                      </a:r>
                      <a:endParaRPr lang="en-US" sz="1400" b="0" i="0">
                        <a:effectLst/>
                        <a:latin typeface="+mn-lt"/>
                      </a:endParaRPr>
                    </a:p>
                  </a:txBody>
                  <a:tcPr anchor="ctr"/>
                </a:tc>
                <a:tc>
                  <a:txBody>
                    <a:bodyPr/>
                    <a:lstStyle/>
                    <a:p>
                      <a:pPr algn="ctr" rtl="0" fontAlgn="base">
                        <a:lnSpc>
                          <a:spcPts val="1457"/>
                        </a:lnSpc>
                        <a:buNone/>
                      </a:pPr>
                      <a:r>
                        <a:rPr lang="en-US" sz="1400" b="1">
                          <a:solidFill>
                            <a:schemeClr val="bg1"/>
                          </a:solidFill>
                          <a:effectLst/>
                        </a:rPr>
                        <a:t>Who is being othered?</a:t>
                      </a:r>
                      <a:r>
                        <a:rPr lang="en-US" sz="1400" b="0">
                          <a:solidFill>
                            <a:schemeClr val="bg1"/>
                          </a:solidFill>
                          <a:effectLst/>
                        </a:rPr>
                        <a:t> </a:t>
                      </a:r>
                      <a:endParaRPr lang="en-US" sz="1400" b="0" i="0">
                        <a:solidFill>
                          <a:schemeClr val="bg1"/>
                        </a:solidFill>
                        <a:effectLst/>
                        <a:latin typeface="+mn-lt"/>
                      </a:endParaRPr>
                    </a:p>
                  </a:txBody>
                  <a:tcPr anchor="ctr">
                    <a:lnR w="6350" cap="flat" cmpd="sng" algn="ctr">
                      <a:solidFill>
                        <a:schemeClr val="tx1"/>
                      </a:solidFill>
                      <a:prstDash val="solid"/>
                      <a:round/>
                      <a:headEnd type="none" w="med" len="med"/>
                      <a:tailEnd type="none" w="med" len="med"/>
                    </a:lnR>
                    <a:solidFill>
                      <a:schemeClr val="tx2"/>
                    </a:solidFill>
                  </a:tcPr>
                </a:tc>
                <a:tc>
                  <a:txBody>
                    <a:bodyPr/>
                    <a:lstStyle/>
                    <a:p>
                      <a:pPr algn="ctr" rtl="0" fontAlgn="base">
                        <a:lnSpc>
                          <a:spcPts val="1457"/>
                        </a:lnSpc>
                        <a:buNone/>
                      </a:pPr>
                      <a:r>
                        <a:rPr lang="en-US" sz="1400" b="1">
                          <a:solidFill>
                            <a:schemeClr val="bg1"/>
                          </a:solidFill>
                          <a:effectLst/>
                        </a:rPr>
                        <a:t>Who is doing the othering?</a:t>
                      </a:r>
                      <a:r>
                        <a:rPr lang="en-US" sz="1400" b="0">
                          <a:solidFill>
                            <a:schemeClr val="bg1"/>
                          </a:solidFill>
                          <a:effectLst/>
                        </a:rPr>
                        <a:t> </a:t>
                      </a:r>
                      <a:endParaRPr lang="en-US" sz="1400" b="0" i="0">
                        <a:solidFill>
                          <a:schemeClr val="bg1"/>
                        </a:solidFill>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tx2"/>
                    </a:solidFill>
                  </a:tcPr>
                </a:tc>
                <a:tc>
                  <a:txBody>
                    <a:bodyPr/>
                    <a:lstStyle/>
                    <a:p>
                      <a:pPr algn="ctr" rtl="0" fontAlgn="base">
                        <a:lnSpc>
                          <a:spcPts val="1457"/>
                        </a:lnSpc>
                        <a:buNone/>
                      </a:pPr>
                      <a:r>
                        <a:rPr lang="en-US" sz="1400" b="1">
                          <a:solidFill>
                            <a:schemeClr val="bg1"/>
                          </a:solidFill>
                          <a:effectLst/>
                        </a:rPr>
                        <a:t>Perceived harm</a:t>
                      </a:r>
                      <a:r>
                        <a:rPr lang="en-US" sz="1400" b="0">
                          <a:solidFill>
                            <a:schemeClr val="bg1"/>
                          </a:solidFill>
                          <a:effectLst/>
                        </a:rPr>
                        <a:t> </a:t>
                      </a:r>
                      <a:endParaRPr lang="en-US" sz="1400" b="0" i="0">
                        <a:solidFill>
                          <a:schemeClr val="bg1"/>
                        </a:solidFill>
                        <a:effectLst/>
                        <a:latin typeface="+mn-lt"/>
                      </a:endParaRPr>
                    </a:p>
                  </a:txBody>
                  <a:tcPr anchor="ctr">
                    <a:lnL w="6350" cap="flat" cmpd="sng" algn="ctr">
                      <a:solidFill>
                        <a:schemeClr val="tx1"/>
                      </a:solidFill>
                      <a:prstDash val="solid"/>
                      <a:round/>
                      <a:headEnd type="none" w="med" len="med"/>
                      <a:tailEnd type="none" w="med" len="med"/>
                    </a:lnL>
                    <a:solidFill>
                      <a:schemeClr val="tx2"/>
                    </a:solidFill>
                  </a:tcPr>
                </a:tc>
                <a:extLst>
                  <a:ext uri="{0D108BD9-81ED-4DB2-BD59-A6C34878D82A}">
                    <a16:rowId xmlns:a16="http://schemas.microsoft.com/office/drawing/2014/main" val="2096036638"/>
                  </a:ext>
                </a:extLst>
              </a:tr>
              <a:tr h="821660">
                <a:tc>
                  <a:txBody>
                    <a:bodyPr/>
                    <a:lstStyle/>
                    <a:p>
                      <a:pPr algn="l" rtl="0" fontAlgn="base">
                        <a:lnSpc>
                          <a:spcPts val="1457"/>
                        </a:lnSpc>
                        <a:buNone/>
                      </a:pPr>
                      <a:r>
                        <a:rPr lang="en-US" sz="1400" b="1">
                          <a:solidFill>
                            <a:srgbClr val="000000"/>
                          </a:solidFill>
                          <a:effectLst/>
                        </a:rPr>
                        <a:t>Harris voters </a:t>
                      </a:r>
                      <a:endParaRPr lang="en-US" sz="1400" b="1" i="0">
                        <a:effectLst/>
                        <a:latin typeface="+mn-lt"/>
                      </a:endParaRPr>
                    </a:p>
                  </a:txBody>
                  <a:tcPr anchor="ctr">
                    <a:solidFill>
                      <a:schemeClr val="accent1">
                        <a:lumMod val="20000"/>
                        <a:lumOff val="80000"/>
                      </a:schemeClr>
                    </a:solidFill>
                  </a:tcPr>
                </a:tc>
                <a:tc>
                  <a:txBody>
                    <a:bodyPr/>
                    <a:lstStyle/>
                    <a:p>
                      <a:pPr algn="l" rtl="0" fontAlgn="base">
                        <a:lnSpc>
                          <a:spcPts val="1457"/>
                        </a:lnSpc>
                        <a:buNone/>
                      </a:pPr>
                      <a:r>
                        <a:rPr lang="en-US" sz="1400" b="0">
                          <a:solidFill>
                            <a:srgbClr val="000000"/>
                          </a:solidFill>
                          <a:effectLst/>
                        </a:rPr>
                        <a:t>LGBTQ (specifically transgender people), racial/ethnic minorities, women </a:t>
                      </a:r>
                      <a:endParaRPr lang="en-US" sz="1400" b="0" i="0">
                        <a:effectLst/>
                        <a:latin typeface="+mn-lt"/>
                      </a:endParaRPr>
                    </a:p>
                  </a:txBody>
                  <a:tcPr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l" rtl="0" fontAlgn="base">
                        <a:lnSpc>
                          <a:spcPts val="1457"/>
                        </a:lnSpc>
                        <a:buNone/>
                      </a:pPr>
                      <a:r>
                        <a:rPr lang="en-US" sz="1400" b="0">
                          <a:solidFill>
                            <a:srgbClr val="000000"/>
                          </a:solidFill>
                          <a:effectLst/>
                        </a:rPr>
                        <a:t>Conservatives, the religious right, right-leaning media </a:t>
                      </a: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l" rtl="0" fontAlgn="base">
                        <a:lnSpc>
                          <a:spcPts val="1457"/>
                        </a:lnSpc>
                        <a:buNone/>
                      </a:pPr>
                      <a:r>
                        <a:rPr lang="en-US" sz="1400" b="0">
                          <a:solidFill>
                            <a:srgbClr val="000000"/>
                          </a:solidFill>
                          <a:effectLst/>
                        </a:rPr>
                        <a:t>Loss of dignity, safety, and rights </a:t>
                      </a:r>
                      <a:endParaRPr lang="en-US" sz="1400" b="0" i="0">
                        <a:effectLst/>
                        <a:latin typeface="+mn-lt"/>
                      </a:endParaRPr>
                    </a:p>
                  </a:txBody>
                  <a:tcPr anchor="ctr">
                    <a:lnL w="635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631154211"/>
                  </a:ext>
                </a:extLst>
              </a:tr>
              <a:tr h="821660">
                <a:tc>
                  <a:txBody>
                    <a:bodyPr/>
                    <a:lstStyle/>
                    <a:p>
                      <a:pPr algn="l" rtl="0" fontAlgn="base">
                        <a:lnSpc>
                          <a:spcPts val="1457"/>
                        </a:lnSpc>
                        <a:buNone/>
                      </a:pPr>
                      <a:r>
                        <a:rPr lang="en-US" sz="1400" b="1">
                          <a:solidFill>
                            <a:srgbClr val="000000"/>
                          </a:solidFill>
                          <a:effectLst/>
                        </a:rPr>
                        <a:t>Trump voters </a:t>
                      </a:r>
                      <a:endParaRPr lang="en-US" sz="1400" b="1" i="0">
                        <a:effectLst/>
                        <a:latin typeface="+mn-lt"/>
                      </a:endParaRPr>
                    </a:p>
                  </a:txBody>
                  <a:tcPr anchor="ctr">
                    <a:solidFill>
                      <a:schemeClr val="accent5">
                        <a:lumMod val="20000"/>
                        <a:lumOff val="80000"/>
                      </a:schemeClr>
                    </a:solidFill>
                  </a:tcPr>
                </a:tc>
                <a:tc>
                  <a:txBody>
                    <a:bodyPr/>
                    <a:lstStyle/>
                    <a:p>
                      <a:pPr algn="l" rtl="0" fontAlgn="base">
                        <a:lnSpc>
                          <a:spcPts val="1457"/>
                        </a:lnSpc>
                        <a:buNone/>
                      </a:pPr>
                      <a:r>
                        <a:rPr lang="en-US" sz="1400" b="0">
                          <a:solidFill>
                            <a:srgbClr val="000000"/>
                          </a:solidFill>
                          <a:effectLst/>
                        </a:rPr>
                        <a:t>Conservatives, MAGA, people who question gender identity, Christians </a:t>
                      </a:r>
                      <a:endParaRPr lang="en-US" sz="1400" b="0" i="0">
                        <a:effectLst/>
                        <a:latin typeface="+mn-lt"/>
                      </a:endParaRPr>
                    </a:p>
                  </a:txBody>
                  <a:tcPr anchor="ctr">
                    <a:lnR w="635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l" rtl="0" fontAlgn="base">
                        <a:lnSpc>
                          <a:spcPts val="1457"/>
                        </a:lnSpc>
                        <a:buNone/>
                      </a:pPr>
                      <a:r>
                        <a:rPr lang="en-US" sz="1400" b="0">
                          <a:solidFill>
                            <a:srgbClr val="000000"/>
                          </a:solidFill>
                          <a:effectLst/>
                        </a:rPr>
                        <a:t>The Left, woke activists, social media users, mainstream media </a:t>
                      </a: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l" rtl="0" fontAlgn="base">
                        <a:lnSpc>
                          <a:spcPts val="1457"/>
                        </a:lnSpc>
                        <a:buNone/>
                      </a:pPr>
                      <a:r>
                        <a:rPr lang="en-US" sz="1400" b="0">
                          <a:solidFill>
                            <a:srgbClr val="000000"/>
                          </a:solidFill>
                          <a:effectLst/>
                        </a:rPr>
                        <a:t>Cancel culture, “silence people like me,’ loss of parental influence, impact on children</a:t>
                      </a:r>
                      <a:endParaRPr lang="en-US" sz="1400" b="0" i="0">
                        <a:effectLst/>
                        <a:latin typeface="+mn-lt"/>
                      </a:endParaRPr>
                    </a:p>
                  </a:txBody>
                  <a:tcPr anchor="ctr">
                    <a:lnL w="635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2702255924"/>
                  </a:ext>
                </a:extLst>
              </a:tr>
              <a:tr h="821660">
                <a:tc>
                  <a:txBody>
                    <a:bodyPr/>
                    <a:lstStyle/>
                    <a:p>
                      <a:pPr algn="l" rtl="0" fontAlgn="base">
                        <a:lnSpc>
                          <a:spcPts val="1457"/>
                        </a:lnSpc>
                        <a:buNone/>
                      </a:pPr>
                      <a:r>
                        <a:rPr lang="en-US" sz="1400" b="1">
                          <a:solidFill>
                            <a:srgbClr val="000000"/>
                          </a:solidFill>
                          <a:effectLst/>
                        </a:rPr>
                        <a:t>Nonvoters </a:t>
                      </a:r>
                      <a:endParaRPr lang="en-US" sz="1400" b="1" i="0">
                        <a:effectLst/>
                        <a:latin typeface="+mn-lt"/>
                      </a:endParaRPr>
                    </a:p>
                  </a:txBody>
                  <a:tcPr anchor="ctr">
                    <a:solidFill>
                      <a:schemeClr val="tx1">
                        <a:lumMod val="10000"/>
                        <a:lumOff val="90000"/>
                      </a:schemeClr>
                    </a:solidFill>
                  </a:tcPr>
                </a:tc>
                <a:tc>
                  <a:txBody>
                    <a:bodyPr/>
                    <a:lstStyle/>
                    <a:p>
                      <a:pPr algn="l" rtl="0" fontAlgn="base">
                        <a:lnSpc>
                          <a:spcPts val="1457"/>
                        </a:lnSpc>
                        <a:buNone/>
                      </a:pPr>
                      <a:r>
                        <a:rPr lang="en-US" sz="1400" b="0">
                          <a:solidFill>
                            <a:srgbClr val="000000"/>
                          </a:solidFill>
                          <a:effectLst/>
                        </a:rPr>
                        <a:t>Anyone who ‘speaks their mind’ </a:t>
                      </a:r>
                      <a:endParaRPr lang="en-US" sz="1400" b="0" i="0">
                        <a:effectLst/>
                        <a:latin typeface="+mn-lt"/>
                      </a:endParaRPr>
                    </a:p>
                  </a:txBody>
                  <a:tcPr anchor="ctr">
                    <a:lnR w="6350" cap="flat" cmpd="sng" algn="ctr">
                      <a:solidFill>
                        <a:schemeClr val="tx1"/>
                      </a:solidFill>
                      <a:prstDash val="solid"/>
                      <a:round/>
                      <a:headEnd type="none" w="med" len="med"/>
                      <a:tailEnd type="none" w="med" len="med"/>
                    </a:lnR>
                    <a:solidFill>
                      <a:schemeClr val="tx1">
                        <a:lumMod val="10000"/>
                        <a:lumOff val="90000"/>
                      </a:schemeClr>
                    </a:solidFill>
                  </a:tcPr>
                </a:tc>
                <a:tc>
                  <a:txBody>
                    <a:bodyPr/>
                    <a:lstStyle/>
                    <a:p>
                      <a:pPr algn="l" rtl="0" fontAlgn="base">
                        <a:lnSpc>
                          <a:spcPts val="1457"/>
                        </a:lnSpc>
                        <a:buNone/>
                      </a:pPr>
                      <a:r>
                        <a:rPr lang="en-US" sz="1400" b="0">
                          <a:solidFill>
                            <a:srgbClr val="000000"/>
                          </a:solidFill>
                          <a:effectLst/>
                        </a:rPr>
                        <a:t>Everyone: the internet, workplaces, social media </a:t>
                      </a: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tx1">
                        <a:lumMod val="10000"/>
                        <a:lumOff val="90000"/>
                      </a:schemeClr>
                    </a:solidFill>
                  </a:tcPr>
                </a:tc>
                <a:tc>
                  <a:txBody>
                    <a:bodyPr/>
                    <a:lstStyle/>
                    <a:p>
                      <a:pPr algn="l" rtl="0" fontAlgn="base">
                        <a:lnSpc>
                          <a:spcPts val="1457"/>
                        </a:lnSpc>
                        <a:buNone/>
                      </a:pPr>
                      <a:r>
                        <a:rPr lang="en-US" sz="1400" b="0">
                          <a:solidFill>
                            <a:srgbClr val="000000"/>
                          </a:solidFill>
                          <a:effectLst/>
                        </a:rPr>
                        <a:t>Growing social hostility, fatigue, fear of social backlash </a:t>
                      </a:r>
                      <a:endParaRPr lang="en-US" sz="1400" b="0" i="0">
                        <a:effectLst/>
                        <a:latin typeface="+mn-lt"/>
                      </a:endParaRPr>
                    </a:p>
                  </a:txBody>
                  <a:tcPr anchor="ctr">
                    <a:lnL w="6350" cap="flat" cmpd="sng" algn="ctr">
                      <a:solidFill>
                        <a:schemeClr val="tx1"/>
                      </a:solidFill>
                      <a:prstDash val="solid"/>
                      <a:round/>
                      <a:headEnd type="none" w="med" len="med"/>
                      <a:tailEnd type="none" w="med" len="med"/>
                    </a:lnL>
                    <a:solidFill>
                      <a:schemeClr val="tx1">
                        <a:lumMod val="10000"/>
                        <a:lumOff val="90000"/>
                      </a:schemeClr>
                    </a:solidFill>
                  </a:tcPr>
                </a:tc>
                <a:extLst>
                  <a:ext uri="{0D108BD9-81ED-4DB2-BD59-A6C34878D82A}">
                    <a16:rowId xmlns:a16="http://schemas.microsoft.com/office/drawing/2014/main" val="291219795"/>
                  </a:ext>
                </a:extLst>
              </a:tr>
            </a:tbl>
          </a:graphicData>
        </a:graphic>
      </p:graphicFrame>
    </p:spTree>
    <p:extLst>
      <p:ext uri="{BB962C8B-B14F-4D97-AF65-F5344CB8AC3E}">
        <p14:creationId xmlns:p14="http://schemas.microsoft.com/office/powerpoint/2010/main" val="1781052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8C91-8F47-4A96-BBBA-ED6EA32C9235}"/>
              </a:ext>
            </a:extLst>
          </p:cNvPr>
          <p:cNvSpPr>
            <a:spLocks noGrp="1"/>
          </p:cNvSpPr>
          <p:nvPr>
            <p:ph type="title"/>
          </p:nvPr>
        </p:nvSpPr>
        <p:spPr>
          <a:xfrm>
            <a:off x="594360" y="466750"/>
            <a:ext cx="10759440" cy="1554555"/>
          </a:xfrm>
        </p:spPr>
        <p:txBody>
          <a:bodyPr>
            <a:normAutofit/>
          </a:bodyPr>
          <a:lstStyle/>
          <a:p>
            <a:r>
              <a:rPr lang="en-US"/>
              <a:t>Instead of seeing one side as the aggressor, many (especially Trump voters and nonvoters) see politics as endless fighting and finger-pointing. </a:t>
            </a:r>
          </a:p>
        </p:txBody>
      </p:sp>
      <p:sp>
        <p:nvSpPr>
          <p:cNvPr id="3" name="Slide Number Placeholder 2">
            <a:extLst>
              <a:ext uri="{FF2B5EF4-FFF2-40B4-BE49-F238E27FC236}">
                <a16:creationId xmlns:a16="http://schemas.microsoft.com/office/drawing/2014/main" id="{840689A5-3ABC-EAE9-B218-55654F0E1572}"/>
              </a:ext>
            </a:extLst>
          </p:cNvPr>
          <p:cNvSpPr>
            <a:spLocks noGrp="1"/>
          </p:cNvSpPr>
          <p:nvPr>
            <p:ph type="sldNum" sz="quarter" idx="12"/>
          </p:nvPr>
        </p:nvSpPr>
        <p:spPr/>
        <p:txBody>
          <a:bodyPr/>
          <a:lstStyle/>
          <a:p>
            <a:fld id="{35AC7A8B-0617-B84C-BE7C-25188248DABA}" type="slidenum">
              <a:rPr lang="en-US" smtClean="0"/>
              <a:pPr/>
              <a:t>56</a:t>
            </a:fld>
            <a:endParaRPr lang="en-US"/>
          </a:p>
        </p:txBody>
      </p:sp>
      <p:sp>
        <p:nvSpPr>
          <p:cNvPr id="4" name="Round Diagonal Corner Rectangle 3">
            <a:extLst>
              <a:ext uri="{FF2B5EF4-FFF2-40B4-BE49-F238E27FC236}">
                <a16:creationId xmlns:a16="http://schemas.microsoft.com/office/drawing/2014/main" id="{32D8D6C7-53EB-E853-A0FC-DE432100EDC6}"/>
              </a:ext>
            </a:extLst>
          </p:cNvPr>
          <p:cNvSpPr/>
          <p:nvPr/>
        </p:nvSpPr>
        <p:spPr>
          <a:xfrm>
            <a:off x="604301" y="2021305"/>
            <a:ext cx="10993339" cy="3898232"/>
          </a:xfrm>
          <a:prstGeom prst="round2DiagRect">
            <a:avLst>
              <a:gd name="adj1" fmla="val 6603"/>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CE8E8A-EAB7-82F1-3104-983C1F01422C}"/>
              </a:ext>
            </a:extLst>
          </p:cNvPr>
          <p:cNvSpPr txBox="1"/>
          <p:nvPr/>
        </p:nvSpPr>
        <p:spPr>
          <a:xfrm>
            <a:off x="877517" y="2318692"/>
            <a:ext cx="10603173" cy="3474720"/>
          </a:xfrm>
          <a:prstGeom prst="rect">
            <a:avLst/>
          </a:prstGeom>
          <a:noFill/>
        </p:spPr>
        <p:txBody>
          <a:bodyPr wrap="square" numCol="2" spcCol="548640">
            <a:spAutoFit/>
          </a:bodyPr>
          <a:lstStyle/>
          <a:p>
            <a:pPr fontAlgn="base"/>
            <a:r>
              <a:rPr lang="en-US" sz="1200"/>
              <a:t>“I feel like </a:t>
            </a:r>
            <a:r>
              <a:rPr lang="en-US" sz="1200" b="1"/>
              <a:t>every side wants someone to blame</a:t>
            </a:r>
            <a:r>
              <a:rPr lang="en-US" sz="1200"/>
              <a:t> because they always want a scapegoat. People blame the left for being violent and black people for being dangerous. They blame the right for having no heart and whites for being oppressive.” – Young Black man, nonvoter</a:t>
            </a:r>
          </a:p>
          <a:p>
            <a:pPr fontAlgn="base"/>
            <a:r>
              <a:rPr lang="en-US" sz="1200"/>
              <a:t> </a:t>
            </a:r>
          </a:p>
          <a:p>
            <a:pPr fontAlgn="base"/>
            <a:r>
              <a:rPr lang="en-US" sz="1200"/>
              <a:t>“Today it seems that </a:t>
            </a:r>
            <a:r>
              <a:rPr lang="en-US" sz="1200" b="1"/>
              <a:t>all you see on the news is people arguing </a:t>
            </a:r>
            <a:r>
              <a:rPr lang="en-US" sz="1200"/>
              <a:t>and not even trying to understand the other side. Since the only thing that is shown in the media is people screen and blaming others, people that to think that is the norm.” – Older white man, Trump voter </a:t>
            </a:r>
          </a:p>
          <a:p>
            <a:pPr fontAlgn="base"/>
            <a:r>
              <a:rPr lang="en-US" sz="1200"/>
              <a:t> </a:t>
            </a:r>
          </a:p>
          <a:p>
            <a:pPr fontAlgn="base"/>
            <a:r>
              <a:rPr lang="en-US" sz="1200"/>
              <a:t>“</a:t>
            </a:r>
            <a:r>
              <a:rPr lang="en-US" sz="1200" b="1"/>
              <a:t>Left wing people say white men are responsible for the problems. Right wing people say minorities are responsible</a:t>
            </a:r>
            <a:r>
              <a:rPr lang="en-US" sz="1200"/>
              <a:t>. Left wing people say the wealthy are responsible. Right wing people say the poor are responsible.” – Young white man, nonvoter</a:t>
            </a:r>
          </a:p>
          <a:p>
            <a:pPr fontAlgn="base"/>
            <a:r>
              <a:rPr lang="en-US" sz="1200"/>
              <a:t> </a:t>
            </a:r>
          </a:p>
          <a:p>
            <a:pPr fontAlgn="base"/>
            <a:r>
              <a:rPr lang="en-US" sz="1200"/>
              <a:t>“People will just </a:t>
            </a:r>
            <a:r>
              <a:rPr lang="en-US" sz="1200" b="1"/>
              <a:t>blame the other side for everything </a:t>
            </a:r>
            <a:r>
              <a:rPr lang="en-US" sz="1200"/>
              <a:t>no matter what it is.” – Young white woman, Harris voter </a:t>
            </a:r>
          </a:p>
          <a:p>
            <a:pPr fontAlgn="base"/>
            <a:r>
              <a:rPr lang="en-US" sz="1200"/>
              <a:t> </a:t>
            </a:r>
          </a:p>
          <a:p>
            <a:pPr fontAlgn="base"/>
            <a:r>
              <a:rPr lang="en-US" sz="1200"/>
              <a:t>“</a:t>
            </a:r>
            <a:r>
              <a:rPr lang="en-US" sz="1200" b="1"/>
              <a:t>Every side says the other side is at fault</a:t>
            </a:r>
            <a:r>
              <a:rPr lang="en-US" sz="1200"/>
              <a:t>. I think of different news stations telling different sides to the same stories, pointing fingers and being biased in all they say / do. Specifically with political issues these headlines tend to drive us apart and make people blame the other side more instead of trying to have conversations of how to fix issues.” – Young white man, Trump voter </a:t>
            </a:r>
          </a:p>
          <a:p>
            <a:pPr fontAlgn="base"/>
            <a:r>
              <a:rPr lang="en-US" sz="1200"/>
              <a:t> </a:t>
            </a:r>
          </a:p>
          <a:p>
            <a:pPr fontAlgn="base"/>
            <a:r>
              <a:rPr lang="en-US" sz="1200"/>
              <a:t>“</a:t>
            </a:r>
            <a:r>
              <a:rPr lang="en-US" sz="1200" b="1"/>
              <a:t>Both sides think that they louder they are means the righter they are</a:t>
            </a:r>
            <a:r>
              <a:rPr lang="en-US" sz="1200"/>
              <a:t>. Those thinking that they are helping should take a step back and look closer. All they are doing is driving our country farther apart.  </a:t>
            </a:r>
            <a:br>
              <a:rPr lang="en-US" sz="1200"/>
            </a:br>
            <a:r>
              <a:rPr lang="en-US" sz="1200"/>
              <a:t>Turn on any news channel and I guarantee that one of the first 3 parts will be someone saying how bad someone else is doing.” – Older white man, Trump voter </a:t>
            </a:r>
          </a:p>
          <a:p>
            <a:pPr fontAlgn="base"/>
            <a:r>
              <a:rPr lang="en-US" sz="1200"/>
              <a:t> </a:t>
            </a:r>
          </a:p>
          <a:p>
            <a:pPr fontAlgn="base"/>
            <a:r>
              <a:rPr lang="en-US" sz="1200"/>
              <a:t>“I just see </a:t>
            </a:r>
            <a:r>
              <a:rPr lang="en-US" sz="1200" b="1"/>
              <a:t>each side blaming the other for the problems </a:t>
            </a:r>
            <a:r>
              <a:rPr lang="en-US" sz="1200"/>
              <a:t>which in my opinion makes them both wrong.” – Older white woman, third party voter </a:t>
            </a:r>
          </a:p>
        </p:txBody>
      </p:sp>
      <p:sp>
        <p:nvSpPr>
          <p:cNvPr id="6" name="Rounded Rectangle 5">
            <a:extLst>
              <a:ext uri="{FF2B5EF4-FFF2-40B4-BE49-F238E27FC236}">
                <a16:creationId xmlns:a16="http://schemas.microsoft.com/office/drawing/2014/main" id="{8E411FAA-C6B5-208B-5415-499491D0F085}"/>
              </a:ext>
            </a:extLst>
          </p:cNvPr>
          <p:cNvSpPr/>
          <p:nvPr/>
        </p:nvSpPr>
        <p:spPr>
          <a:xfrm>
            <a:off x="921721" y="1893920"/>
            <a:ext cx="562708" cy="24668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346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367B-B8B6-1CAE-E486-56E086AA1B17}"/>
              </a:ext>
            </a:extLst>
          </p:cNvPr>
          <p:cNvSpPr>
            <a:spLocks noGrp="1"/>
          </p:cNvSpPr>
          <p:nvPr>
            <p:ph type="title"/>
          </p:nvPr>
        </p:nvSpPr>
        <p:spPr>
          <a:xfrm>
            <a:off x="594360" y="466750"/>
            <a:ext cx="10759440" cy="1329966"/>
          </a:xfrm>
        </p:spPr>
        <p:txBody>
          <a:bodyPr>
            <a:normAutofit/>
          </a:bodyPr>
          <a:lstStyle/>
          <a:p>
            <a:r>
              <a:rPr lang="en-US"/>
              <a:t>In voters’ minds, healing America feels almost mythical, but the stories reveal two narratives to change. </a:t>
            </a:r>
          </a:p>
        </p:txBody>
      </p:sp>
      <p:sp>
        <p:nvSpPr>
          <p:cNvPr id="3" name="Slide Number Placeholder 2">
            <a:extLst>
              <a:ext uri="{FF2B5EF4-FFF2-40B4-BE49-F238E27FC236}">
                <a16:creationId xmlns:a16="http://schemas.microsoft.com/office/drawing/2014/main" id="{B05B29E8-99A8-FF36-70A1-7382D646BC79}"/>
              </a:ext>
            </a:extLst>
          </p:cNvPr>
          <p:cNvSpPr>
            <a:spLocks noGrp="1"/>
          </p:cNvSpPr>
          <p:nvPr>
            <p:ph type="sldNum" sz="quarter" idx="12"/>
          </p:nvPr>
        </p:nvSpPr>
        <p:spPr/>
        <p:txBody>
          <a:bodyPr/>
          <a:lstStyle/>
          <a:p>
            <a:fld id="{35AC7A8B-0617-B84C-BE7C-25188248DABA}" type="slidenum">
              <a:rPr lang="en-US" smtClean="0"/>
              <a:pPr/>
              <a:t>57</a:t>
            </a:fld>
            <a:endParaRPr lang="en-US"/>
          </a:p>
        </p:txBody>
      </p:sp>
      <p:sp>
        <p:nvSpPr>
          <p:cNvPr id="4" name="Round Diagonal Corner Rectangle 3">
            <a:extLst>
              <a:ext uri="{FF2B5EF4-FFF2-40B4-BE49-F238E27FC236}">
                <a16:creationId xmlns:a16="http://schemas.microsoft.com/office/drawing/2014/main" id="{1486D822-651A-5F25-9976-29AF0986F16F}"/>
              </a:ext>
            </a:extLst>
          </p:cNvPr>
          <p:cNvSpPr/>
          <p:nvPr/>
        </p:nvSpPr>
        <p:spPr>
          <a:xfrm>
            <a:off x="594360" y="5061285"/>
            <a:ext cx="10993339" cy="848165"/>
          </a:xfrm>
          <a:prstGeom prst="round2DiagRect">
            <a:avLst>
              <a:gd name="adj1" fmla="val 4694"/>
              <a:gd name="adj2" fmla="val 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3D545-D3EE-0E4C-7076-AABFAC907706}"/>
              </a:ext>
            </a:extLst>
          </p:cNvPr>
          <p:cNvSpPr txBox="1"/>
          <p:nvPr/>
        </p:nvSpPr>
        <p:spPr>
          <a:xfrm>
            <a:off x="1484752" y="5223757"/>
            <a:ext cx="9869047" cy="523220"/>
          </a:xfrm>
          <a:prstGeom prst="rect">
            <a:avLst/>
          </a:prstGeom>
          <a:noFill/>
        </p:spPr>
        <p:txBody>
          <a:bodyPr wrap="square">
            <a:spAutoFit/>
          </a:bodyPr>
          <a:lstStyle/>
          <a:p>
            <a:pPr fontAlgn="base"/>
            <a:r>
              <a:rPr lang="en-US" sz="1400"/>
              <a:t>Across both narratives, people believe change requires </a:t>
            </a:r>
            <a:r>
              <a:rPr lang="en-US" sz="1400" b="1"/>
              <a:t>breaking through noise</a:t>
            </a:r>
            <a:r>
              <a:rPr lang="en-US" sz="1400"/>
              <a:t> and echo chambers to find clarity and see the real harm. They believe it will require a </a:t>
            </a:r>
            <a:r>
              <a:rPr lang="en-US" sz="1400" b="1"/>
              <a:t>shift in cultural mindset</a:t>
            </a:r>
            <a:r>
              <a:rPr lang="en-US" sz="1400"/>
              <a:t> and people remembering what truly matters.</a:t>
            </a:r>
            <a:endParaRPr lang="en-US" sz="1100"/>
          </a:p>
        </p:txBody>
      </p:sp>
      <p:pic>
        <p:nvPicPr>
          <p:cNvPr id="6" name="Graphic 5" descr="Arrow: Slight curve with solid fill">
            <a:extLst>
              <a:ext uri="{FF2B5EF4-FFF2-40B4-BE49-F238E27FC236}">
                <a16:creationId xmlns:a16="http://schemas.microsoft.com/office/drawing/2014/main" id="{767EC969-9A6D-1081-B783-2C392AE3A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18" y="5201482"/>
            <a:ext cx="567771" cy="567771"/>
          </a:xfrm>
          <a:prstGeom prst="rect">
            <a:avLst/>
          </a:prstGeom>
        </p:spPr>
      </p:pic>
      <p:sp>
        <p:nvSpPr>
          <p:cNvPr id="7" name="Round Diagonal Corner Rectangle 6">
            <a:extLst>
              <a:ext uri="{FF2B5EF4-FFF2-40B4-BE49-F238E27FC236}">
                <a16:creationId xmlns:a16="http://schemas.microsoft.com/office/drawing/2014/main" id="{6C9381B6-5A0A-72F4-0EB2-07E329720CC5}"/>
              </a:ext>
            </a:extLst>
          </p:cNvPr>
          <p:cNvSpPr/>
          <p:nvPr/>
        </p:nvSpPr>
        <p:spPr>
          <a:xfrm>
            <a:off x="594360" y="1648932"/>
            <a:ext cx="4373425" cy="3244415"/>
          </a:xfrm>
          <a:prstGeom prst="round2DiagRect">
            <a:avLst>
              <a:gd name="adj1" fmla="val 4694"/>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F1224C5-D2ED-38AA-D515-A3F2EBA657A1}"/>
              </a:ext>
            </a:extLst>
          </p:cNvPr>
          <p:cNvSpPr/>
          <p:nvPr/>
        </p:nvSpPr>
        <p:spPr>
          <a:xfrm>
            <a:off x="911780" y="1551052"/>
            <a:ext cx="562708" cy="24668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a:extLst>
              <a:ext uri="{FF2B5EF4-FFF2-40B4-BE49-F238E27FC236}">
                <a16:creationId xmlns:a16="http://schemas.microsoft.com/office/drawing/2014/main" id="{19AF6CA5-F78F-9876-7230-1CABC21D4964}"/>
              </a:ext>
            </a:extLst>
          </p:cNvPr>
          <p:cNvSpPr/>
          <p:nvPr/>
        </p:nvSpPr>
        <p:spPr>
          <a:xfrm>
            <a:off x="5204089" y="1648932"/>
            <a:ext cx="6383610" cy="3244415"/>
          </a:xfrm>
          <a:prstGeom prst="round2DiagRect">
            <a:avLst>
              <a:gd name="adj1" fmla="val 4694"/>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D1F7176-F707-D6DC-4AEF-9E53E501515E}"/>
              </a:ext>
            </a:extLst>
          </p:cNvPr>
          <p:cNvSpPr/>
          <p:nvPr/>
        </p:nvSpPr>
        <p:spPr>
          <a:xfrm>
            <a:off x="5521509" y="1551052"/>
            <a:ext cx="562708" cy="24668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2E1E65B-2FFE-F17C-979B-976B85B3ACB9}"/>
              </a:ext>
            </a:extLst>
          </p:cNvPr>
          <p:cNvSpPr txBox="1"/>
          <p:nvPr/>
        </p:nvSpPr>
        <p:spPr>
          <a:xfrm>
            <a:off x="830664" y="1861424"/>
            <a:ext cx="4526279" cy="397673"/>
          </a:xfrm>
          <a:prstGeom prst="rect">
            <a:avLst/>
          </a:prstGeom>
          <a:noFill/>
        </p:spPr>
        <p:txBody>
          <a:bodyPr wrap="square">
            <a:spAutoFit/>
          </a:bodyPr>
          <a:lstStyle/>
          <a:p>
            <a:pPr marR="0" lvl="0">
              <a:lnSpc>
                <a:spcPct val="107000"/>
              </a:lnSpc>
              <a:spcBef>
                <a:spcPts val="0"/>
              </a:spcBef>
              <a:spcAft>
                <a:spcPts val="800"/>
              </a:spcAft>
            </a:pPr>
            <a:r>
              <a:rPr lang="en-US" sz="2000" b="1">
                <a:solidFill>
                  <a:schemeClr val="accent4">
                    <a:lumMod val="75000"/>
                  </a:schemeClr>
                </a:solidFill>
                <a:ea typeface="Calibri" panose="020F0502020204030204" pitchFamily="34" charset="0"/>
                <a:cs typeface="Times New Roman" panose="02020603050405020304" pitchFamily="18" charset="0"/>
              </a:rPr>
              <a:t>Apocalypse to Awakening</a:t>
            </a:r>
          </a:p>
        </p:txBody>
      </p:sp>
      <p:sp>
        <p:nvSpPr>
          <p:cNvPr id="12" name="Rectangle 11">
            <a:extLst>
              <a:ext uri="{FF2B5EF4-FFF2-40B4-BE49-F238E27FC236}">
                <a16:creationId xmlns:a16="http://schemas.microsoft.com/office/drawing/2014/main" id="{E40CCF7F-6B66-4DE4-C141-6F86FA86F860}"/>
              </a:ext>
            </a:extLst>
          </p:cNvPr>
          <p:cNvSpPr/>
          <p:nvPr/>
        </p:nvSpPr>
        <p:spPr>
          <a:xfrm>
            <a:off x="911780" y="2390950"/>
            <a:ext cx="3961434" cy="2246769"/>
          </a:xfrm>
          <a:prstGeom prst="rect">
            <a:avLst/>
          </a:prstGeom>
        </p:spPr>
        <p:txBody>
          <a:bodyPr wrap="square">
            <a:spAutoFit/>
          </a:bodyPr>
          <a:lstStyle/>
          <a:p>
            <a:pPr fontAlgn="base"/>
            <a:r>
              <a:rPr lang="en-US" sz="1400" i="1"/>
              <a:t>Collapse </a:t>
            </a:r>
            <a:r>
              <a:rPr lang="en-US" sz="1400" i="1">
                <a:sym typeface="Wingdings" pitchFamily="2" charset="2"/>
              </a:rPr>
              <a:t></a:t>
            </a:r>
            <a:r>
              <a:rPr lang="en-US" sz="1400" i="1"/>
              <a:t> Devastation </a:t>
            </a:r>
            <a:r>
              <a:rPr lang="en-US" sz="1400" i="1">
                <a:sym typeface="Wingdings" pitchFamily="2" charset="2"/>
              </a:rPr>
              <a:t></a:t>
            </a:r>
            <a:r>
              <a:rPr lang="en-US" sz="1400" i="1"/>
              <a:t> Rebirth</a:t>
            </a:r>
            <a:r>
              <a:rPr lang="en-US" sz="1400"/>
              <a:t> </a:t>
            </a:r>
            <a:br>
              <a:rPr lang="en-US" sz="1400"/>
            </a:br>
            <a:endParaRPr lang="en-US" sz="1400"/>
          </a:p>
          <a:p>
            <a:pPr fontAlgn="base"/>
            <a:r>
              <a:rPr lang="en-US" sz="1400" b="1"/>
              <a:t>Catastrophic reset: </a:t>
            </a:r>
            <a:r>
              <a:rPr lang="en-US" sz="1400"/>
              <a:t>war, 9/11, alien (ET) invasion, revolution, national disaster, zombies </a:t>
            </a:r>
          </a:p>
          <a:p>
            <a:pPr fontAlgn="base"/>
            <a:r>
              <a:rPr lang="en-US" sz="1400" b="1"/>
              <a:t>Symbols: </a:t>
            </a:r>
            <a:r>
              <a:rPr lang="en-US" sz="1400"/>
              <a:t>Phoenix rebirth, storm breaking, cleansing fire </a:t>
            </a:r>
          </a:p>
          <a:p>
            <a:pPr fontAlgn="base"/>
            <a:r>
              <a:rPr lang="en-US" sz="1400" b="1"/>
              <a:t>Emotion: </a:t>
            </a:r>
            <a:r>
              <a:rPr lang="en-US" sz="1400"/>
              <a:t>Despair disguised as hope </a:t>
            </a:r>
          </a:p>
          <a:p>
            <a:pPr fontAlgn="base"/>
            <a:r>
              <a:rPr lang="en-US" sz="1400" b="1"/>
              <a:t>Underlying meaning: </a:t>
            </a:r>
            <a:r>
              <a:rPr lang="en-US" sz="1400"/>
              <a:t>The nation is so damaged, only a massive shock and national trauma can force unity. </a:t>
            </a:r>
          </a:p>
        </p:txBody>
      </p:sp>
      <p:sp>
        <p:nvSpPr>
          <p:cNvPr id="13" name="TextBox 12">
            <a:extLst>
              <a:ext uri="{FF2B5EF4-FFF2-40B4-BE49-F238E27FC236}">
                <a16:creationId xmlns:a16="http://schemas.microsoft.com/office/drawing/2014/main" id="{19E7DD71-A8DE-A23D-D274-0E5B2F0733A0}"/>
              </a:ext>
            </a:extLst>
          </p:cNvPr>
          <p:cNvSpPr txBox="1"/>
          <p:nvPr/>
        </p:nvSpPr>
        <p:spPr>
          <a:xfrm>
            <a:off x="5521510" y="1861424"/>
            <a:ext cx="2613242" cy="397673"/>
          </a:xfrm>
          <a:prstGeom prst="rect">
            <a:avLst/>
          </a:prstGeom>
          <a:noFill/>
        </p:spPr>
        <p:txBody>
          <a:bodyPr wrap="square">
            <a:spAutoFit/>
          </a:bodyPr>
          <a:lstStyle/>
          <a:p>
            <a:pPr marR="0" lvl="0">
              <a:lnSpc>
                <a:spcPct val="107000"/>
              </a:lnSpc>
              <a:spcBef>
                <a:spcPts val="0"/>
              </a:spcBef>
              <a:spcAft>
                <a:spcPts val="800"/>
              </a:spcAft>
            </a:pPr>
            <a:r>
              <a:rPr lang="en-US" sz="2000" b="1">
                <a:solidFill>
                  <a:schemeClr val="accent2">
                    <a:lumMod val="75000"/>
                  </a:schemeClr>
                </a:solidFill>
                <a:ea typeface="Calibri" panose="020F0502020204030204" pitchFamily="34" charset="0"/>
                <a:cs typeface="Times New Roman" panose="02020603050405020304" pitchFamily="18" charset="0"/>
              </a:rPr>
              <a:t>The Long Journey </a:t>
            </a:r>
          </a:p>
        </p:txBody>
      </p:sp>
      <p:sp>
        <p:nvSpPr>
          <p:cNvPr id="14" name="Rectangle 13">
            <a:extLst>
              <a:ext uri="{FF2B5EF4-FFF2-40B4-BE49-F238E27FC236}">
                <a16:creationId xmlns:a16="http://schemas.microsoft.com/office/drawing/2014/main" id="{F0627328-D5F2-C337-1F2C-471CBD6189C4}"/>
              </a:ext>
            </a:extLst>
          </p:cNvPr>
          <p:cNvSpPr/>
          <p:nvPr/>
        </p:nvSpPr>
        <p:spPr>
          <a:xfrm>
            <a:off x="5521509" y="2390950"/>
            <a:ext cx="5832290" cy="2246769"/>
          </a:xfrm>
          <a:prstGeom prst="rect">
            <a:avLst/>
          </a:prstGeom>
        </p:spPr>
        <p:txBody>
          <a:bodyPr wrap="square">
            <a:spAutoFit/>
          </a:bodyPr>
          <a:lstStyle/>
          <a:p>
            <a:pPr fontAlgn="base"/>
            <a:r>
              <a:rPr lang="en-US" sz="1400" i="1"/>
              <a:t>Hard times worsen </a:t>
            </a:r>
            <a:r>
              <a:rPr lang="en-US" sz="1400" i="1">
                <a:sym typeface="Wingdings" pitchFamily="2" charset="2"/>
              </a:rPr>
              <a:t></a:t>
            </a:r>
            <a:r>
              <a:rPr lang="en-US" sz="1400" i="1"/>
              <a:t> Small acts of cooperation </a:t>
            </a:r>
            <a:r>
              <a:rPr lang="en-US" sz="1400" i="1">
                <a:sym typeface="Wingdings" pitchFamily="2" charset="2"/>
              </a:rPr>
              <a:t></a:t>
            </a:r>
            <a:r>
              <a:rPr lang="en-US" sz="1400" i="1"/>
              <a:t> Shared rebuilding</a:t>
            </a:r>
            <a:r>
              <a:rPr lang="en-US" sz="1400"/>
              <a:t> </a:t>
            </a:r>
            <a:br>
              <a:rPr lang="en-US" sz="1400"/>
            </a:br>
            <a:endParaRPr lang="en-US" sz="1400"/>
          </a:p>
          <a:p>
            <a:pPr fontAlgn="base"/>
            <a:r>
              <a:rPr lang="en-US" sz="1400" b="1"/>
              <a:t>Gradual rebuilding: </a:t>
            </a:r>
            <a:r>
              <a:rPr lang="en-US" sz="1400"/>
              <a:t>local cooperation among ordinary people (parents, children, workers), reconnecting and building momentum slowly over time. </a:t>
            </a:r>
          </a:p>
          <a:p>
            <a:pPr fontAlgn="base"/>
            <a:r>
              <a:rPr lang="en-US" sz="1400" b="1"/>
              <a:t>Symbols: </a:t>
            </a:r>
            <a:r>
              <a:rPr lang="en-US" sz="1400"/>
              <a:t>turning down the volume/temperature, removing filters, using stepping stones, small lanterns lighting the way </a:t>
            </a:r>
          </a:p>
          <a:p>
            <a:pPr fontAlgn="base"/>
            <a:r>
              <a:rPr lang="en-US" sz="1400" b="1"/>
              <a:t>Emotion: </a:t>
            </a:r>
            <a:r>
              <a:rPr lang="en-US" sz="1400"/>
              <a:t>Grounded hope, patient determination </a:t>
            </a:r>
          </a:p>
          <a:p>
            <a:pPr fontAlgn="base"/>
            <a:r>
              <a:rPr lang="en-US" sz="1400" b="1"/>
              <a:t>Underlying meaning: </a:t>
            </a:r>
            <a:r>
              <a:rPr lang="en-US" sz="1400"/>
              <a:t>Healing is human and incremental; small acts of reconnection and collaboration compound over time, but it starts small.  </a:t>
            </a:r>
          </a:p>
        </p:txBody>
      </p:sp>
    </p:spTree>
    <p:extLst>
      <p:ext uri="{BB962C8B-B14F-4D97-AF65-F5344CB8AC3E}">
        <p14:creationId xmlns:p14="http://schemas.microsoft.com/office/powerpoint/2010/main" val="122332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5637B-3A43-A34C-4C29-9C66E6FB1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A903E-4C31-B62E-C521-B31DB4432315}"/>
              </a:ext>
            </a:extLst>
          </p:cNvPr>
          <p:cNvSpPr>
            <a:spLocks noGrp="1"/>
          </p:cNvSpPr>
          <p:nvPr>
            <p:ph type="title"/>
          </p:nvPr>
        </p:nvSpPr>
        <p:spPr>
          <a:xfrm>
            <a:off x="594360" y="466750"/>
            <a:ext cx="10759440" cy="971065"/>
          </a:xfrm>
        </p:spPr>
        <p:txBody>
          <a:bodyPr>
            <a:noAutofit/>
          </a:bodyPr>
          <a:lstStyle/>
          <a:p>
            <a:r>
              <a:rPr lang="en-US"/>
              <a:t>Even with some tendencies toward conservative worldviews, Americans reject outright forms of dominance over other people.</a:t>
            </a:r>
          </a:p>
        </p:txBody>
      </p:sp>
      <p:sp>
        <p:nvSpPr>
          <p:cNvPr id="3" name="Slide Number Placeholder 2">
            <a:extLst>
              <a:ext uri="{FF2B5EF4-FFF2-40B4-BE49-F238E27FC236}">
                <a16:creationId xmlns:a16="http://schemas.microsoft.com/office/drawing/2014/main" id="{8B75A139-6448-6815-FB0E-C11E89CC82BE}"/>
              </a:ext>
            </a:extLst>
          </p:cNvPr>
          <p:cNvSpPr>
            <a:spLocks noGrp="1"/>
          </p:cNvSpPr>
          <p:nvPr>
            <p:ph type="sldNum" sz="quarter" idx="12"/>
          </p:nvPr>
        </p:nvSpPr>
        <p:spPr/>
        <p:txBody>
          <a:bodyPr/>
          <a:lstStyle/>
          <a:p>
            <a:fld id="{35AC7A8B-0617-B84C-BE7C-25188248DABA}" type="slidenum">
              <a:rPr lang="en-US" smtClean="0"/>
              <a:pPr/>
              <a:t>6</a:t>
            </a:fld>
            <a:endParaRPr lang="en-US"/>
          </a:p>
        </p:txBody>
      </p:sp>
      <p:sp>
        <p:nvSpPr>
          <p:cNvPr id="6" name="TextBox 5">
            <a:extLst>
              <a:ext uri="{FF2B5EF4-FFF2-40B4-BE49-F238E27FC236}">
                <a16:creationId xmlns:a16="http://schemas.microsoft.com/office/drawing/2014/main" id="{60FA8AE3-2821-C8FD-FD5F-1F0440D118F5}"/>
              </a:ext>
            </a:extLst>
          </p:cNvPr>
          <p:cNvSpPr txBox="1"/>
          <p:nvPr/>
        </p:nvSpPr>
        <p:spPr>
          <a:xfrm>
            <a:off x="594360" y="1703398"/>
            <a:ext cx="10759440" cy="338554"/>
          </a:xfrm>
          <a:prstGeom prst="rect">
            <a:avLst/>
          </a:prstGeom>
          <a:noFill/>
        </p:spPr>
        <p:txBody>
          <a:bodyPr wrap="square">
            <a:spAutoFit/>
          </a:bodyPr>
          <a:lstStyle/>
          <a:p>
            <a:pPr algn="ctr"/>
            <a:r>
              <a:rPr lang="en-US" sz="1600" b="0" i="1">
                <a:solidFill>
                  <a:srgbClr val="000000"/>
                </a:solidFill>
                <a:effectLst/>
              </a:rPr>
              <a:t>Do you agree or disagree with each of the following statements?</a:t>
            </a:r>
            <a:endParaRPr lang="en-US" sz="1600" i="1"/>
          </a:p>
        </p:txBody>
      </p:sp>
      <p:graphicFrame>
        <p:nvGraphicFramePr>
          <p:cNvPr id="7" name="Chart 6">
            <a:extLst>
              <a:ext uri="{FF2B5EF4-FFF2-40B4-BE49-F238E27FC236}">
                <a16:creationId xmlns:a16="http://schemas.microsoft.com/office/drawing/2014/main" id="{033234EC-C422-A5F6-8DAA-E339C94DFC22}"/>
              </a:ext>
            </a:extLst>
          </p:cNvPr>
          <p:cNvGraphicFramePr/>
          <p:nvPr/>
        </p:nvGraphicFramePr>
        <p:xfrm>
          <a:off x="7128535" y="2574789"/>
          <a:ext cx="2353955" cy="3431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84F0120-84CE-6EF1-6A9E-462BC2F67D05}"/>
              </a:ext>
            </a:extLst>
          </p:cNvPr>
          <p:cNvGraphicFramePr/>
          <p:nvPr/>
        </p:nvGraphicFramePr>
        <p:xfrm>
          <a:off x="4819184" y="2574789"/>
          <a:ext cx="2353955" cy="3431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407DDABD-970E-C6CF-B19E-D2B81F97F59D}"/>
              </a:ext>
            </a:extLst>
          </p:cNvPr>
          <p:cNvGraphicFramePr>
            <a:graphicFrameLocks noGrp="1"/>
          </p:cNvGraphicFramePr>
          <p:nvPr>
            <p:extLst>
              <p:ext uri="{D42A27DB-BD31-4B8C-83A1-F6EECF244321}">
                <p14:modId xmlns:p14="http://schemas.microsoft.com/office/powerpoint/2010/main" val="996311239"/>
              </p:ext>
            </p:extLst>
          </p:nvPr>
        </p:nvGraphicFramePr>
        <p:xfrm>
          <a:off x="499492" y="1970652"/>
          <a:ext cx="10993338" cy="4035312"/>
        </p:xfrm>
        <a:graphic>
          <a:graphicData uri="http://schemas.openxmlformats.org/drawingml/2006/table">
            <a:tbl>
              <a:tblPr>
                <a:tableStyleId>{2D5ABB26-0587-4C30-8999-92F81FD0307C}</a:tableStyleId>
              </a:tblPr>
              <a:tblGrid>
                <a:gridCol w="4702469">
                  <a:extLst>
                    <a:ext uri="{9D8B030D-6E8A-4147-A177-3AD203B41FA5}">
                      <a16:colId xmlns:a16="http://schemas.microsoft.com/office/drawing/2014/main" val="3378073720"/>
                    </a:ext>
                  </a:extLst>
                </a:gridCol>
                <a:gridCol w="1850205">
                  <a:extLst>
                    <a:ext uri="{9D8B030D-6E8A-4147-A177-3AD203B41FA5}">
                      <a16:colId xmlns:a16="http://schemas.microsoft.com/office/drawing/2014/main" val="2662848655"/>
                    </a:ext>
                  </a:extLst>
                </a:gridCol>
                <a:gridCol w="2298049">
                  <a:extLst>
                    <a:ext uri="{9D8B030D-6E8A-4147-A177-3AD203B41FA5}">
                      <a16:colId xmlns:a16="http://schemas.microsoft.com/office/drawing/2014/main" val="3205442687"/>
                    </a:ext>
                  </a:extLst>
                </a:gridCol>
                <a:gridCol w="714205">
                  <a:extLst>
                    <a:ext uri="{9D8B030D-6E8A-4147-A177-3AD203B41FA5}">
                      <a16:colId xmlns:a16="http://schemas.microsoft.com/office/drawing/2014/main" val="3107964403"/>
                    </a:ext>
                  </a:extLst>
                </a:gridCol>
                <a:gridCol w="714205">
                  <a:extLst>
                    <a:ext uri="{9D8B030D-6E8A-4147-A177-3AD203B41FA5}">
                      <a16:colId xmlns:a16="http://schemas.microsoft.com/office/drawing/2014/main" val="1410246104"/>
                    </a:ext>
                  </a:extLst>
                </a:gridCol>
                <a:gridCol w="714205">
                  <a:extLst>
                    <a:ext uri="{9D8B030D-6E8A-4147-A177-3AD203B41FA5}">
                      <a16:colId xmlns:a16="http://schemas.microsoft.com/office/drawing/2014/main" val="1748104354"/>
                    </a:ext>
                  </a:extLst>
                </a:gridCol>
              </a:tblGrid>
              <a:tr h="0">
                <a:tc>
                  <a:txBody>
                    <a:bodyPr/>
                    <a:lstStyle/>
                    <a:p>
                      <a:pPr algn="l" rtl="0" fontAlgn="base">
                        <a:lnSpc>
                          <a:spcPct val="100000"/>
                        </a:lnSpc>
                        <a:spcBef>
                          <a:spcPts val="400"/>
                        </a:spcBef>
                        <a:buNone/>
                      </a:pPr>
                      <a:endParaRPr lang="en-US" sz="1400" b="0" i="0">
                        <a:solidFill>
                          <a:srgbClr val="000000"/>
                        </a:solidFill>
                        <a:effectLst/>
                        <a:latin typeface="+mn-lt"/>
                      </a:endParaRPr>
                    </a:p>
                  </a:txBody>
                  <a:tcPr anchor="b"/>
                </a:tc>
                <a:tc>
                  <a:txBody>
                    <a:bodyPr/>
                    <a:lstStyle/>
                    <a:p>
                      <a:pPr algn="ctr" rtl="0" fontAlgn="base">
                        <a:lnSpc>
                          <a:spcPct val="100000"/>
                        </a:lnSpc>
                        <a:spcBef>
                          <a:spcPts val="400"/>
                        </a:spcBef>
                        <a:buNone/>
                      </a:pPr>
                      <a:endParaRPr lang="en-US" sz="1400" b="0" i="0">
                        <a:effectLst/>
                        <a:latin typeface="+mn-lt"/>
                      </a:endParaRPr>
                    </a:p>
                  </a:txBody>
                  <a:tcPr anchor="b"/>
                </a:tc>
                <a:tc>
                  <a:txBody>
                    <a:bodyPr/>
                    <a:lstStyle/>
                    <a:p>
                      <a:pPr algn="ctr" rtl="0" fontAlgn="base">
                        <a:lnSpc>
                          <a:spcPct val="100000"/>
                        </a:lnSpc>
                        <a:spcBef>
                          <a:spcPts val="400"/>
                        </a:spcBef>
                        <a:buNone/>
                      </a:pPr>
                      <a:endParaRPr lang="en-US" sz="1400" b="0" i="0">
                        <a:effectLst/>
                        <a:latin typeface="+mn-lt"/>
                      </a:endParaRPr>
                    </a:p>
                  </a:txBody>
                  <a:tcPr anchor="b"/>
                </a:tc>
                <a:tc gridSpan="3">
                  <a:txBody>
                    <a:bodyPr/>
                    <a:lstStyle/>
                    <a:p>
                      <a:pPr algn="ctr" rtl="0" fontAlgn="base">
                        <a:lnSpc>
                          <a:spcPct val="100000"/>
                        </a:lnSpc>
                        <a:spcBef>
                          <a:spcPts val="400"/>
                        </a:spcBef>
                        <a:buNone/>
                      </a:pPr>
                      <a:r>
                        <a:rPr lang="en-US" sz="1400" b="1">
                          <a:solidFill>
                            <a:schemeClr val="bg1"/>
                          </a:solidFill>
                          <a:effectLst/>
                        </a:rPr>
                        <a:t>Strongly agree %</a:t>
                      </a:r>
                      <a:endParaRPr lang="en-US" sz="1400" b="1" i="0">
                        <a:solidFill>
                          <a:schemeClr val="bg1"/>
                        </a:solidFill>
                        <a:effectLst/>
                        <a:latin typeface="+mn-lt"/>
                      </a:endParaRPr>
                    </a:p>
                  </a:txBody>
                  <a:tcPr anchor="ctr">
                    <a:solidFill>
                      <a:schemeClr val="accent1"/>
                    </a:solidFill>
                  </a:tcPr>
                </a:tc>
                <a:tc hMerge="1">
                  <a:txBody>
                    <a:bodyPr/>
                    <a:lstStyle/>
                    <a:p>
                      <a:pPr algn="ctr" rtl="0" fontAlgn="base">
                        <a:lnSpc>
                          <a:spcPct val="100000"/>
                        </a:lnSpc>
                        <a:spcBef>
                          <a:spcPts val="400"/>
                        </a:spcBef>
                        <a:buNone/>
                      </a:pPr>
                      <a:endParaRPr lang="en-US" sz="1400" b="0" i="0">
                        <a:effectLst/>
                        <a:latin typeface="+mn-lt"/>
                      </a:endParaRPr>
                    </a:p>
                  </a:txBody>
                  <a:tcPr>
                    <a:lnL>
                      <a:noFill/>
                    </a:lnL>
                    <a:lnR>
                      <a:noFill/>
                    </a:lnR>
                    <a:lnT>
                      <a:noFill/>
                    </a:lnT>
                    <a:lnB>
                      <a:noFill/>
                    </a:lnB>
                    <a:noFill/>
                  </a:tcPr>
                </a:tc>
                <a:tc hMerge="1">
                  <a:txBody>
                    <a:bodyPr/>
                    <a:lstStyle/>
                    <a:p>
                      <a:pPr algn="ctr" rtl="0" fontAlgn="base">
                        <a:lnSpc>
                          <a:spcPct val="100000"/>
                        </a:lnSpc>
                        <a:spcBef>
                          <a:spcPts val="400"/>
                        </a:spcBef>
                        <a:buNone/>
                      </a:pPr>
                      <a:endParaRPr lang="en-US" sz="1400" b="0" i="0">
                        <a:effectLst/>
                        <a:latin typeface="+mn-lt"/>
                      </a:endParaRPr>
                    </a:p>
                  </a:txBody>
                  <a:tcPr anchor="b">
                    <a:lnL>
                      <a:noFill/>
                    </a:lnL>
                    <a:lnR>
                      <a:noFill/>
                    </a:lnR>
                    <a:lnT>
                      <a:noFill/>
                    </a:lnT>
                    <a:lnB>
                      <a:noFill/>
                    </a:lnB>
                    <a:noFill/>
                  </a:tcPr>
                </a:tc>
                <a:extLst>
                  <a:ext uri="{0D108BD9-81ED-4DB2-BD59-A6C34878D82A}">
                    <a16:rowId xmlns:a16="http://schemas.microsoft.com/office/drawing/2014/main" val="223065194"/>
                  </a:ext>
                </a:extLst>
              </a:tr>
              <a:tr h="0">
                <a:tc>
                  <a:txBody>
                    <a:bodyPr/>
                    <a:lstStyle/>
                    <a:p>
                      <a:pPr algn="l" rtl="0" fontAlgn="base">
                        <a:lnSpc>
                          <a:spcPct val="100000"/>
                        </a:lnSpc>
                        <a:spcBef>
                          <a:spcPts val="400"/>
                        </a:spcBef>
                        <a:buNone/>
                      </a:pPr>
                      <a:r>
                        <a:rPr lang="en-US" sz="1400" b="0">
                          <a:solidFill>
                            <a:srgbClr val="000000"/>
                          </a:solidFill>
                          <a:effectLst/>
                        </a:rPr>
                        <a:t> </a:t>
                      </a:r>
                      <a:endParaRPr lang="en-US" sz="1400" b="0" i="0">
                        <a:solidFill>
                          <a:srgbClr val="000000"/>
                        </a:solidFill>
                        <a:effectLst/>
                        <a:latin typeface="+mn-lt"/>
                      </a:endParaRPr>
                    </a:p>
                  </a:txBody>
                  <a:tcPr anchor="b"/>
                </a:tc>
                <a:tc>
                  <a:txBody>
                    <a:bodyPr/>
                    <a:lstStyle/>
                    <a:p>
                      <a:pPr algn="r" rtl="0" fontAlgn="base">
                        <a:lnSpc>
                          <a:spcPct val="100000"/>
                        </a:lnSpc>
                        <a:spcBef>
                          <a:spcPts val="400"/>
                        </a:spcBef>
                        <a:buNone/>
                      </a:pPr>
                      <a:r>
                        <a:rPr lang="en-US" sz="1400" b="1" u="none">
                          <a:solidFill>
                            <a:schemeClr val="accent4">
                              <a:lumMod val="75000"/>
                            </a:schemeClr>
                          </a:solidFill>
                          <a:effectLst/>
                        </a:rPr>
                        <a:t>Total Disagree</a:t>
                      </a:r>
                      <a:endParaRPr lang="en-US" sz="1400" b="0" i="0" u="none">
                        <a:solidFill>
                          <a:schemeClr val="accent1"/>
                        </a:solidFill>
                        <a:effectLst/>
                        <a:latin typeface="+mn-lt"/>
                      </a:endParaRPr>
                    </a:p>
                  </a:txBody>
                  <a:tcPr anchor="b"/>
                </a:tc>
                <a:tc>
                  <a:txBody>
                    <a:bodyPr/>
                    <a:lstStyle/>
                    <a:p>
                      <a:pPr marL="0" marR="0" lvl="0" indent="0" algn="l" defTabSz="914400" rtl="0" eaLnBrk="1" fontAlgn="base" latinLnBrk="0" hangingPunct="1">
                        <a:lnSpc>
                          <a:spcPct val="100000"/>
                        </a:lnSpc>
                        <a:spcBef>
                          <a:spcPts val="400"/>
                        </a:spcBef>
                        <a:spcAft>
                          <a:spcPts val="0"/>
                        </a:spcAft>
                        <a:buClrTx/>
                        <a:buSzTx/>
                        <a:buFontTx/>
                        <a:buNone/>
                        <a:tabLst/>
                        <a:defRPr/>
                      </a:pPr>
                      <a:r>
                        <a:rPr lang="en-US" sz="1400" b="0" u="none">
                          <a:solidFill>
                            <a:schemeClr val="accent4">
                              <a:lumMod val="75000"/>
                            </a:schemeClr>
                          </a:solidFill>
                          <a:effectLst/>
                        </a:rPr>
                        <a:t>  </a:t>
                      </a:r>
                      <a:r>
                        <a:rPr lang="en-US" sz="1400" b="1" u="none">
                          <a:solidFill>
                            <a:schemeClr val="accent1"/>
                          </a:solidFill>
                          <a:effectLst/>
                        </a:rPr>
                        <a:t>Total Agree</a:t>
                      </a:r>
                      <a:r>
                        <a:rPr lang="en-US" sz="1400" b="0" u="none">
                          <a:solidFill>
                            <a:schemeClr val="accent1"/>
                          </a:solidFill>
                          <a:effectLst/>
                        </a:rPr>
                        <a:t> </a:t>
                      </a:r>
                      <a:endParaRPr lang="en-US" sz="1400" b="0" i="0" u="none">
                        <a:solidFill>
                          <a:schemeClr val="accent1"/>
                        </a:solidFill>
                        <a:effectLst/>
                        <a:latin typeface="+mn-lt"/>
                      </a:endParaRPr>
                    </a:p>
                  </a:txBody>
                  <a:tcPr anchor="b"/>
                </a:tc>
                <a:tc>
                  <a:txBody>
                    <a:bodyPr/>
                    <a:lstStyle/>
                    <a:p>
                      <a:pPr algn="ctr" rtl="0" fontAlgn="base">
                        <a:lnSpc>
                          <a:spcPct val="100000"/>
                        </a:lnSpc>
                        <a:spcBef>
                          <a:spcPts val="400"/>
                        </a:spcBef>
                        <a:buNone/>
                      </a:pPr>
                      <a:r>
                        <a:rPr lang="en-US" sz="1400" b="1">
                          <a:solidFill>
                            <a:srgbClr val="000000"/>
                          </a:solidFill>
                          <a:effectLst/>
                        </a:rPr>
                        <a:t>DEM</a:t>
                      </a:r>
                      <a:endParaRPr lang="en-US" sz="1400" b="1" i="0">
                        <a:effectLst/>
                        <a:latin typeface="+mn-lt"/>
                      </a:endParaRPr>
                    </a:p>
                  </a:txBody>
                  <a:tcPr anchor="ctr">
                    <a:solidFill>
                      <a:schemeClr val="bg2"/>
                    </a:solidFill>
                  </a:tcPr>
                </a:tc>
                <a:tc>
                  <a:txBody>
                    <a:bodyPr/>
                    <a:lstStyle/>
                    <a:p>
                      <a:pPr algn="ctr" rtl="0" fontAlgn="base">
                        <a:lnSpc>
                          <a:spcPct val="100000"/>
                        </a:lnSpc>
                        <a:spcBef>
                          <a:spcPts val="400"/>
                        </a:spcBef>
                        <a:buNone/>
                      </a:pPr>
                      <a:r>
                        <a:rPr lang="en-US" sz="1400" b="1">
                          <a:solidFill>
                            <a:srgbClr val="000000"/>
                          </a:solidFill>
                          <a:effectLst/>
                        </a:rPr>
                        <a:t>GOP</a:t>
                      </a:r>
                      <a:endParaRPr lang="en-US" sz="1400" b="1" i="0">
                        <a:effectLst/>
                        <a:latin typeface="+mn-lt"/>
                      </a:endParaRPr>
                    </a:p>
                  </a:txBody>
                  <a:tcPr anchor="ctr">
                    <a:solidFill>
                      <a:schemeClr val="bg2"/>
                    </a:solidFill>
                  </a:tcPr>
                </a:tc>
                <a:tc>
                  <a:txBody>
                    <a:bodyPr/>
                    <a:lstStyle/>
                    <a:p>
                      <a:pPr algn="ctr" rtl="0" fontAlgn="base">
                        <a:lnSpc>
                          <a:spcPct val="100000"/>
                        </a:lnSpc>
                        <a:spcBef>
                          <a:spcPts val="400"/>
                        </a:spcBef>
                        <a:buNone/>
                      </a:pPr>
                      <a:r>
                        <a:rPr lang="en-US" sz="1400" b="1">
                          <a:solidFill>
                            <a:srgbClr val="000000"/>
                          </a:solidFill>
                          <a:effectLst/>
                        </a:rPr>
                        <a:t>Swing</a:t>
                      </a:r>
                      <a:endParaRPr lang="en-US" sz="1400" b="1" i="0">
                        <a:effectLst/>
                        <a:latin typeface="+mn-lt"/>
                      </a:endParaRPr>
                    </a:p>
                  </a:txBody>
                  <a:tcPr anchor="ctr">
                    <a:solidFill>
                      <a:schemeClr val="bg2"/>
                    </a:solidFill>
                  </a:tcPr>
                </a:tc>
                <a:extLst>
                  <a:ext uri="{0D108BD9-81ED-4DB2-BD59-A6C34878D82A}">
                    <a16:rowId xmlns:a16="http://schemas.microsoft.com/office/drawing/2014/main" val="3137119149"/>
                  </a:ext>
                </a:extLst>
              </a:tr>
              <a:tr h="570952">
                <a:tc>
                  <a:txBody>
                    <a:bodyPr/>
                    <a:lstStyle/>
                    <a:p>
                      <a:pPr algn="l" rtl="0" fontAlgn="base">
                        <a:lnSpc>
                          <a:spcPct val="100000"/>
                        </a:lnSpc>
                        <a:spcBef>
                          <a:spcPts val="400"/>
                        </a:spcBef>
                        <a:buNone/>
                      </a:pPr>
                      <a:r>
                        <a:rPr lang="en-US" sz="1400" b="1">
                          <a:solidFill>
                            <a:srgbClr val="000000"/>
                          </a:solidFill>
                          <a:effectLst/>
                        </a:rPr>
                        <a:t>(STRONG LEADER)</a:t>
                      </a:r>
                      <a:r>
                        <a:rPr lang="en-US" sz="1400" b="0">
                          <a:solidFill>
                            <a:srgbClr val="000000"/>
                          </a:solidFill>
                          <a:effectLst/>
                        </a:rPr>
                        <a:t> Our country needs strong leaders who will maintain order and protect America's heritage  </a:t>
                      </a: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l" rtl="0" fontAlgn="base">
                        <a:lnSpc>
                          <a:spcPct val="100000"/>
                        </a:lnSpc>
                        <a:spcBef>
                          <a:spcPts val="400"/>
                        </a:spcBef>
                        <a:buNone/>
                      </a:pPr>
                      <a:r>
                        <a:rPr lang="en-US" sz="1200" b="0" i="0">
                          <a:solidFill>
                            <a:schemeClr val="bg1"/>
                          </a:solidFill>
                          <a:effectLst/>
                          <a:latin typeface="+mn-lt"/>
                        </a:rPr>
                        <a:t>  </a:t>
                      </a:r>
                      <a:r>
                        <a:rPr lang="en-US" sz="1200" b="0" i="1">
                          <a:solidFill>
                            <a:schemeClr val="bg1"/>
                          </a:solidFill>
                          <a:effectLst/>
                          <a:latin typeface="+mn-lt"/>
                        </a:rPr>
                        <a:t>53% strongly agree</a:t>
                      </a:r>
                      <a:endParaRPr lang="en-US" sz="1200" b="0" i="0">
                        <a:solidFill>
                          <a:schemeClr val="bg1"/>
                        </a:solidFill>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39 </a:t>
                      </a: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68</a:t>
                      </a: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46</a:t>
                      </a: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826711673"/>
                  </a:ext>
                </a:extLst>
              </a:tr>
              <a:tr h="570952">
                <a:tc>
                  <a:txBody>
                    <a:bodyPr/>
                    <a:lstStyle/>
                    <a:p>
                      <a:pPr algn="l" rtl="0" fontAlgn="base">
                        <a:lnSpc>
                          <a:spcPct val="100000"/>
                        </a:lnSpc>
                        <a:spcBef>
                          <a:spcPts val="400"/>
                        </a:spcBef>
                        <a:buNone/>
                      </a:pPr>
                      <a:r>
                        <a:rPr lang="en-US" sz="1400" b="1">
                          <a:solidFill>
                            <a:srgbClr val="000000"/>
                          </a:solidFill>
                          <a:effectLst/>
                        </a:rPr>
                        <a:t>(TRADITIONAL VALUES)</a:t>
                      </a:r>
                      <a:r>
                        <a:rPr lang="en-US" sz="1400" b="0">
                          <a:solidFill>
                            <a:srgbClr val="000000"/>
                          </a:solidFill>
                          <a:effectLst/>
                        </a:rPr>
                        <a:t> I worry that traditional values are being lost in today's society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l" rtl="0" fontAlgn="base">
                        <a:lnSpc>
                          <a:spcPct val="100000"/>
                        </a:lnSpc>
                        <a:spcBef>
                          <a:spcPts val="400"/>
                        </a:spcBef>
                        <a:buNone/>
                      </a:pPr>
                      <a:r>
                        <a:rPr lang="en-US" sz="1200" b="0" i="0">
                          <a:solidFill>
                            <a:schemeClr val="bg1"/>
                          </a:solidFill>
                          <a:effectLst/>
                          <a:latin typeface="+mn-lt"/>
                        </a:rPr>
                        <a:t>  </a:t>
                      </a:r>
                      <a:r>
                        <a:rPr lang="en-US" sz="1200" b="0" i="1">
                          <a:solidFill>
                            <a:schemeClr val="bg1"/>
                          </a:solidFill>
                          <a:effectLst/>
                          <a:latin typeface="+mn-lt"/>
                        </a:rPr>
                        <a:t>39%</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solidFill>
                            <a:srgbClr val="000000"/>
                          </a:solidFill>
                          <a:effectLst/>
                          <a:latin typeface="+mn-lt"/>
                        </a:rPr>
                        <a:t>29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48 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36 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614909582"/>
                  </a:ext>
                </a:extLst>
              </a:tr>
              <a:tr h="570952">
                <a:tc>
                  <a:txBody>
                    <a:bodyPr/>
                    <a:lstStyle/>
                    <a:p>
                      <a:pPr algn="l" rtl="0" fontAlgn="base">
                        <a:lnSpc>
                          <a:spcPct val="100000"/>
                        </a:lnSpc>
                        <a:spcBef>
                          <a:spcPts val="400"/>
                        </a:spcBef>
                        <a:buNone/>
                      </a:pPr>
                      <a:r>
                        <a:rPr lang="en-US" sz="1400" b="1">
                          <a:solidFill>
                            <a:srgbClr val="000000"/>
                          </a:solidFill>
                          <a:effectLst/>
                        </a:rPr>
                        <a:t>(SOCIETAL CHANGE) </a:t>
                      </a:r>
                      <a:r>
                        <a:rPr lang="en-US" sz="1400" b="0">
                          <a:solidFill>
                            <a:srgbClr val="000000"/>
                          </a:solidFill>
                          <a:effectLst/>
                        </a:rPr>
                        <a:t>I feel uneasy about how quickly our society is changing socially and demographically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l" rtl="0" fontAlgn="base">
                        <a:lnSpc>
                          <a:spcPct val="100000"/>
                        </a:lnSpc>
                        <a:spcBef>
                          <a:spcPts val="400"/>
                        </a:spcBef>
                        <a:buNone/>
                      </a:pPr>
                      <a:r>
                        <a:rPr lang="en-US" sz="1200" b="0" i="0">
                          <a:solidFill>
                            <a:schemeClr val="bg1"/>
                          </a:solidFill>
                          <a:effectLst/>
                          <a:latin typeface="+mn-lt"/>
                        </a:rPr>
                        <a:t>  </a:t>
                      </a:r>
                      <a:r>
                        <a:rPr lang="en-US" sz="1200" b="0" i="1">
                          <a:solidFill>
                            <a:schemeClr val="bg1"/>
                          </a:solidFill>
                          <a:effectLst/>
                          <a:latin typeface="+mn-lt"/>
                        </a:rPr>
                        <a:t>25%</a:t>
                      </a:r>
                      <a:endParaRPr lang="en-US" sz="1200" b="0" i="0">
                        <a:solidFill>
                          <a:schemeClr val="bg1"/>
                        </a:solidFill>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28 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22</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solidFill>
                            <a:srgbClr val="000000"/>
                          </a:solidFill>
                          <a:effectLst/>
                          <a:latin typeface="+mn-lt"/>
                        </a:rPr>
                        <a:t>20</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581763622"/>
                  </a:ext>
                </a:extLst>
              </a:tr>
              <a:tr h="570952">
                <a:tc>
                  <a:txBody>
                    <a:bodyPr/>
                    <a:lstStyle/>
                    <a:p>
                      <a:pPr algn="l" rtl="0" fontAlgn="base">
                        <a:lnSpc>
                          <a:spcPct val="100000"/>
                        </a:lnSpc>
                        <a:spcBef>
                          <a:spcPts val="400"/>
                        </a:spcBef>
                        <a:buNone/>
                      </a:pPr>
                      <a:r>
                        <a:rPr lang="en-US" sz="1400" b="1" i="0">
                          <a:effectLst/>
                          <a:latin typeface="+mn-lt"/>
                        </a:rPr>
                        <a:t>(CHRISTIAN NATIONALISM)</a:t>
                      </a:r>
                      <a:r>
                        <a:rPr lang="en-US" sz="1400" b="0" i="0">
                          <a:effectLst/>
                          <a:latin typeface="+mn-lt"/>
                        </a:rPr>
                        <a:t> America has always been a Christian nation and should remain one</a:t>
                      </a:r>
                      <a:endParaRPr lang="en-US" sz="1400" b="1"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l" rtl="0" fontAlgn="base">
                        <a:lnSpc>
                          <a:spcPct val="100000"/>
                        </a:lnSpc>
                        <a:spcBef>
                          <a:spcPts val="400"/>
                        </a:spcBef>
                        <a:buNone/>
                      </a:pPr>
                      <a:r>
                        <a:rPr lang="en-US" sz="1200" b="0" i="0">
                          <a:solidFill>
                            <a:schemeClr val="bg1"/>
                          </a:solidFill>
                          <a:effectLst/>
                          <a:latin typeface="+mn-lt"/>
                        </a:rPr>
                        <a:t>  </a:t>
                      </a:r>
                      <a:r>
                        <a:rPr lang="en-US" sz="1200" b="0" i="1">
                          <a:solidFill>
                            <a:schemeClr val="bg1"/>
                          </a:solidFill>
                          <a:effectLst/>
                          <a:latin typeface="+mn-lt"/>
                        </a:rPr>
                        <a:t>29%</a:t>
                      </a:r>
                      <a:endParaRPr lang="en-US" sz="1200" b="0" i="0">
                        <a:solidFill>
                          <a:schemeClr val="bg1"/>
                        </a:solidFill>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12</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47</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23</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302805668"/>
                  </a:ext>
                </a:extLst>
              </a:tr>
              <a:tr h="570952">
                <a:tc>
                  <a:txBody>
                    <a:bodyPr/>
                    <a:lstStyle/>
                    <a:p>
                      <a:pPr algn="l" rtl="0" fontAlgn="base">
                        <a:lnSpc>
                          <a:spcPct val="100000"/>
                        </a:lnSpc>
                        <a:spcBef>
                          <a:spcPts val="400"/>
                        </a:spcBef>
                        <a:buNone/>
                      </a:pPr>
                      <a:r>
                        <a:rPr lang="en-US" sz="1400" b="1">
                          <a:solidFill>
                            <a:srgbClr val="000000"/>
                          </a:solidFill>
                          <a:effectLst/>
                        </a:rPr>
                        <a:t>(SOCIAL DOMINANCE ORIENTION)</a:t>
                      </a:r>
                      <a:r>
                        <a:rPr lang="en-US" sz="1400" b="0">
                          <a:solidFill>
                            <a:srgbClr val="000000"/>
                          </a:solidFill>
                          <a:effectLst/>
                        </a:rPr>
                        <a:t> It's okay if some groups of people have more power than others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l" rtl="0" fontAlgn="base">
                        <a:lnSpc>
                          <a:spcPct val="100000"/>
                        </a:lnSpc>
                        <a:spcBef>
                          <a:spcPts val="400"/>
                        </a:spcBef>
                        <a:buNone/>
                      </a:pPr>
                      <a:r>
                        <a:rPr lang="en-US" sz="1200" b="0" i="0">
                          <a:solidFill>
                            <a:schemeClr val="bg1"/>
                          </a:solidFill>
                          <a:effectLst/>
                          <a:latin typeface="+mn-lt"/>
                        </a:rPr>
                        <a:t>  </a:t>
                      </a:r>
                      <a:r>
                        <a:rPr lang="en-US" sz="1200" b="0" i="1">
                          <a:solidFill>
                            <a:schemeClr val="bg1"/>
                          </a:solidFill>
                          <a:effectLst/>
                          <a:latin typeface="+mn-lt"/>
                        </a:rPr>
                        <a:t>4%</a:t>
                      </a:r>
                      <a:endParaRPr lang="en-US" sz="1200" b="0" i="0">
                        <a:solidFill>
                          <a:schemeClr val="bg1"/>
                        </a:solidFill>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3 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6</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3</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921115914"/>
                  </a:ext>
                </a:extLst>
              </a:tr>
              <a:tr h="570952">
                <a:tc>
                  <a:txBody>
                    <a:bodyPr/>
                    <a:lstStyle/>
                    <a:p>
                      <a:pPr algn="l" rtl="0" fontAlgn="base">
                        <a:lnSpc>
                          <a:spcPct val="100000"/>
                        </a:lnSpc>
                        <a:spcBef>
                          <a:spcPts val="400"/>
                        </a:spcBef>
                        <a:buNone/>
                      </a:pPr>
                      <a:r>
                        <a:rPr lang="en-US" sz="1400" b="1">
                          <a:solidFill>
                            <a:srgbClr val="000000"/>
                          </a:solidFill>
                          <a:effectLst/>
                        </a:rPr>
                        <a:t>(SOCIAL DOMINANCE ORIENTATION-SDO)</a:t>
                      </a:r>
                      <a:r>
                        <a:rPr lang="en-US" sz="1400" b="0">
                          <a:solidFill>
                            <a:srgbClr val="000000"/>
                          </a:solidFill>
                          <a:effectLst/>
                        </a:rPr>
                        <a:t> Some groups of people are simply inferior to others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l" rtl="0" fontAlgn="base">
                        <a:lnSpc>
                          <a:spcPct val="100000"/>
                        </a:lnSpc>
                        <a:spcBef>
                          <a:spcPts val="400"/>
                        </a:spcBef>
                        <a:buNone/>
                      </a:pPr>
                      <a:r>
                        <a:rPr lang="en-US" sz="1200" b="0" i="0">
                          <a:solidFill>
                            <a:schemeClr val="bg1"/>
                          </a:solidFill>
                          <a:effectLst/>
                          <a:latin typeface="+mn-lt"/>
                        </a:rPr>
                        <a:t>  </a:t>
                      </a:r>
                      <a:r>
                        <a:rPr lang="en-US" sz="1200" b="0" i="1">
                          <a:solidFill>
                            <a:schemeClr val="bg1"/>
                          </a:solidFill>
                          <a:effectLst/>
                          <a:latin typeface="+mn-lt"/>
                        </a:rPr>
                        <a:t>6%</a:t>
                      </a:r>
                      <a:endParaRPr lang="en-US" sz="1200" b="0" i="0">
                        <a:solidFill>
                          <a:schemeClr val="bg1"/>
                        </a:solidFill>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i="0">
                          <a:solidFill>
                            <a:srgbClr val="000000"/>
                          </a:solidFill>
                          <a:effectLst/>
                          <a:latin typeface="+mn-lt"/>
                        </a:rPr>
                        <a:t>5</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i="0">
                          <a:solidFill>
                            <a:srgbClr val="000000"/>
                          </a:solidFill>
                          <a:effectLst/>
                          <a:latin typeface="+mn-lt"/>
                        </a:rPr>
                        <a:t>7</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a:solidFill>
                            <a:srgbClr val="000000"/>
                          </a:solidFill>
                          <a:effectLst/>
                        </a:rPr>
                        <a:t>5</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289868195"/>
                  </a:ext>
                </a:extLst>
              </a:tr>
            </a:tbl>
          </a:graphicData>
        </a:graphic>
      </p:graphicFrame>
    </p:spTree>
    <p:extLst>
      <p:ext uri="{BB962C8B-B14F-4D97-AF65-F5344CB8AC3E}">
        <p14:creationId xmlns:p14="http://schemas.microsoft.com/office/powerpoint/2010/main" val="178758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2956-DDD7-29C1-5501-1A64857641F5}"/>
              </a:ext>
            </a:extLst>
          </p:cNvPr>
          <p:cNvSpPr>
            <a:spLocks noGrp="1"/>
          </p:cNvSpPr>
          <p:nvPr>
            <p:ph type="title"/>
          </p:nvPr>
        </p:nvSpPr>
        <p:spPr>
          <a:xfrm>
            <a:off x="594360" y="466750"/>
            <a:ext cx="10759440" cy="1553961"/>
          </a:xfrm>
        </p:spPr>
        <p:txBody>
          <a:bodyPr>
            <a:normAutofit/>
          </a:bodyPr>
          <a:lstStyle/>
          <a:p>
            <a:r>
              <a:rPr lang="en-US"/>
              <a:t>A belief that the economic and political system are rigged against everyday Americans is widespread. </a:t>
            </a:r>
          </a:p>
        </p:txBody>
      </p:sp>
      <p:sp>
        <p:nvSpPr>
          <p:cNvPr id="3" name="Slide Number Placeholder 2">
            <a:extLst>
              <a:ext uri="{FF2B5EF4-FFF2-40B4-BE49-F238E27FC236}">
                <a16:creationId xmlns:a16="http://schemas.microsoft.com/office/drawing/2014/main" id="{58E7D24B-BD90-A247-F468-803FD2D72FC7}"/>
              </a:ext>
            </a:extLst>
          </p:cNvPr>
          <p:cNvSpPr>
            <a:spLocks noGrp="1"/>
          </p:cNvSpPr>
          <p:nvPr>
            <p:ph type="sldNum" sz="quarter" idx="12"/>
          </p:nvPr>
        </p:nvSpPr>
        <p:spPr/>
        <p:txBody>
          <a:bodyPr/>
          <a:lstStyle/>
          <a:p>
            <a:fld id="{35AC7A8B-0617-B84C-BE7C-25188248DABA}" type="slidenum">
              <a:rPr lang="en-US" smtClean="0"/>
              <a:pPr/>
              <a:t>7</a:t>
            </a:fld>
            <a:endParaRPr lang="en-US"/>
          </a:p>
        </p:txBody>
      </p:sp>
      <p:graphicFrame>
        <p:nvGraphicFramePr>
          <p:cNvPr id="4" name="Table 3">
            <a:extLst>
              <a:ext uri="{FF2B5EF4-FFF2-40B4-BE49-F238E27FC236}">
                <a16:creationId xmlns:a16="http://schemas.microsoft.com/office/drawing/2014/main" id="{71370CB2-1593-F86F-7010-141D48ED7724}"/>
              </a:ext>
            </a:extLst>
          </p:cNvPr>
          <p:cNvGraphicFramePr>
            <a:graphicFrameLocks noGrp="1"/>
          </p:cNvGraphicFramePr>
          <p:nvPr>
            <p:extLst>
              <p:ext uri="{D42A27DB-BD31-4B8C-83A1-F6EECF244321}">
                <p14:modId xmlns:p14="http://schemas.microsoft.com/office/powerpoint/2010/main" val="1295799517"/>
              </p:ext>
            </p:extLst>
          </p:nvPr>
        </p:nvGraphicFramePr>
        <p:xfrm>
          <a:off x="594360" y="2307535"/>
          <a:ext cx="10993338" cy="2804160"/>
        </p:xfrm>
        <a:graphic>
          <a:graphicData uri="http://schemas.openxmlformats.org/drawingml/2006/table">
            <a:tbl>
              <a:tblPr>
                <a:tableStyleId>{2D5ABB26-0587-4C30-8999-92F81FD0307C}</a:tableStyleId>
              </a:tblPr>
              <a:tblGrid>
                <a:gridCol w="4702469">
                  <a:extLst>
                    <a:ext uri="{9D8B030D-6E8A-4147-A177-3AD203B41FA5}">
                      <a16:colId xmlns:a16="http://schemas.microsoft.com/office/drawing/2014/main" val="3378073720"/>
                    </a:ext>
                  </a:extLst>
                </a:gridCol>
                <a:gridCol w="1471833">
                  <a:extLst>
                    <a:ext uri="{9D8B030D-6E8A-4147-A177-3AD203B41FA5}">
                      <a16:colId xmlns:a16="http://schemas.microsoft.com/office/drawing/2014/main" val="2662848655"/>
                    </a:ext>
                  </a:extLst>
                </a:gridCol>
                <a:gridCol w="2676421">
                  <a:extLst>
                    <a:ext uri="{9D8B030D-6E8A-4147-A177-3AD203B41FA5}">
                      <a16:colId xmlns:a16="http://schemas.microsoft.com/office/drawing/2014/main" val="3205442687"/>
                    </a:ext>
                  </a:extLst>
                </a:gridCol>
                <a:gridCol w="714205">
                  <a:extLst>
                    <a:ext uri="{9D8B030D-6E8A-4147-A177-3AD203B41FA5}">
                      <a16:colId xmlns:a16="http://schemas.microsoft.com/office/drawing/2014/main" val="3107964403"/>
                    </a:ext>
                  </a:extLst>
                </a:gridCol>
                <a:gridCol w="714205">
                  <a:extLst>
                    <a:ext uri="{9D8B030D-6E8A-4147-A177-3AD203B41FA5}">
                      <a16:colId xmlns:a16="http://schemas.microsoft.com/office/drawing/2014/main" val="1410246104"/>
                    </a:ext>
                  </a:extLst>
                </a:gridCol>
                <a:gridCol w="714205">
                  <a:extLst>
                    <a:ext uri="{9D8B030D-6E8A-4147-A177-3AD203B41FA5}">
                      <a16:colId xmlns:a16="http://schemas.microsoft.com/office/drawing/2014/main" val="1748104354"/>
                    </a:ext>
                  </a:extLst>
                </a:gridCol>
              </a:tblGrid>
              <a:tr h="0">
                <a:tc>
                  <a:txBody>
                    <a:bodyPr/>
                    <a:lstStyle/>
                    <a:p>
                      <a:pPr algn="l" rtl="0" fontAlgn="base">
                        <a:lnSpc>
                          <a:spcPct val="100000"/>
                        </a:lnSpc>
                        <a:spcBef>
                          <a:spcPts val="400"/>
                        </a:spcBef>
                        <a:buNone/>
                      </a:pPr>
                      <a:endParaRPr lang="en-US" sz="1400" b="0" i="0">
                        <a:solidFill>
                          <a:srgbClr val="000000"/>
                        </a:solidFill>
                        <a:effectLst/>
                        <a:latin typeface="+mn-lt"/>
                      </a:endParaRPr>
                    </a:p>
                  </a:txBody>
                  <a:tcPr anchor="b"/>
                </a:tc>
                <a:tc>
                  <a:txBody>
                    <a:bodyPr/>
                    <a:lstStyle/>
                    <a:p>
                      <a:pPr algn="ctr" rtl="0" fontAlgn="base">
                        <a:lnSpc>
                          <a:spcPct val="100000"/>
                        </a:lnSpc>
                        <a:spcBef>
                          <a:spcPts val="400"/>
                        </a:spcBef>
                        <a:buNone/>
                      </a:pPr>
                      <a:endParaRPr lang="en-US" sz="1400" b="0" i="0">
                        <a:effectLst/>
                        <a:latin typeface="+mn-lt"/>
                      </a:endParaRPr>
                    </a:p>
                  </a:txBody>
                  <a:tcPr anchor="b"/>
                </a:tc>
                <a:tc>
                  <a:txBody>
                    <a:bodyPr/>
                    <a:lstStyle/>
                    <a:p>
                      <a:pPr algn="ctr" rtl="0" fontAlgn="base">
                        <a:lnSpc>
                          <a:spcPct val="100000"/>
                        </a:lnSpc>
                        <a:spcBef>
                          <a:spcPts val="400"/>
                        </a:spcBef>
                        <a:buNone/>
                      </a:pPr>
                      <a:endParaRPr lang="en-US" sz="1400" b="0" i="0">
                        <a:effectLst/>
                        <a:latin typeface="+mn-lt"/>
                      </a:endParaRPr>
                    </a:p>
                  </a:txBody>
                  <a:tcPr anchor="b"/>
                </a:tc>
                <a:tc gridSpan="3">
                  <a:txBody>
                    <a:bodyPr/>
                    <a:lstStyle/>
                    <a:p>
                      <a:pPr algn="ctr" rtl="0" fontAlgn="base">
                        <a:lnSpc>
                          <a:spcPct val="100000"/>
                        </a:lnSpc>
                        <a:spcBef>
                          <a:spcPts val="400"/>
                        </a:spcBef>
                        <a:buNone/>
                      </a:pPr>
                      <a:r>
                        <a:rPr lang="en-US" sz="1400" b="1">
                          <a:solidFill>
                            <a:schemeClr val="bg1"/>
                          </a:solidFill>
                          <a:effectLst/>
                        </a:rPr>
                        <a:t>Agree %</a:t>
                      </a:r>
                      <a:endParaRPr lang="en-US" sz="1400" b="1" i="0">
                        <a:solidFill>
                          <a:schemeClr val="bg1"/>
                        </a:solidFill>
                        <a:effectLst/>
                        <a:latin typeface="+mn-lt"/>
                      </a:endParaRPr>
                    </a:p>
                  </a:txBody>
                  <a:tcPr anchor="ctr">
                    <a:solidFill>
                      <a:schemeClr val="accent1"/>
                    </a:solidFill>
                  </a:tcPr>
                </a:tc>
                <a:tc hMerge="1">
                  <a:txBody>
                    <a:bodyPr/>
                    <a:lstStyle/>
                    <a:p>
                      <a:pPr algn="ctr" rtl="0" fontAlgn="base">
                        <a:lnSpc>
                          <a:spcPct val="100000"/>
                        </a:lnSpc>
                        <a:spcBef>
                          <a:spcPts val="400"/>
                        </a:spcBef>
                        <a:buNone/>
                      </a:pPr>
                      <a:endParaRPr lang="en-US" sz="1400" b="0" i="0">
                        <a:effectLst/>
                        <a:latin typeface="+mn-lt"/>
                      </a:endParaRPr>
                    </a:p>
                  </a:txBody>
                  <a:tcPr>
                    <a:lnL>
                      <a:noFill/>
                    </a:lnL>
                    <a:lnR>
                      <a:noFill/>
                    </a:lnR>
                    <a:lnT>
                      <a:noFill/>
                    </a:lnT>
                    <a:lnB>
                      <a:noFill/>
                    </a:lnB>
                    <a:noFill/>
                  </a:tcPr>
                </a:tc>
                <a:tc hMerge="1">
                  <a:txBody>
                    <a:bodyPr/>
                    <a:lstStyle/>
                    <a:p>
                      <a:pPr algn="ctr" rtl="0" fontAlgn="base">
                        <a:lnSpc>
                          <a:spcPct val="100000"/>
                        </a:lnSpc>
                        <a:spcBef>
                          <a:spcPts val="400"/>
                        </a:spcBef>
                        <a:buNone/>
                      </a:pPr>
                      <a:endParaRPr lang="en-US" sz="1400" b="0" i="0">
                        <a:effectLst/>
                        <a:latin typeface="+mn-lt"/>
                      </a:endParaRPr>
                    </a:p>
                  </a:txBody>
                  <a:tcPr anchor="b">
                    <a:lnL>
                      <a:noFill/>
                    </a:lnL>
                    <a:lnR>
                      <a:noFill/>
                    </a:lnR>
                    <a:lnT>
                      <a:noFill/>
                    </a:lnT>
                    <a:lnB>
                      <a:noFill/>
                    </a:lnB>
                    <a:noFill/>
                  </a:tcPr>
                </a:tc>
                <a:extLst>
                  <a:ext uri="{0D108BD9-81ED-4DB2-BD59-A6C34878D82A}">
                    <a16:rowId xmlns:a16="http://schemas.microsoft.com/office/drawing/2014/main" val="223065194"/>
                  </a:ext>
                </a:extLst>
              </a:tr>
              <a:tr h="0">
                <a:tc>
                  <a:txBody>
                    <a:bodyPr/>
                    <a:lstStyle/>
                    <a:p>
                      <a:pPr algn="l" rtl="0" fontAlgn="base">
                        <a:lnSpc>
                          <a:spcPct val="100000"/>
                        </a:lnSpc>
                        <a:spcBef>
                          <a:spcPts val="400"/>
                        </a:spcBef>
                        <a:buNone/>
                      </a:pPr>
                      <a:r>
                        <a:rPr lang="en-US" sz="1400" b="0">
                          <a:solidFill>
                            <a:srgbClr val="000000"/>
                          </a:solidFill>
                          <a:effectLst/>
                        </a:rPr>
                        <a:t> </a:t>
                      </a:r>
                      <a:endParaRPr lang="en-US" sz="1400" b="0" i="0">
                        <a:solidFill>
                          <a:srgbClr val="000000"/>
                        </a:solidFill>
                        <a:effectLst/>
                        <a:latin typeface="+mn-lt"/>
                      </a:endParaRPr>
                    </a:p>
                  </a:txBody>
                  <a:tcPr anchor="b"/>
                </a:tc>
                <a:tc>
                  <a:txBody>
                    <a:bodyPr/>
                    <a:lstStyle/>
                    <a:p>
                      <a:pPr algn="r" rtl="0" fontAlgn="base">
                        <a:lnSpc>
                          <a:spcPct val="100000"/>
                        </a:lnSpc>
                        <a:spcBef>
                          <a:spcPts val="400"/>
                        </a:spcBef>
                        <a:buNone/>
                      </a:pPr>
                      <a:r>
                        <a:rPr lang="en-US" sz="1400" b="1" u="none">
                          <a:solidFill>
                            <a:schemeClr val="accent4">
                              <a:lumMod val="75000"/>
                            </a:schemeClr>
                          </a:solidFill>
                          <a:effectLst/>
                        </a:rPr>
                        <a:t>Total Disagree</a:t>
                      </a:r>
                      <a:endParaRPr lang="en-US" sz="1400" b="0" i="0" u="none">
                        <a:solidFill>
                          <a:schemeClr val="accent1"/>
                        </a:solidFill>
                        <a:effectLst/>
                        <a:latin typeface="+mn-lt"/>
                      </a:endParaRPr>
                    </a:p>
                  </a:txBody>
                  <a:tcPr anchor="b"/>
                </a:tc>
                <a:tc>
                  <a:txBody>
                    <a:bodyPr/>
                    <a:lstStyle/>
                    <a:p>
                      <a:pPr marL="0" marR="0" lvl="0" indent="0" algn="l" defTabSz="914400" rtl="0" eaLnBrk="1" fontAlgn="base" latinLnBrk="0" hangingPunct="1">
                        <a:lnSpc>
                          <a:spcPct val="100000"/>
                        </a:lnSpc>
                        <a:spcBef>
                          <a:spcPts val="400"/>
                        </a:spcBef>
                        <a:spcAft>
                          <a:spcPts val="0"/>
                        </a:spcAft>
                        <a:buClrTx/>
                        <a:buSzTx/>
                        <a:buFontTx/>
                        <a:buNone/>
                        <a:tabLst/>
                        <a:defRPr/>
                      </a:pPr>
                      <a:r>
                        <a:rPr lang="en-US" sz="1400" b="1" u="none">
                          <a:solidFill>
                            <a:schemeClr val="accent1"/>
                          </a:solidFill>
                          <a:effectLst/>
                        </a:rPr>
                        <a:t>Total Agree</a:t>
                      </a:r>
                      <a:r>
                        <a:rPr lang="en-US" sz="1400" b="0" u="none">
                          <a:solidFill>
                            <a:schemeClr val="accent1"/>
                          </a:solidFill>
                          <a:effectLst/>
                        </a:rPr>
                        <a:t> </a:t>
                      </a:r>
                      <a:endParaRPr lang="en-US" sz="1400" b="0" i="0" u="none">
                        <a:solidFill>
                          <a:schemeClr val="accent1"/>
                        </a:solidFill>
                        <a:effectLst/>
                        <a:latin typeface="+mn-lt"/>
                      </a:endParaRPr>
                    </a:p>
                  </a:txBody>
                  <a:tcPr anchor="b"/>
                </a:tc>
                <a:tc>
                  <a:txBody>
                    <a:bodyPr/>
                    <a:lstStyle/>
                    <a:p>
                      <a:pPr algn="ctr" rtl="0" fontAlgn="base">
                        <a:lnSpc>
                          <a:spcPct val="100000"/>
                        </a:lnSpc>
                        <a:spcBef>
                          <a:spcPts val="400"/>
                        </a:spcBef>
                        <a:buNone/>
                      </a:pPr>
                      <a:r>
                        <a:rPr lang="en-US" sz="1400" b="1">
                          <a:solidFill>
                            <a:srgbClr val="000000"/>
                          </a:solidFill>
                          <a:effectLst/>
                        </a:rPr>
                        <a:t>DEM</a:t>
                      </a:r>
                      <a:endParaRPr lang="en-US" sz="1400" b="1" i="0">
                        <a:effectLst/>
                        <a:latin typeface="+mn-lt"/>
                      </a:endParaRPr>
                    </a:p>
                  </a:txBody>
                  <a:tcPr anchor="ctr">
                    <a:solidFill>
                      <a:schemeClr val="bg2"/>
                    </a:solidFill>
                  </a:tcPr>
                </a:tc>
                <a:tc>
                  <a:txBody>
                    <a:bodyPr/>
                    <a:lstStyle/>
                    <a:p>
                      <a:pPr algn="ctr" rtl="0" fontAlgn="base">
                        <a:lnSpc>
                          <a:spcPct val="100000"/>
                        </a:lnSpc>
                        <a:spcBef>
                          <a:spcPts val="400"/>
                        </a:spcBef>
                        <a:buNone/>
                      </a:pPr>
                      <a:r>
                        <a:rPr lang="en-US" sz="1400" b="1">
                          <a:solidFill>
                            <a:srgbClr val="000000"/>
                          </a:solidFill>
                          <a:effectLst/>
                        </a:rPr>
                        <a:t>GOP</a:t>
                      </a:r>
                      <a:endParaRPr lang="en-US" sz="1400" b="1" i="0">
                        <a:effectLst/>
                        <a:latin typeface="+mn-lt"/>
                      </a:endParaRPr>
                    </a:p>
                  </a:txBody>
                  <a:tcPr anchor="ctr">
                    <a:solidFill>
                      <a:schemeClr val="bg2"/>
                    </a:solidFill>
                  </a:tcPr>
                </a:tc>
                <a:tc>
                  <a:txBody>
                    <a:bodyPr/>
                    <a:lstStyle/>
                    <a:p>
                      <a:pPr algn="ctr" rtl="0" fontAlgn="base">
                        <a:lnSpc>
                          <a:spcPct val="100000"/>
                        </a:lnSpc>
                        <a:spcBef>
                          <a:spcPts val="400"/>
                        </a:spcBef>
                        <a:buNone/>
                      </a:pPr>
                      <a:r>
                        <a:rPr lang="en-US" sz="1400" b="1">
                          <a:solidFill>
                            <a:srgbClr val="000000"/>
                          </a:solidFill>
                          <a:effectLst/>
                        </a:rPr>
                        <a:t>Swing</a:t>
                      </a:r>
                      <a:endParaRPr lang="en-US" sz="1400" b="1" i="0">
                        <a:effectLst/>
                        <a:latin typeface="+mn-lt"/>
                      </a:endParaRPr>
                    </a:p>
                  </a:txBody>
                  <a:tcPr anchor="ctr">
                    <a:solidFill>
                      <a:schemeClr val="bg2"/>
                    </a:solidFill>
                  </a:tcPr>
                </a:tc>
                <a:extLst>
                  <a:ext uri="{0D108BD9-81ED-4DB2-BD59-A6C34878D82A}">
                    <a16:rowId xmlns:a16="http://schemas.microsoft.com/office/drawing/2014/main" val="3137119149"/>
                  </a:ext>
                </a:extLst>
              </a:tr>
              <a:tr h="731520">
                <a:tc>
                  <a:txBody>
                    <a:bodyPr/>
                    <a:lstStyle/>
                    <a:p>
                      <a:pPr algn="l" rtl="0" fontAlgn="base">
                        <a:lnSpc>
                          <a:spcPct val="100000"/>
                        </a:lnSpc>
                        <a:spcBef>
                          <a:spcPts val="400"/>
                        </a:spcBef>
                        <a:buNone/>
                      </a:pPr>
                      <a:r>
                        <a:rPr lang="en-US" sz="1400" b="1" i="0">
                          <a:solidFill>
                            <a:srgbClr val="000000"/>
                          </a:solidFill>
                          <a:effectLst/>
                          <a:latin typeface="+mn-lt"/>
                        </a:rPr>
                        <a:t>(CORRUPTION)</a:t>
                      </a:r>
                      <a:r>
                        <a:rPr lang="en-US" sz="1400" b="0" i="0">
                          <a:solidFill>
                            <a:srgbClr val="000000"/>
                          </a:solidFill>
                          <a:effectLst/>
                          <a:latin typeface="+mn-lt"/>
                        </a:rPr>
                        <a:t> Things are so corrupt now in the United States, the rich are just getting richer while everyday Americans struggle to get by  </a:t>
                      </a: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92</a:t>
                      </a: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61</a:t>
                      </a: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78</a:t>
                      </a:r>
                    </a:p>
                  </a:txBody>
                  <a:tcPr anchor="ctr">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826711673"/>
                  </a:ext>
                </a:extLst>
              </a:tr>
              <a:tr h="731520">
                <a:tc>
                  <a:txBody>
                    <a:bodyPr/>
                    <a:lstStyle/>
                    <a:p>
                      <a:pPr algn="l" rtl="0" fontAlgn="base">
                        <a:lnSpc>
                          <a:spcPct val="100000"/>
                        </a:lnSpc>
                        <a:spcBef>
                          <a:spcPts val="400"/>
                        </a:spcBef>
                        <a:buNone/>
                      </a:pPr>
                      <a:r>
                        <a:rPr lang="en-US" sz="1400" b="1" i="0">
                          <a:solidFill>
                            <a:srgbClr val="000000"/>
                          </a:solidFill>
                          <a:effectLst/>
                          <a:latin typeface="+mn-lt"/>
                        </a:rPr>
                        <a:t>(DEMOCRACY SECURITY)</a:t>
                      </a:r>
                      <a:r>
                        <a:rPr lang="en-US" sz="1400" b="0" i="0">
                          <a:solidFill>
                            <a:srgbClr val="000000"/>
                          </a:solidFill>
                          <a:effectLst/>
                          <a:latin typeface="+mn-lt"/>
                        </a:rPr>
                        <a:t> Democracy in the United States is under threat and not working as it should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90</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56</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72</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064317957"/>
                  </a:ext>
                </a:extLst>
              </a:tr>
              <a:tr h="731520">
                <a:tc>
                  <a:txBody>
                    <a:bodyPr/>
                    <a:lstStyle/>
                    <a:p>
                      <a:pPr marL="0" marR="0" lvl="0" indent="0" algn="l" defTabSz="914400" rtl="0" eaLnBrk="1" fontAlgn="base" latinLnBrk="0" hangingPunct="1">
                        <a:lnSpc>
                          <a:spcPct val="100000"/>
                        </a:lnSpc>
                        <a:spcBef>
                          <a:spcPts val="400"/>
                        </a:spcBef>
                        <a:spcAft>
                          <a:spcPts val="0"/>
                        </a:spcAft>
                        <a:buClrTx/>
                        <a:buSzTx/>
                        <a:buFontTx/>
                        <a:buNone/>
                        <a:tabLst/>
                        <a:defRPr/>
                      </a:pPr>
                      <a:r>
                        <a:rPr lang="en-US" sz="1400" b="1" i="0">
                          <a:solidFill>
                            <a:srgbClr val="000000"/>
                          </a:solidFill>
                          <a:effectLst/>
                          <a:latin typeface="+mn-lt"/>
                        </a:rPr>
                        <a:t>(ECONOMIC FAIRNESS)</a:t>
                      </a:r>
                      <a:r>
                        <a:rPr lang="en-US" sz="1400" b="0" i="0">
                          <a:solidFill>
                            <a:srgbClr val="000000"/>
                          </a:solidFill>
                          <a:effectLst/>
                          <a:latin typeface="+mn-lt"/>
                        </a:rPr>
                        <a:t> Our economic system favors the wealthy and powerful and denies regular people a fair chance to get ahead</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i="0">
                          <a:effectLst/>
                          <a:latin typeface="+mn-lt"/>
                        </a:rPr>
                        <a:t>91</a:t>
                      </a: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i="0">
                          <a:effectLst/>
                          <a:latin typeface="+mn-lt"/>
                        </a:rPr>
                        <a:t>52</a:t>
                      </a: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i="0">
                          <a:effectLst/>
                          <a:latin typeface="+mn-lt"/>
                        </a:rPr>
                        <a:t>74</a:t>
                      </a:r>
                    </a:p>
                  </a:txBody>
                  <a:tcPr anchor="ctr">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289868195"/>
                  </a:ext>
                </a:extLst>
              </a:tr>
            </a:tbl>
          </a:graphicData>
        </a:graphic>
      </p:graphicFrame>
      <p:sp>
        <p:nvSpPr>
          <p:cNvPr id="5" name="TextBox 4">
            <a:extLst>
              <a:ext uri="{FF2B5EF4-FFF2-40B4-BE49-F238E27FC236}">
                <a16:creationId xmlns:a16="http://schemas.microsoft.com/office/drawing/2014/main" id="{D9F3D2A2-CC83-6E31-08FA-0B382ED09FF2}"/>
              </a:ext>
            </a:extLst>
          </p:cNvPr>
          <p:cNvSpPr txBox="1"/>
          <p:nvPr/>
        </p:nvSpPr>
        <p:spPr>
          <a:xfrm>
            <a:off x="594360" y="1703398"/>
            <a:ext cx="10759440" cy="338554"/>
          </a:xfrm>
          <a:prstGeom prst="rect">
            <a:avLst/>
          </a:prstGeom>
          <a:noFill/>
        </p:spPr>
        <p:txBody>
          <a:bodyPr wrap="square">
            <a:spAutoFit/>
          </a:bodyPr>
          <a:lstStyle/>
          <a:p>
            <a:pPr algn="ctr"/>
            <a:r>
              <a:rPr lang="en-US" sz="1600" b="0" i="1">
                <a:solidFill>
                  <a:srgbClr val="000000"/>
                </a:solidFill>
                <a:effectLst/>
              </a:rPr>
              <a:t>Do you agree or disagree with each of the following statements?</a:t>
            </a:r>
            <a:endParaRPr lang="en-US" sz="1600" i="1"/>
          </a:p>
        </p:txBody>
      </p:sp>
      <p:graphicFrame>
        <p:nvGraphicFramePr>
          <p:cNvPr id="6" name="Chart 5">
            <a:extLst>
              <a:ext uri="{FF2B5EF4-FFF2-40B4-BE49-F238E27FC236}">
                <a16:creationId xmlns:a16="http://schemas.microsoft.com/office/drawing/2014/main" id="{835E3C5B-115A-9F92-9011-0B4C5C8A6425}"/>
              </a:ext>
            </a:extLst>
          </p:cNvPr>
          <p:cNvGraphicFramePr/>
          <p:nvPr>
            <p:extLst>
              <p:ext uri="{D42A27DB-BD31-4B8C-83A1-F6EECF244321}">
                <p14:modId xmlns:p14="http://schemas.microsoft.com/office/powerpoint/2010/main" val="1227816767"/>
              </p:ext>
            </p:extLst>
          </p:nvPr>
        </p:nvGraphicFramePr>
        <p:xfrm>
          <a:off x="6697612" y="2921620"/>
          <a:ext cx="2353955" cy="2190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287E302-027A-0127-306E-C1E2133EBDB8}"/>
              </a:ext>
            </a:extLst>
          </p:cNvPr>
          <p:cNvGraphicFramePr/>
          <p:nvPr>
            <p:extLst>
              <p:ext uri="{D42A27DB-BD31-4B8C-83A1-F6EECF244321}">
                <p14:modId xmlns:p14="http://schemas.microsoft.com/office/powerpoint/2010/main" val="1653469827"/>
              </p:ext>
            </p:extLst>
          </p:nvPr>
        </p:nvGraphicFramePr>
        <p:xfrm>
          <a:off x="4388261" y="2921620"/>
          <a:ext cx="2353955" cy="2190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877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FC11B-F1FE-B743-261C-D49F2E0BE7FB}"/>
              </a:ext>
            </a:extLst>
          </p:cNvPr>
          <p:cNvSpPr>
            <a:spLocks noGrp="1"/>
          </p:cNvSpPr>
          <p:nvPr>
            <p:ph type="body" sz="quarter" idx="10"/>
          </p:nvPr>
        </p:nvSpPr>
        <p:spPr>
          <a:xfrm>
            <a:off x="1254642" y="2643981"/>
            <a:ext cx="10568764" cy="1570037"/>
          </a:xfrm>
        </p:spPr>
        <p:txBody>
          <a:bodyPr/>
          <a:lstStyle/>
          <a:p>
            <a:r>
              <a:rPr lang="en-US"/>
              <a:t>Audio dial-tests of othering narratives and responses</a:t>
            </a:r>
          </a:p>
        </p:txBody>
      </p:sp>
    </p:spTree>
    <p:extLst>
      <p:ext uri="{BB962C8B-B14F-4D97-AF65-F5344CB8AC3E}">
        <p14:creationId xmlns:p14="http://schemas.microsoft.com/office/powerpoint/2010/main" val="416538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4AA8-6122-FCFB-1ACC-AAD9B6F6F33A}"/>
              </a:ext>
            </a:extLst>
          </p:cNvPr>
          <p:cNvSpPr>
            <a:spLocks noGrp="1"/>
          </p:cNvSpPr>
          <p:nvPr>
            <p:ph type="title"/>
          </p:nvPr>
        </p:nvSpPr>
        <p:spPr>
          <a:xfrm>
            <a:off x="594360" y="466750"/>
            <a:ext cx="10759440" cy="1531383"/>
          </a:xfrm>
        </p:spPr>
        <p:txBody>
          <a:bodyPr>
            <a:normAutofit/>
          </a:bodyPr>
          <a:lstStyle/>
          <a:p>
            <a:r>
              <a:rPr lang="en-US"/>
              <a:t>We tested five narrative statements voters might hear from Democratic or Republican candidates. </a:t>
            </a:r>
          </a:p>
        </p:txBody>
      </p:sp>
      <p:sp>
        <p:nvSpPr>
          <p:cNvPr id="3" name="Slide Number Placeholder 2">
            <a:extLst>
              <a:ext uri="{FF2B5EF4-FFF2-40B4-BE49-F238E27FC236}">
                <a16:creationId xmlns:a16="http://schemas.microsoft.com/office/drawing/2014/main" id="{26DAA428-7CDB-B52B-089B-5030A62ABCFE}"/>
              </a:ext>
            </a:extLst>
          </p:cNvPr>
          <p:cNvSpPr>
            <a:spLocks noGrp="1"/>
          </p:cNvSpPr>
          <p:nvPr>
            <p:ph type="sldNum" sz="quarter" idx="12"/>
          </p:nvPr>
        </p:nvSpPr>
        <p:spPr/>
        <p:txBody>
          <a:bodyPr/>
          <a:lstStyle/>
          <a:p>
            <a:fld id="{35AC7A8B-0617-B84C-BE7C-25188248DABA}" type="slidenum">
              <a:rPr lang="en-US" smtClean="0"/>
              <a:pPr/>
              <a:t>9</a:t>
            </a:fld>
            <a:endParaRPr lang="en-US"/>
          </a:p>
        </p:txBody>
      </p:sp>
      <p:sp>
        <p:nvSpPr>
          <p:cNvPr id="4" name="Round Diagonal Corner Rectangle 3">
            <a:extLst>
              <a:ext uri="{FF2B5EF4-FFF2-40B4-BE49-F238E27FC236}">
                <a16:creationId xmlns:a16="http://schemas.microsoft.com/office/drawing/2014/main" id="{BADC9A94-66A6-65C5-7BBE-C9E4F7611E19}"/>
              </a:ext>
            </a:extLst>
          </p:cNvPr>
          <p:cNvSpPr/>
          <p:nvPr/>
        </p:nvSpPr>
        <p:spPr>
          <a:xfrm>
            <a:off x="594360" y="1644939"/>
            <a:ext cx="5037501" cy="4210675"/>
          </a:xfrm>
          <a:prstGeom prst="round2DiagRect">
            <a:avLst>
              <a:gd name="adj1" fmla="val 6603"/>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88FEBB3-D950-F79F-FE8D-8751855EA640}"/>
              </a:ext>
            </a:extLst>
          </p:cNvPr>
          <p:cNvSpPr/>
          <p:nvPr/>
        </p:nvSpPr>
        <p:spPr>
          <a:xfrm>
            <a:off x="911780" y="1547060"/>
            <a:ext cx="562708" cy="24668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03E47C-9BEE-0954-7EEA-F60020072057}"/>
              </a:ext>
            </a:extLst>
          </p:cNvPr>
          <p:cNvSpPr txBox="1"/>
          <p:nvPr/>
        </p:nvSpPr>
        <p:spPr>
          <a:xfrm>
            <a:off x="911779" y="2096012"/>
            <a:ext cx="4405319" cy="1569660"/>
          </a:xfrm>
          <a:prstGeom prst="rect">
            <a:avLst/>
          </a:prstGeom>
          <a:noFill/>
        </p:spPr>
        <p:txBody>
          <a:bodyPr wrap="square">
            <a:spAutoFit/>
          </a:bodyPr>
          <a:lstStyle/>
          <a:p>
            <a:r>
              <a:rPr lang="en-US" sz="1600"/>
              <a:t>Two of the statements featured typical Republican othering attacks from a “Republican candidate” and the remaining three presented potential Democratic counters from a “Democratic candidate”. </a:t>
            </a:r>
            <a:br>
              <a:rPr lang="en-US" sz="1600"/>
            </a:br>
            <a:endParaRPr lang="en-US" sz="1600"/>
          </a:p>
        </p:txBody>
      </p:sp>
      <p:pic>
        <p:nvPicPr>
          <p:cNvPr id="10" name="Graphic 9" descr="Scales of justice with solid fill">
            <a:extLst>
              <a:ext uri="{FF2B5EF4-FFF2-40B4-BE49-F238E27FC236}">
                <a16:creationId xmlns:a16="http://schemas.microsoft.com/office/drawing/2014/main" id="{E72F878D-D641-40B5-30DE-7439D8FEFA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3359" y="3283460"/>
            <a:ext cx="2334409" cy="2334409"/>
          </a:xfrm>
          <a:prstGeom prst="rect">
            <a:avLst/>
          </a:prstGeom>
        </p:spPr>
      </p:pic>
      <p:sp>
        <p:nvSpPr>
          <p:cNvPr id="13" name="Rectangle 12">
            <a:extLst>
              <a:ext uri="{FF2B5EF4-FFF2-40B4-BE49-F238E27FC236}">
                <a16:creationId xmlns:a16="http://schemas.microsoft.com/office/drawing/2014/main" id="{BDD00276-EE6D-9864-CB4B-BAB1C4C21535}"/>
              </a:ext>
            </a:extLst>
          </p:cNvPr>
          <p:cNvSpPr/>
          <p:nvPr/>
        </p:nvSpPr>
        <p:spPr>
          <a:xfrm>
            <a:off x="3212997" y="3990450"/>
            <a:ext cx="648512" cy="6356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421AE9-3C82-9E41-0481-73F58C9E5BC0}"/>
              </a:ext>
            </a:extLst>
          </p:cNvPr>
          <p:cNvSpPr/>
          <p:nvPr/>
        </p:nvSpPr>
        <p:spPr>
          <a:xfrm>
            <a:off x="6936056" y="3339790"/>
            <a:ext cx="1262639" cy="730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C305174-2D94-A87D-6ED6-DB2269CA488E}"/>
              </a:ext>
            </a:extLst>
          </p:cNvPr>
          <p:cNvPicPr>
            <a:picLocks noChangeAspect="1"/>
          </p:cNvPicPr>
          <p:nvPr/>
        </p:nvPicPr>
        <p:blipFill>
          <a:blip r:embed="rId4">
            <a:duotone>
              <a:schemeClr val="accent1">
                <a:shade val="45000"/>
                <a:satMod val="135000"/>
              </a:schemeClr>
              <a:prstClr val="white"/>
            </a:duotone>
          </a:blip>
          <a:stretch>
            <a:fillRect/>
          </a:stretch>
        </p:blipFill>
        <p:spPr>
          <a:xfrm>
            <a:off x="3358099" y="4067715"/>
            <a:ext cx="552670" cy="537407"/>
          </a:xfrm>
          <a:prstGeom prst="rect">
            <a:avLst/>
          </a:prstGeom>
        </p:spPr>
      </p:pic>
      <p:sp>
        <p:nvSpPr>
          <p:cNvPr id="20" name="Round Diagonal Corner Rectangle 3">
            <a:extLst>
              <a:ext uri="{FF2B5EF4-FFF2-40B4-BE49-F238E27FC236}">
                <a16:creationId xmlns:a16="http://schemas.microsoft.com/office/drawing/2014/main" id="{1BA0CF2F-4AEA-25CA-D16B-48ECAF95F36D}"/>
              </a:ext>
            </a:extLst>
          </p:cNvPr>
          <p:cNvSpPr/>
          <p:nvPr/>
        </p:nvSpPr>
        <p:spPr>
          <a:xfrm>
            <a:off x="6377863" y="1670401"/>
            <a:ext cx="5037501" cy="4210675"/>
          </a:xfrm>
          <a:prstGeom prst="round2DiagRect">
            <a:avLst>
              <a:gd name="adj1" fmla="val 6603"/>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ACF87F0E-05F6-D20C-88C5-C2E81F9DC49F}"/>
              </a:ext>
            </a:extLst>
          </p:cNvPr>
          <p:cNvSpPr/>
          <p:nvPr/>
        </p:nvSpPr>
        <p:spPr>
          <a:xfrm>
            <a:off x="6734703" y="1547060"/>
            <a:ext cx="562708" cy="24668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A830849-33CF-59F4-5862-F9C10FAAFDE5}"/>
              </a:ext>
            </a:extLst>
          </p:cNvPr>
          <p:cNvSpPr txBox="1"/>
          <p:nvPr/>
        </p:nvSpPr>
        <p:spPr>
          <a:xfrm>
            <a:off x="6704702" y="1980832"/>
            <a:ext cx="4575518" cy="584775"/>
          </a:xfrm>
          <a:prstGeom prst="rect">
            <a:avLst/>
          </a:prstGeom>
          <a:noFill/>
        </p:spPr>
        <p:txBody>
          <a:bodyPr wrap="square">
            <a:spAutoFit/>
          </a:bodyPr>
          <a:lstStyle/>
          <a:p>
            <a:r>
              <a:rPr lang="en-US" sz="1600"/>
              <a:t>Participants dial-tested audio clips of each narrative and rated them individually. </a:t>
            </a:r>
          </a:p>
        </p:txBody>
      </p:sp>
      <p:grpSp>
        <p:nvGrpSpPr>
          <p:cNvPr id="7" name="Group 6">
            <a:extLst>
              <a:ext uri="{FF2B5EF4-FFF2-40B4-BE49-F238E27FC236}">
                <a16:creationId xmlns:a16="http://schemas.microsoft.com/office/drawing/2014/main" id="{5D590E91-7066-9413-1A7B-CFFF5728CF05}"/>
              </a:ext>
            </a:extLst>
          </p:cNvPr>
          <p:cNvGrpSpPr/>
          <p:nvPr/>
        </p:nvGrpSpPr>
        <p:grpSpPr>
          <a:xfrm>
            <a:off x="7338787" y="3344593"/>
            <a:ext cx="3153093" cy="2617130"/>
            <a:chOff x="1485900" y="2151170"/>
            <a:chExt cx="6330462" cy="5397935"/>
          </a:xfrm>
        </p:grpSpPr>
        <p:sp>
          <p:nvSpPr>
            <p:cNvPr id="9" name="Block Arc 8">
              <a:extLst>
                <a:ext uri="{FF2B5EF4-FFF2-40B4-BE49-F238E27FC236}">
                  <a16:creationId xmlns:a16="http://schemas.microsoft.com/office/drawing/2014/main" id="{E52EF15A-CA37-0652-6229-8C96B42225AB}"/>
                </a:ext>
              </a:extLst>
            </p:cNvPr>
            <p:cNvSpPr/>
            <p:nvPr/>
          </p:nvSpPr>
          <p:spPr>
            <a:xfrm>
              <a:off x="1952163" y="2151170"/>
              <a:ext cx="5397934" cy="5397935"/>
            </a:xfrm>
            <a:prstGeom prst="blockArc">
              <a:avLst>
                <a:gd name="adj1" fmla="val 10800000"/>
                <a:gd name="adj2" fmla="val 43174"/>
                <a:gd name="adj3" fmla="val 1919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lock Arc 14">
              <a:extLst>
                <a:ext uri="{FF2B5EF4-FFF2-40B4-BE49-F238E27FC236}">
                  <a16:creationId xmlns:a16="http://schemas.microsoft.com/office/drawing/2014/main" id="{21E79335-19B1-6C03-70AB-4F10CF6BEE0B}"/>
                </a:ext>
              </a:extLst>
            </p:cNvPr>
            <p:cNvSpPr/>
            <p:nvPr/>
          </p:nvSpPr>
          <p:spPr>
            <a:xfrm>
              <a:off x="2378320" y="2527789"/>
              <a:ext cx="4545622" cy="4545623"/>
            </a:xfrm>
            <a:prstGeom prst="blockArc">
              <a:avLst>
                <a:gd name="adj1" fmla="val 10800000"/>
                <a:gd name="adj2" fmla="val 43174"/>
                <a:gd name="adj3" fmla="val 191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lock Arc 15">
              <a:extLst>
                <a:ext uri="{FF2B5EF4-FFF2-40B4-BE49-F238E27FC236}">
                  <a16:creationId xmlns:a16="http://schemas.microsoft.com/office/drawing/2014/main" id="{6BF07BBD-5D4E-F1B9-4EF6-CF4ADEBDDDF4}"/>
                </a:ext>
              </a:extLst>
            </p:cNvPr>
            <p:cNvSpPr/>
            <p:nvPr/>
          </p:nvSpPr>
          <p:spPr>
            <a:xfrm>
              <a:off x="2378320" y="2527789"/>
              <a:ext cx="4545622" cy="4545623"/>
            </a:xfrm>
            <a:prstGeom prst="blockArc">
              <a:avLst>
                <a:gd name="adj1" fmla="val 10800000"/>
                <a:gd name="adj2" fmla="val 18268250"/>
                <a:gd name="adj3" fmla="val 19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16">
              <a:extLst>
                <a:ext uri="{FF2B5EF4-FFF2-40B4-BE49-F238E27FC236}">
                  <a16:creationId xmlns:a16="http://schemas.microsoft.com/office/drawing/2014/main" id="{9AF17030-835F-F5A1-1228-6DB6E57078E7}"/>
                </a:ext>
              </a:extLst>
            </p:cNvPr>
            <p:cNvSpPr/>
            <p:nvPr/>
          </p:nvSpPr>
          <p:spPr>
            <a:xfrm>
              <a:off x="2378320" y="2527789"/>
              <a:ext cx="4545622" cy="4545623"/>
            </a:xfrm>
            <a:prstGeom prst="blockArc">
              <a:avLst>
                <a:gd name="adj1" fmla="val 10800000"/>
                <a:gd name="adj2" fmla="val 14140726"/>
                <a:gd name="adj3" fmla="val 19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834EEA8E-529A-823C-B777-D23E6B3E4063}"/>
                </a:ext>
              </a:extLst>
            </p:cNvPr>
            <p:cNvSpPr/>
            <p:nvPr/>
          </p:nvSpPr>
          <p:spPr>
            <a:xfrm>
              <a:off x="1485900" y="4800598"/>
              <a:ext cx="6330462" cy="1028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Arial" panose="020B0604020202020204" pitchFamily="34" charset="0"/>
                <a:cs typeface="Arial" panose="020B0604020202020204" pitchFamily="34" charset="0"/>
              </a:endParaRPr>
            </a:p>
          </p:txBody>
        </p:sp>
      </p:grpSp>
      <p:sp>
        <p:nvSpPr>
          <p:cNvPr id="19" name="Freeform: Shape 5">
            <a:extLst>
              <a:ext uri="{FF2B5EF4-FFF2-40B4-BE49-F238E27FC236}">
                <a16:creationId xmlns:a16="http://schemas.microsoft.com/office/drawing/2014/main" id="{7DF33664-9BC2-9A62-E907-173F150C44CB}"/>
              </a:ext>
            </a:extLst>
          </p:cNvPr>
          <p:cNvSpPr/>
          <p:nvPr/>
        </p:nvSpPr>
        <p:spPr>
          <a:xfrm>
            <a:off x="8777379" y="3829435"/>
            <a:ext cx="273978" cy="837041"/>
          </a:xfrm>
          <a:custGeom>
            <a:avLst/>
            <a:gdLst>
              <a:gd name="connsiteX0" fmla="*/ 175846 w 351692"/>
              <a:gd name="connsiteY0" fmla="*/ 768487 h 1074468"/>
              <a:gd name="connsiteX1" fmla="*/ 66817 w 351692"/>
              <a:gd name="connsiteY1" fmla="*/ 877516 h 1074468"/>
              <a:gd name="connsiteX2" fmla="*/ 175846 w 351692"/>
              <a:gd name="connsiteY2" fmla="*/ 986545 h 1074468"/>
              <a:gd name="connsiteX3" fmla="*/ 284875 w 351692"/>
              <a:gd name="connsiteY3" fmla="*/ 877516 h 1074468"/>
              <a:gd name="connsiteX4" fmla="*/ 175846 w 351692"/>
              <a:gd name="connsiteY4" fmla="*/ 768487 h 1074468"/>
              <a:gd name="connsiteX5" fmla="*/ 175846 w 351692"/>
              <a:gd name="connsiteY5" fmla="*/ 0 h 1074468"/>
              <a:gd name="connsiteX6" fmla="*/ 351692 w 351692"/>
              <a:gd name="connsiteY6" fmla="*/ 881038 h 1074468"/>
              <a:gd name="connsiteX7" fmla="*/ 348142 w 351692"/>
              <a:gd name="connsiteY7" fmla="*/ 881038 h 1074468"/>
              <a:gd name="connsiteX8" fmla="*/ 351692 w 351692"/>
              <a:gd name="connsiteY8" fmla="*/ 898622 h 1074468"/>
              <a:gd name="connsiteX9" fmla="*/ 175846 w 351692"/>
              <a:gd name="connsiteY9" fmla="*/ 1074468 h 1074468"/>
              <a:gd name="connsiteX10" fmla="*/ 0 w 351692"/>
              <a:gd name="connsiteY10" fmla="*/ 898622 h 1074468"/>
              <a:gd name="connsiteX11" fmla="*/ 3550 w 351692"/>
              <a:gd name="connsiteY11" fmla="*/ 881038 h 1074468"/>
              <a:gd name="connsiteX12" fmla="*/ 0 w 351692"/>
              <a:gd name="connsiteY12" fmla="*/ 881038 h 107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692" h="1074468">
                <a:moveTo>
                  <a:pt x="175846" y="768487"/>
                </a:moveTo>
                <a:cubicBezTo>
                  <a:pt x="115631" y="768487"/>
                  <a:pt x="66817" y="817301"/>
                  <a:pt x="66817" y="877516"/>
                </a:cubicBezTo>
                <a:cubicBezTo>
                  <a:pt x="66817" y="937731"/>
                  <a:pt x="115631" y="986545"/>
                  <a:pt x="175846" y="986545"/>
                </a:cubicBezTo>
                <a:cubicBezTo>
                  <a:pt x="236061" y="986545"/>
                  <a:pt x="284875" y="937731"/>
                  <a:pt x="284875" y="877516"/>
                </a:cubicBezTo>
                <a:cubicBezTo>
                  <a:pt x="284875" y="817301"/>
                  <a:pt x="236061" y="768487"/>
                  <a:pt x="175846" y="768487"/>
                </a:cubicBezTo>
                <a:close/>
                <a:moveTo>
                  <a:pt x="175846" y="0"/>
                </a:moveTo>
                <a:lnTo>
                  <a:pt x="351692" y="881038"/>
                </a:lnTo>
                <a:lnTo>
                  <a:pt x="348142" y="881038"/>
                </a:lnTo>
                <a:lnTo>
                  <a:pt x="351692" y="898622"/>
                </a:lnTo>
                <a:cubicBezTo>
                  <a:pt x="351692" y="995739"/>
                  <a:pt x="272963" y="1074468"/>
                  <a:pt x="175846" y="1074468"/>
                </a:cubicBezTo>
                <a:cubicBezTo>
                  <a:pt x="78729" y="1074468"/>
                  <a:pt x="0" y="995739"/>
                  <a:pt x="0" y="898622"/>
                </a:cubicBezTo>
                <a:lnTo>
                  <a:pt x="3550" y="881038"/>
                </a:lnTo>
                <a:lnTo>
                  <a:pt x="0" y="8810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1EF0CE10-59C2-F702-A48A-4DB9671BC522}"/>
              </a:ext>
            </a:extLst>
          </p:cNvPr>
          <p:cNvSpPr/>
          <p:nvPr/>
        </p:nvSpPr>
        <p:spPr>
          <a:xfrm>
            <a:off x="1939272" y="4002972"/>
            <a:ext cx="648512" cy="6356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53AF239-4587-D2B6-62E6-F795831DDFC6}"/>
              </a:ext>
            </a:extLst>
          </p:cNvPr>
          <p:cNvPicPr>
            <a:picLocks noChangeAspect="1"/>
          </p:cNvPicPr>
          <p:nvPr/>
        </p:nvPicPr>
        <p:blipFill>
          <a:blip r:embed="rId5">
            <a:duotone>
              <a:schemeClr val="accent5">
                <a:shade val="45000"/>
                <a:satMod val="135000"/>
              </a:schemeClr>
              <a:prstClr val="white"/>
            </a:duotone>
          </a:blip>
          <a:stretch>
            <a:fillRect/>
          </a:stretch>
        </p:blipFill>
        <p:spPr>
          <a:xfrm>
            <a:off x="1946598" y="4070195"/>
            <a:ext cx="591953" cy="524336"/>
          </a:xfrm>
          <a:prstGeom prst="rect">
            <a:avLst/>
          </a:prstGeom>
        </p:spPr>
      </p:pic>
    </p:spTree>
    <p:extLst>
      <p:ext uri="{BB962C8B-B14F-4D97-AF65-F5344CB8AC3E}">
        <p14:creationId xmlns:p14="http://schemas.microsoft.com/office/powerpoint/2010/main" val="1090597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44">
      <a:dk1>
        <a:srgbClr val="1A1A1A"/>
      </a:dk1>
      <a:lt1>
        <a:srgbClr val="FFFFFF"/>
      </a:lt1>
      <a:dk2>
        <a:srgbClr val="192A3F"/>
      </a:dk2>
      <a:lt2>
        <a:srgbClr val="E6E6E6"/>
      </a:lt2>
      <a:accent1>
        <a:srgbClr val="1B3F68"/>
      </a:accent1>
      <a:accent2>
        <a:srgbClr val="6493A6"/>
      </a:accent2>
      <a:accent3>
        <a:srgbClr val="4C4C4C"/>
      </a:accent3>
      <a:accent4>
        <a:srgbClr val="BE9B59"/>
      </a:accent4>
      <a:accent5>
        <a:srgbClr val="A52E23"/>
      </a:accent5>
      <a:accent6>
        <a:srgbClr val="32613D"/>
      </a:accent6>
      <a:hlink>
        <a:srgbClr val="1B3F68"/>
      </a:hlink>
      <a:folHlink>
        <a:srgbClr val="6493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0EF67C9-AE2A-EC4D-8622-5A80E42DB0A8}" vid="{098CCB8C-FED7-F541-A15A-1FACD854CDB8}"/>
    </a:ext>
  </a:extLst>
</a:theme>
</file>

<file path=ppt/theme/theme2.xml><?xml version="1.0" encoding="utf-8"?>
<a:theme xmlns:a="http://schemas.openxmlformats.org/drawingml/2006/main" name="1_Office Theme">
  <a:themeElements>
    <a:clrScheme name="Custom 44">
      <a:dk1>
        <a:srgbClr val="1A1A1A"/>
      </a:dk1>
      <a:lt1>
        <a:srgbClr val="FFFFFF"/>
      </a:lt1>
      <a:dk2>
        <a:srgbClr val="192A3F"/>
      </a:dk2>
      <a:lt2>
        <a:srgbClr val="E6E6E6"/>
      </a:lt2>
      <a:accent1>
        <a:srgbClr val="1B3F68"/>
      </a:accent1>
      <a:accent2>
        <a:srgbClr val="6493A6"/>
      </a:accent2>
      <a:accent3>
        <a:srgbClr val="4C4C4C"/>
      </a:accent3>
      <a:accent4>
        <a:srgbClr val="BE9B59"/>
      </a:accent4>
      <a:accent5>
        <a:srgbClr val="A52E23"/>
      </a:accent5>
      <a:accent6>
        <a:srgbClr val="32613D"/>
      </a:accent6>
      <a:hlink>
        <a:srgbClr val="1B3F68"/>
      </a:hlink>
      <a:folHlink>
        <a:srgbClr val="6493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0EF67C9-AE2A-EC4D-8622-5A80E42DB0A8}" vid="{098CCB8C-FED7-F541-A15A-1FACD854CD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06eef5-2aa5-4115-bcad-cb93994f7012">
      <Terms xmlns="http://schemas.microsoft.com/office/infopath/2007/PartnerControls"/>
    </lcf76f155ced4ddcb4097134ff3c332f>
    <TaxCatchAll xmlns="f6fdce30-b129-4890-a39b-14f6a3e101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08FB8BEC924245AEA14A37FB235D77" ma:contentTypeVersion="14" ma:contentTypeDescription="Create a new document." ma:contentTypeScope="" ma:versionID="4e99c8a8ca1a04e6a44c7a488620c07a">
  <xsd:schema xmlns:xsd="http://www.w3.org/2001/XMLSchema" xmlns:xs="http://www.w3.org/2001/XMLSchema" xmlns:p="http://schemas.microsoft.com/office/2006/metadata/properties" xmlns:ns2="ee06eef5-2aa5-4115-bcad-cb93994f7012" xmlns:ns3="f6fdce30-b129-4890-a39b-14f6a3e1014c" targetNamespace="http://schemas.microsoft.com/office/2006/metadata/properties" ma:root="true" ma:fieldsID="901dd6c6190c5376583e7abbb7be1aa9" ns2:_="" ns3:_="">
    <xsd:import namespace="ee06eef5-2aa5-4115-bcad-cb93994f7012"/>
    <xsd:import namespace="f6fdce30-b129-4890-a39b-14f6a3e101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6eef5-2aa5-4115-bcad-cb93994f70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7cf15b2-39de-439c-a4ee-ff85c24e2f3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fdce30-b129-4890-a39b-14f6a3e101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7f58de9-2465-4977-9210-64c6ec7752e0}" ma:internalName="TaxCatchAll" ma:showField="CatchAllData" ma:web="f6fdce30-b129-4890-a39b-14f6a3e101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C2F37E-478B-49CC-B533-B026109E6506}">
  <ds:schemaRefs>
    <ds:schemaRef ds:uri="http://purl.org/dc/elements/1.1/"/>
    <ds:schemaRef ds:uri="http://schemas.microsoft.com/office/2006/metadata/properties"/>
    <ds:schemaRef ds:uri="http://purl.org/dc/terms/"/>
    <ds:schemaRef ds:uri="f6fdce30-b129-4890-a39b-14f6a3e1014c"/>
    <ds:schemaRef ds:uri="http://schemas.microsoft.com/office/2006/documentManagement/types"/>
    <ds:schemaRef ds:uri="http://schemas.microsoft.com/office/infopath/2007/PartnerControls"/>
    <ds:schemaRef ds:uri="http://schemas.openxmlformats.org/package/2006/metadata/core-properties"/>
    <ds:schemaRef ds:uri="ee06eef5-2aa5-4115-bcad-cb93994f7012"/>
    <ds:schemaRef ds:uri="http://www.w3.org/XML/1998/namespace"/>
    <ds:schemaRef ds:uri="http://purl.org/dc/dcmitype/"/>
  </ds:schemaRefs>
</ds:datastoreItem>
</file>

<file path=customXml/itemProps2.xml><?xml version="1.0" encoding="utf-8"?>
<ds:datastoreItem xmlns:ds="http://schemas.openxmlformats.org/officeDocument/2006/customXml" ds:itemID="{788D2721-DF35-4BEC-B6AD-C9FF016D50E3}">
  <ds:schemaRefs>
    <ds:schemaRef ds:uri="http://schemas.microsoft.com/sharepoint/v3/contenttype/forms"/>
  </ds:schemaRefs>
</ds:datastoreItem>
</file>

<file path=customXml/itemProps3.xml><?xml version="1.0" encoding="utf-8"?>
<ds:datastoreItem xmlns:ds="http://schemas.openxmlformats.org/officeDocument/2006/customXml" ds:itemID="{918D774C-71BA-48AC-A3FD-78871FDDCB71}">
  <ds:schemaRefs>
    <ds:schemaRef ds:uri="ee06eef5-2aa5-4115-bcad-cb93994f7012"/>
    <ds:schemaRef ds:uri="f6fdce30-b129-4890-a39b-14f6a3e101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8623</Words>
  <Application>Microsoft Macintosh PowerPoint</Application>
  <PresentationFormat>Widescreen</PresentationFormat>
  <Paragraphs>1488</Paragraphs>
  <Slides>57</Slides>
  <Notes>42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6" baseType="lpstr">
      <vt:lpstr>Arial</vt:lpstr>
      <vt:lpstr>Calibri</vt:lpstr>
      <vt:lpstr>Courier New</vt:lpstr>
      <vt:lpstr>Gotham Light</vt:lpstr>
      <vt:lpstr>Helvetica</vt:lpstr>
      <vt:lpstr>Wingdings</vt:lpstr>
      <vt:lpstr>Office Theme</vt:lpstr>
      <vt:lpstr>1_Office Theme</vt:lpstr>
      <vt:lpstr>think-cell Slide</vt:lpstr>
      <vt:lpstr>PowerPoint Presentation</vt:lpstr>
      <vt:lpstr>PowerPoint Presentation</vt:lpstr>
      <vt:lpstr>PowerPoint Presentation</vt:lpstr>
      <vt:lpstr>Economic discontent is pervasive, with just one in five voters saying they are getting ahead. </vt:lpstr>
      <vt:lpstr>Many voters feel they are losing power, while few think they are gaining it.</vt:lpstr>
      <vt:lpstr>Even with some tendencies toward conservative worldviews, Americans reject outright forms of dominance over other people.</vt:lpstr>
      <vt:lpstr>A belief that the economic and political system are rigged against everyday Americans is widespread. </vt:lpstr>
      <vt:lpstr>PowerPoint Presentation</vt:lpstr>
      <vt:lpstr>We tested five narrative statements voters might hear from Democratic or Republican candidates. </vt:lpstr>
      <vt:lpstr>We tested two statements that encapsulate the othering language Republicans typically employ, each with a different focus. Each presented as from a Republican candidate.</vt:lpstr>
      <vt:lpstr>We also tested three different response themes, two with multiple tones, all from a Democratic candidate.</vt:lpstr>
      <vt:lpstr>Democratic responses to right-wing othering narratives consistently outperform the attacks themselves. </vt:lpstr>
      <vt:lpstr>While a solid majority of voters feel that the issues being raised are important, many voters also recognize that the purpose is to cause fear and division. </vt:lpstr>
      <vt:lpstr>Voters are divided on whether othering messages are acceptable, though placing the blame on immigrants has increased salience  among seniors and white noncollege voters. </vt:lpstr>
      <vt:lpstr>PowerPoint Presentation</vt:lpstr>
      <vt:lpstr>Voters relate to Democratic candidate for all narratives, especially those that directly address the interpersonal and social dynamics at play. </vt:lpstr>
      <vt:lpstr>Anti-othering narratives prove successful at improving voters' favorability of Democratic candidates.</vt:lpstr>
      <vt:lpstr>When Democrats lead with conviction on how we treat people, voters respond with greater intensity. </vt:lpstr>
      <vt:lpstr>The CONVICTION style fires up the base and moves persuasion targets at the same time. </vt:lpstr>
      <vt:lpstr>Voters respond better when they're led to the new villain than when they're handed one. </vt:lpstr>
      <vt:lpstr>Tone matters differently across the electorate: inquisitive is compelling with non-MAGA GOPS.</vt:lpstr>
      <vt:lpstr>Conviction in how we treat people is broadly effective, and the inquisitive villain narrative helps bring in more center-right. </vt:lpstr>
      <vt:lpstr>PowerPoint Presentation</vt:lpstr>
      <vt:lpstr>The Democratic margin increased across key groups, as well as vote motivation.</vt:lpstr>
      <vt:lpstr>Messaging Recommendations</vt:lpstr>
      <vt:lpstr>Principles of Effective Responses</vt:lpstr>
      <vt:lpstr>Messaging Dos and Don’ts</vt:lpstr>
      <vt:lpstr>PowerPoint Presentation</vt:lpstr>
      <vt:lpstr>Two variations of the “How we treat people” narrative. </vt:lpstr>
      <vt:lpstr>Two variations of a narrative offering a different villain: Accusatory and Inquisitive. </vt:lpstr>
      <vt:lpstr>PowerPoint Presentation</vt:lpstr>
      <vt:lpstr>Key Takeaways </vt:lpstr>
      <vt:lpstr>Profile of Sample </vt:lpstr>
      <vt:lpstr>Democrats have a slight edge over Republicans in the upcoming midterm in our sample, both in terms of vote share and motivation. </vt:lpstr>
      <vt:lpstr>Voters lean toward believing that Democrats are more likely to look out for them than Republicans. </vt:lpstr>
      <vt:lpstr>More than two in five voters say that their lives are more difficult to manage than a few years ago.</vt:lpstr>
      <vt:lpstr>Many voters feel they are losing power, while few think they are gaining it.</vt:lpstr>
      <vt:lpstr>Although voters feel overwhelmingly negative about the state of the country, they are more optimistic about their personal lives.</vt:lpstr>
      <vt:lpstr>Freedom is a uniting value across party lines.</vt:lpstr>
      <vt:lpstr>There are two groups of voters who are vulnerable to the kind of othering language we tested.</vt:lpstr>
      <vt:lpstr>Democratic counter-narratives are broadly acceptable across the electorate, including from non-MAGA Republicans. </vt:lpstr>
      <vt:lpstr>The CONVICTION style fires up the base and has greater resonance with persuasion targets than the CONNECTION tone. </vt:lpstr>
      <vt:lpstr>Tone matters differently across the electorate: while inquisitive wins with white noncollege, the stronger accusatory tone is more effective with Black and Latino voters. </vt:lpstr>
      <vt:lpstr>Vote motivation increases across the board but is greatest among those in the middle to the center left.</vt:lpstr>
      <vt:lpstr>Younger voters, Black voters, Latino voters age 18-49, and unmarried women also saw larger increases in vote motivation.</vt:lpstr>
      <vt:lpstr>Social division and fear of judgement are pushing many people inward, fueling a self-reinforcing cycle of isolation and othering. </vt:lpstr>
      <vt:lpstr>A word of warning: A notable portion of young men have concerns about political correctness.</vt:lpstr>
      <vt:lpstr>Right-leaning and nonvoter young adults say they are scared of being judged or punished for saying the wrong thing. </vt:lpstr>
      <vt:lpstr>Across the political spectrum, many Americans feel they have been unfairly blamed or misunderstood. </vt:lpstr>
      <vt:lpstr>Voters may not believe in the system, but they haven’t given up on hope for themselves.</vt:lpstr>
      <vt:lpstr>Distrusting all media gatekeepers, voters report that they rely on themselves and a trust their own DIY approach to fact-checking. </vt:lpstr>
      <vt:lpstr>We had respondents participate in an image and metaphor analysis. </vt:lpstr>
      <vt:lpstr>America today feels fractured, volatile, and on the brink. </vt:lpstr>
      <vt:lpstr>The ideal America younger and older adults imagine is relational. They are longing for social repair, over policy or economic changes. </vt:lpstr>
      <vt:lpstr>“Othering” means different things to different voters. Our effort to call it out can itself feel like othering to right-leaning and nonvoters. Who the victims and the villains are depends on perspective, but harm feels real on all sides.</vt:lpstr>
      <vt:lpstr>Instead of seeing one side as the aggressor, many (especially Trump voters and nonvoters) see politics as endless fighting and finger-pointing. </vt:lpstr>
      <vt:lpstr>In voters’ minds, healing America feels almost mythical, but the stories reveal two narratives to change.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 Ignatova</dc:creator>
  <cp:lastModifiedBy>The Fratelli Group</cp:lastModifiedBy>
  <cp:revision>2</cp:revision>
  <dcterms:created xsi:type="dcterms:W3CDTF">2026-03-10T16:05:41Z</dcterms:created>
  <dcterms:modified xsi:type="dcterms:W3CDTF">2026-05-26T14:24:28Z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0x0101007308FB8BEC924245AEA14A37FB235D77</vt:lpwstr>
  </property>
  <property fmtid="{D5CDD505-2E9C-101B-9397-08002B2CF9AE}" pid="3" name="MediaServiceImageTags">
    <vt:lpwstr/>
  </property>
</Properties>
</file>