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5.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2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2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2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2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30.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31.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52"/>
  </p:notesMasterIdLst>
  <p:sldIdLst>
    <p:sldId id="257" r:id="rId6"/>
    <p:sldId id="2147483563" r:id="rId7"/>
    <p:sldId id="2147483515" r:id="rId8"/>
    <p:sldId id="2147483557" r:id="rId9"/>
    <p:sldId id="2147483556" r:id="rId10"/>
    <p:sldId id="2147483514" r:id="rId11"/>
    <p:sldId id="2147483517" r:id="rId12"/>
    <p:sldId id="2147483518" r:id="rId13"/>
    <p:sldId id="2147483520" r:id="rId14"/>
    <p:sldId id="2147483553" r:id="rId15"/>
    <p:sldId id="2147483523" r:id="rId16"/>
    <p:sldId id="2147483525" r:id="rId17"/>
    <p:sldId id="2147483522" r:id="rId18"/>
    <p:sldId id="2147483565" r:id="rId19"/>
    <p:sldId id="2147483519" r:id="rId20"/>
    <p:sldId id="2147483524" r:id="rId21"/>
    <p:sldId id="2147483516" r:id="rId22"/>
    <p:sldId id="2147483527" r:id="rId23"/>
    <p:sldId id="2147483526" r:id="rId24"/>
    <p:sldId id="2147483529" r:id="rId25"/>
    <p:sldId id="2147483558" r:id="rId26"/>
    <p:sldId id="2147483528" r:id="rId27"/>
    <p:sldId id="2147483530" r:id="rId28"/>
    <p:sldId id="2147483531" r:id="rId29"/>
    <p:sldId id="2147483532" r:id="rId30"/>
    <p:sldId id="2147483564" r:id="rId31"/>
    <p:sldId id="2147483533" r:id="rId32"/>
    <p:sldId id="2147483552" r:id="rId33"/>
    <p:sldId id="2147483540" r:id="rId34"/>
    <p:sldId id="2147483541" r:id="rId35"/>
    <p:sldId id="2147483542" r:id="rId36"/>
    <p:sldId id="2147483544" r:id="rId37"/>
    <p:sldId id="2147483545" r:id="rId38"/>
    <p:sldId id="2147483559" r:id="rId39"/>
    <p:sldId id="2147483547" r:id="rId40"/>
    <p:sldId id="2147483548" r:id="rId41"/>
    <p:sldId id="2147483560" r:id="rId42"/>
    <p:sldId id="2147483549" r:id="rId43"/>
    <p:sldId id="2147483550" r:id="rId44"/>
    <p:sldId id="2147483536" r:id="rId45"/>
    <p:sldId id="2147483538" r:id="rId46"/>
    <p:sldId id="2147483561" r:id="rId47"/>
    <p:sldId id="286" r:id="rId48"/>
    <p:sldId id="2147483554" r:id="rId49"/>
    <p:sldId id="2147483566" r:id="rId50"/>
    <p:sldId id="21474835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707B0A-3B24-F50D-0298-758C14DA6E11}" name="Rohin Mishra" initials="RM" userId="S::rmishra@hartresearch.com::2add4746-a064-4b74-b1aa-46eb1bd5075e" providerId="AD"/>
  <p188:author id="{CF9ED41B-1575-64CB-6C69-54796CCD91B5}" name="Nicole Nganje" initials="NN" userId="S::nnganje@hartresearch.com::6b494cc4-ccb4-4909-9a7a-3bb409505210" providerId="AD"/>
  <p188:author id="{6DA0E028-25E1-0B09-D4FF-6DCB5F38AFFD}" name="London Wagner" initials="LW" userId="S::lwagner@hartresearch.com::affb9d5d-5605-4fae-8ca6-4cd73776dec0" providerId="AD"/>
  <p188:author id="{7C6A9D2D-D175-58B8-1A86-280A7566B787}" name="Corrie Hunt" initials="CH" userId="S::cvhunt@hartresearch.com::ca5f7210-c462-4c4b-bbbc-8a0e16d1f3d3" providerId="AD"/>
  <p188:author id="{6FDE939B-073B-8C57-0271-4BBCB50BB1B5}" name="Guest User" initials="GU" userId="S::urn:spo:tenantanon#ce63ad1c-0893-46c3-ab84-1349ce5f3268::" providerId="AD"/>
  <p188:author id="{4109B3B0-32CD-62CF-CF55-313716A3CAFB}" name="Devon Fuentes" initials="DF" userId="S::dfuentes@hartresearch.com::59c03394-5f30-4835-a7c4-a04fa5d748f0" providerId="AD"/>
  <p188:author id="{6FDEF7C9-737C-43BE-B954-9EB64A8D4020}" name="Geoff Garin" initials="GG" userId="S::ggarin@hartresearch.com::8aa44903-8a8b-40d2-b7f5-8a528e0374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BDE"/>
    <a:srgbClr val="E6D8BD"/>
    <a:srgbClr val="33623F"/>
    <a:srgbClr val="0D8346"/>
    <a:srgbClr val="BE9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don Wagner" userId="affb9d5d-5605-4fae-8ca6-4cd73776dec0" providerId="ADAL" clId="{F8B709FA-5849-4956-93B4-A617D05932CE}"/>
    <pc:docChg chg="undo custSel modSld">
      <pc:chgData name="London Wagner" userId="affb9d5d-5605-4fae-8ca6-4cd73776dec0" providerId="ADAL" clId="{F8B709FA-5849-4956-93B4-A617D05932CE}" dt="2026-04-24T11:26:02.043" v="604" actId="1036"/>
      <pc:docMkLst>
        <pc:docMk/>
      </pc:docMkLst>
      <pc:sldChg chg="modSp mod">
        <pc:chgData name="London Wagner" userId="affb9d5d-5605-4fae-8ca6-4cd73776dec0" providerId="ADAL" clId="{F8B709FA-5849-4956-93B4-A617D05932CE}" dt="2026-04-24T11:26:02.043" v="604" actId="1036"/>
        <pc:sldMkLst>
          <pc:docMk/>
          <pc:sldMk cId="4276330379" sldId="2147483518"/>
        </pc:sldMkLst>
        <pc:graphicFrameChg chg="mod">
          <ac:chgData name="London Wagner" userId="affb9d5d-5605-4fae-8ca6-4cd73776dec0" providerId="ADAL" clId="{F8B709FA-5849-4956-93B4-A617D05932CE}" dt="2026-04-24T11:26:02.043" v="604" actId="1036"/>
          <ac:graphicFrameMkLst>
            <pc:docMk/>
            <pc:sldMk cId="4276330379" sldId="2147483518"/>
            <ac:graphicFrameMk id="9" creationId="{14B4732F-CB04-3DB4-4077-67B7CFDA41F3}"/>
          </ac:graphicFrameMkLst>
        </pc:graphicFrameChg>
        <pc:graphicFrameChg chg="mod">
          <ac:chgData name="London Wagner" userId="affb9d5d-5605-4fae-8ca6-4cd73776dec0" providerId="ADAL" clId="{F8B709FA-5849-4956-93B4-A617D05932CE}" dt="2026-04-24T11:26:02.043" v="604" actId="1036"/>
          <ac:graphicFrameMkLst>
            <pc:docMk/>
            <pc:sldMk cId="4276330379" sldId="2147483518"/>
            <ac:graphicFrameMk id="10" creationId="{FD5DC77E-0431-DB7A-60B3-D7C6141440CB}"/>
          </ac:graphicFrameMkLst>
        </pc:graphicFrameChg>
      </pc:sldChg>
    </pc:docChg>
  </pc:docChgLst>
  <pc:docChgLst>
    <pc:chgData name="Rohin Mishra" userId="2add4746-a064-4b74-b1aa-46eb1bd5075e" providerId="ADAL" clId="{EAE87D87-DCEF-412C-BA19-6B884E25944B}"/>
    <pc:docChg chg="modSld">
      <pc:chgData name="Rohin Mishra" userId="2add4746-a064-4b74-b1aa-46eb1bd5075e" providerId="ADAL" clId="{EAE87D87-DCEF-412C-BA19-6B884E25944B}" dt="2026-05-20T21:03:52.767" v="15" actId="20577"/>
      <pc:docMkLst>
        <pc:docMk/>
      </pc:docMkLst>
      <pc:sldChg chg="modSp mod">
        <pc:chgData name="Rohin Mishra" userId="2add4746-a064-4b74-b1aa-46eb1bd5075e" providerId="ADAL" clId="{EAE87D87-DCEF-412C-BA19-6B884E25944B}" dt="2026-05-20T21:03:52.767" v="15" actId="20577"/>
        <pc:sldMkLst>
          <pc:docMk/>
          <pc:sldMk cId="3820211334" sldId="2147483514"/>
        </pc:sldMkLst>
        <pc:spChg chg="mod">
          <ac:chgData name="Rohin Mishra" userId="2add4746-a064-4b74-b1aa-46eb1bd5075e" providerId="ADAL" clId="{EAE87D87-DCEF-412C-BA19-6B884E25944B}" dt="2026-05-20T21:03:52.767" v="15" actId="20577"/>
          <ac:spMkLst>
            <pc:docMk/>
            <pc:sldMk cId="3820211334" sldId="2147483514"/>
            <ac:spMk id="25" creationId="{4F41A0EF-7317-1A73-65F9-15EB91ED1A4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9190625984365"/>
          <c:y val="4.1056004484449293E-2"/>
          <c:w val="0.43286991469816272"/>
          <c:h val="0.7495852641904982"/>
        </c:manualLayout>
      </c:layout>
      <c:pieChart>
        <c:varyColors val="1"/>
        <c:ser>
          <c:idx val="0"/>
          <c:order val="0"/>
          <c:tx>
            <c:strRef>
              <c:f>Sheet1!$B$1</c:f>
              <c:strCache>
                <c:ptCount val="1"/>
                <c:pt idx="0">
                  <c:v>Gender</c:v>
                </c:pt>
              </c:strCache>
            </c:strRef>
          </c:tx>
          <c:spPr>
            <a:solidFill>
              <a:schemeClr val="accent3"/>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978D-1440-B44D-BA4090E414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78D-1440-B44D-BA4090E4145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78D-1440-B44D-BA4090E41454}"/>
              </c:ext>
            </c:extLst>
          </c:dPt>
          <c:dLbls>
            <c:dLbl>
              <c:idx val="0"/>
              <c:layout>
                <c:manualLayout>
                  <c:x val="-0.1833274551618547"/>
                  <c:y val="2.971563137372241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66A64F82-1C18-784C-9A1A-395FCB834FE9}" type="CATEGORYNAME">
                      <a:rPr lang="en-US" smtClean="0">
                        <a:solidFill>
                          <a:schemeClr val="bg1"/>
                        </a:solidFill>
                      </a:rPr>
                      <a:pPr>
                        <a:defRPr>
                          <a:solidFill>
                            <a:schemeClr val="bg1"/>
                          </a:solidFill>
                        </a:defRPr>
                      </a:pPr>
                      <a:t>[CATEGORY NAME]</a:t>
                    </a:fld>
                    <a:br>
                      <a:rPr lang="en-US" baseline="0">
                        <a:solidFill>
                          <a:schemeClr val="bg1"/>
                        </a:solidFill>
                      </a:rPr>
                    </a:br>
                    <a:fld id="{32BA0D44-03FB-3E49-92D5-C0A011D671DB}" type="VALUE">
                      <a:rPr lang="en-US" b="1" baseline="0" smtClean="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8D-1440-B44D-BA4090E41454}"/>
                </c:ext>
              </c:extLst>
            </c:dLbl>
            <c:dLbl>
              <c:idx val="1"/>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fld id="{E0D47CF7-91BA-9247-B0ED-9D93CDB1F776}" type="CATEGORYNAME">
                      <a:rPr lang="en-US" smtClean="0">
                        <a:solidFill>
                          <a:schemeClr val="tx1"/>
                        </a:solidFill>
                      </a:rPr>
                      <a:pPr>
                        <a:defRPr>
                          <a:solidFill>
                            <a:schemeClr val="tx1"/>
                          </a:solidFill>
                        </a:defRPr>
                      </a:pPr>
                      <a:t>[CATEGORY NAME]</a:t>
                    </a:fld>
                    <a:r>
                      <a:rPr lang="en-US" baseline="0">
                        <a:solidFill>
                          <a:schemeClr val="tx1"/>
                        </a:solidFill>
                      </a:rPr>
                      <a:t> </a:t>
                    </a:r>
                    <a:fld id="{7A0CE397-47DF-194B-A871-1AFAE8DCC27F}" type="VALUE">
                      <a:rPr lang="en-US" b="1" baseline="0" smtClean="0">
                        <a:solidFill>
                          <a:schemeClr val="tx1"/>
                        </a:solidFill>
                      </a:rPr>
                      <a:pPr>
                        <a:defRPr>
                          <a:solidFill>
                            <a:schemeClr val="tx1"/>
                          </a:solidFill>
                        </a:defRPr>
                      </a:pPr>
                      <a:t>[VALUE]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
                      <c:h val="0.13077671116396836"/>
                    </c:manualLayout>
                  </c15:layout>
                  <c15:dlblFieldTable/>
                  <c15:showDataLabelsRange val="0"/>
                </c:ext>
                <c:ext xmlns:c16="http://schemas.microsoft.com/office/drawing/2014/chart" uri="{C3380CC4-5D6E-409C-BE32-E72D297353CC}">
                  <c16:uniqueId val="{00000003-978D-1440-B44D-BA4090E41454}"/>
                </c:ext>
              </c:extLst>
            </c:dLbl>
            <c:dLbl>
              <c:idx val="2"/>
              <c:layout>
                <c:manualLayout>
                  <c:x val="0.21452660214348207"/>
                  <c:y val="-1.502233702681768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DE76AB06-3BEE-4045-A41E-8B9544FF3F11}" type="CATEGORYNAME">
                      <a:rPr lang="en-US" smtClean="0">
                        <a:solidFill>
                          <a:schemeClr val="bg1"/>
                        </a:solidFill>
                      </a:rPr>
                      <a:pPr>
                        <a:defRPr>
                          <a:solidFill>
                            <a:schemeClr val="bg1"/>
                          </a:solidFill>
                        </a:defRPr>
                      </a:pPr>
                      <a:t>[CATEGORY NAME]</a:t>
                    </a:fld>
                    <a:r>
                      <a:rPr lang="en-US" baseline="0">
                        <a:solidFill>
                          <a:schemeClr val="bg1"/>
                        </a:solidFill>
                      </a:rPr>
                      <a:t> </a:t>
                    </a:r>
                    <a:fld id="{FF3827D9-C60A-7F46-9FFD-F8975CBF2D4B}" type="VALUE">
                      <a:rPr lang="en-US" b="1" baseline="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78D-1440-B44D-BA4090E414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Men</c:v>
                </c:pt>
                <c:pt idx="1">
                  <c:v>Non-binary</c:v>
                </c:pt>
                <c:pt idx="2">
                  <c:v>Women</c:v>
                </c:pt>
              </c:strCache>
            </c:strRef>
          </c:cat>
          <c:val>
            <c:numRef>
              <c:f>Sheet1!$B$2:$B$4</c:f>
              <c:numCache>
                <c:formatCode>General</c:formatCode>
                <c:ptCount val="3"/>
                <c:pt idx="0" formatCode="0\%">
                  <c:v>47</c:v>
                </c:pt>
                <c:pt idx="2" formatCode="0\%">
                  <c:v>53</c:v>
                </c:pt>
              </c:numCache>
            </c:numRef>
          </c:val>
          <c:extLst>
            <c:ext xmlns:c16="http://schemas.microsoft.com/office/drawing/2014/chart" uri="{C3380CC4-5D6E-409C-BE32-E72D297353CC}">
              <c16:uniqueId val="{00000006-978D-1440-B44D-BA4090E4145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64742601296755E-4"/>
          <c:y val="0"/>
          <c:w val="0.99978635257398707"/>
          <c:h val="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48</c:v>
                </c:pt>
                <c:pt idx="1">
                  <c:v>54</c:v>
                </c:pt>
                <c:pt idx="2">
                  <c:v>50</c:v>
                </c:pt>
              </c:numCache>
            </c:numRef>
          </c:val>
          <c:extLst>
            <c:ext xmlns:c16="http://schemas.microsoft.com/office/drawing/2014/chart" uri="{C3380CC4-5D6E-409C-BE32-E72D297353CC}">
              <c16:uniqueId val="{00000000-5C99-5A4F-9F5E-7E042EA03173}"/>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23</c:v>
                </c:pt>
                <c:pt idx="1">
                  <c:v>24</c:v>
                </c:pt>
                <c:pt idx="2">
                  <c:v>24</c:v>
                </c:pt>
              </c:numCache>
            </c:numRef>
          </c:val>
          <c:extLst>
            <c:ext xmlns:c16="http://schemas.microsoft.com/office/drawing/2014/chart" uri="{C3380CC4-5D6E-409C-BE32-E72D297353CC}">
              <c16:uniqueId val="{00000001-5C99-5A4F-9F5E-7E042EA03173}"/>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0\%</c:formatCode>
                <c:ptCount val="3"/>
                <c:pt idx="0">
                  <c:v>71</c:v>
                </c:pt>
                <c:pt idx="1">
                  <c:v>78</c:v>
                </c:pt>
                <c:pt idx="2">
                  <c:v>74</c:v>
                </c:pt>
              </c:numCache>
            </c:numRef>
          </c:val>
          <c:extLst>
            <c:ext xmlns:c16="http://schemas.microsoft.com/office/drawing/2014/chart" uri="{C3380CC4-5D6E-409C-BE32-E72D297353CC}">
              <c16:uniqueId val="{00000002-5C99-5A4F-9F5E-7E042EA03173}"/>
            </c:ext>
          </c:extLst>
        </c:ser>
        <c:dLbls>
          <c:dLblPos val="ctr"/>
          <c:showLegendKey val="0"/>
          <c:showVal val="1"/>
          <c:showCatName val="0"/>
          <c:showSerName val="0"/>
          <c:showPercent val="0"/>
          <c:showBubbleSize val="0"/>
        </c:dLbls>
        <c:gapWidth val="187"/>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100"/>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DEM much more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2068-AE47-84FF-0CCD0EA0641E}"/>
            </c:ext>
          </c:extLst>
        </c:ser>
        <c:ser>
          <c:idx val="2"/>
          <c:order val="1"/>
          <c:tx>
            <c:strRef>
              <c:f>Sheet1!$C$1</c:f>
              <c:strCache>
                <c:ptCount val="1"/>
                <c:pt idx="0">
                  <c:v>DEM somewhat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2068-AE47-84FF-0CCD0EA0641E}"/>
            </c:ext>
          </c:extLst>
        </c:ser>
        <c:ser>
          <c:idx val="3"/>
          <c:order val="2"/>
          <c:tx>
            <c:strRef>
              <c:f>Sheet1!$D$1</c:f>
              <c:strCache>
                <c:ptCount val="1"/>
                <c:pt idx="0">
                  <c:v>GOP somewhat more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2068-AE47-84FF-0CCD0EA0641E}"/>
            </c:ext>
          </c:extLst>
        </c:ser>
        <c:ser>
          <c:idx val="4"/>
          <c:order val="3"/>
          <c:tx>
            <c:strRef>
              <c:f>Sheet1!$E$1</c:f>
              <c:strCache>
                <c:ptCount val="1"/>
                <c:pt idx="0">
                  <c:v>GOP much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2068-AE47-84FF-0CCD0EA0641E}"/>
            </c:ext>
          </c:extLst>
        </c:ser>
        <c:ser>
          <c:idx val="5"/>
          <c:order val="4"/>
          <c:tx>
            <c:strRef>
              <c:f>Sheet1!$F$1</c:f>
              <c:strCache>
                <c:ptCount val="1"/>
                <c:pt idx="0">
                  <c:v>Neither</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2068-AE47-84FF-0CCD0EA0641E}"/>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7.7487792184783759E-3"/>
          <c:w val="1"/>
          <c:h val="0.941199853838402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formatCode="0\%">
                  <c:v>30</c:v>
                </c:pt>
              </c:numCache>
            </c:numRef>
          </c:val>
          <c:extLst>
            <c:ext xmlns:c16="http://schemas.microsoft.com/office/drawing/2014/chart" uri="{C3380CC4-5D6E-409C-BE32-E72D297353CC}">
              <c16:uniqueId val="{00000000-F6FD-D047-83A0-8B83AF6430E2}"/>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formatCode="0\%">
                  <c:v>17</c:v>
                </c:pt>
              </c:numCache>
            </c:numRef>
          </c:val>
          <c:extLst>
            <c:ext xmlns:c16="http://schemas.microsoft.com/office/drawing/2014/chart" uri="{C3380CC4-5D6E-409C-BE32-E72D297353CC}">
              <c16:uniqueId val="{00000001-F6FD-D047-83A0-8B83AF6430E2}"/>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formatCode="0\%">
                  <c:v>47</c:v>
                </c:pt>
              </c:numCache>
            </c:numRef>
          </c:val>
          <c:extLst>
            <c:ext xmlns:c16="http://schemas.microsoft.com/office/drawing/2014/chart" uri="{C3380CC4-5D6E-409C-BE32-E72D297353CC}">
              <c16:uniqueId val="{00000002-F6FD-D047-83A0-8B83AF6430E2}"/>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0\%</c:formatCode>
                <c:ptCount val="3"/>
                <c:pt idx="1">
                  <c:v>25</c:v>
                </c:pt>
              </c:numCache>
            </c:numRef>
          </c:val>
          <c:extLst>
            <c:ext xmlns:c16="http://schemas.microsoft.com/office/drawing/2014/chart" uri="{C3380CC4-5D6E-409C-BE32-E72D297353CC}">
              <c16:uniqueId val="{00000003-F6FD-D047-83A0-8B83AF6430E2}"/>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0\%</c:formatCode>
                <c:ptCount val="3"/>
                <c:pt idx="1">
                  <c:v>16</c:v>
                </c:pt>
              </c:numCache>
            </c:numRef>
          </c:val>
          <c:extLst>
            <c:ext xmlns:c16="http://schemas.microsoft.com/office/drawing/2014/chart" uri="{C3380CC4-5D6E-409C-BE32-E72D297353CC}">
              <c16:uniqueId val="{00000004-F6FD-D047-83A0-8B83AF6430E2}"/>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Sheet1!$G$2:$G$4</c:f>
              <c:numCache>
                <c:formatCode>0\%</c:formatCode>
                <c:ptCount val="3"/>
                <c:pt idx="1">
                  <c:v>42</c:v>
                </c:pt>
              </c:numCache>
            </c:numRef>
          </c:val>
          <c:extLst>
            <c:ext xmlns:c16="http://schemas.microsoft.com/office/drawing/2014/chart" uri="{C3380CC4-5D6E-409C-BE32-E72D297353CC}">
              <c16:uniqueId val="{00000005-F6FD-D047-83A0-8B83AF6430E2}"/>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Sheet1!$A$2:$A$4</c:f>
              <c:numCache>
                <c:formatCode>General</c:formatCode>
                <c:ptCount val="3"/>
              </c:numCache>
            </c:numRef>
          </c:cat>
          <c:val>
            <c:numRef>
              <c:f>Sheet1!$H$2:$H$4</c:f>
              <c:numCache>
                <c:formatCode>General</c:formatCode>
                <c:ptCount val="3"/>
                <c:pt idx="2" formatCode="0\%">
                  <c:v>11</c:v>
                </c:pt>
              </c:numCache>
            </c:numRef>
          </c:val>
          <c:extLst>
            <c:ext xmlns:c16="http://schemas.microsoft.com/office/drawing/2014/chart" uri="{C3380CC4-5D6E-409C-BE32-E72D297353CC}">
              <c16:uniqueId val="{00000006-F6FD-D047-83A0-8B83AF6430E2}"/>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Sheet1!$I$2:$I$4</c:f>
              <c:numCache>
                <c:formatCode>General</c:formatCode>
                <c:ptCount val="3"/>
                <c:pt idx="2" formatCode="0\%">
                  <c:v>11</c:v>
                </c:pt>
              </c:numCache>
            </c:numRef>
          </c:val>
          <c:extLst>
            <c:ext xmlns:c16="http://schemas.microsoft.com/office/drawing/2014/chart" uri="{C3380CC4-5D6E-409C-BE32-E72D297353CC}">
              <c16:uniqueId val="{00000007-F6FD-D047-83A0-8B83AF6430E2}"/>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78275133424277E-2"/>
          <c:y val="5.0117706653923781E-2"/>
          <c:w val="0.97424344973315147"/>
          <c:h val="0.94988243657595484"/>
        </c:manualLayout>
      </c:layout>
      <c:barChart>
        <c:barDir val="col"/>
        <c:grouping val="stacked"/>
        <c:varyColors val="0"/>
        <c:ser>
          <c:idx val="0"/>
          <c:order val="0"/>
          <c:tx>
            <c:strRef>
              <c:f>Sheet1!$B$1</c:f>
              <c:strCache>
                <c:ptCount val="1"/>
                <c:pt idx="0">
                  <c:v>strong yes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Sheet1!$B$2:$B$4</c:f>
              <c:numCache>
                <c:formatCode>General</c:formatCode>
                <c:ptCount val="3"/>
                <c:pt idx="0" formatCode="0\%">
                  <c:v>15</c:v>
                </c:pt>
              </c:numCache>
            </c:numRef>
          </c:val>
          <c:extLst>
            <c:ext xmlns:c16="http://schemas.microsoft.com/office/drawing/2014/chart" uri="{C3380CC4-5D6E-409C-BE32-E72D297353CC}">
              <c16:uniqueId val="{00000000-BFE4-7B4E-BE14-1BCEB159FA55}"/>
            </c:ext>
          </c:extLst>
        </c:ser>
        <c:ser>
          <c:idx val="1"/>
          <c:order val="1"/>
          <c:tx>
            <c:strRef>
              <c:f>Sheet1!$C$1</c:f>
              <c:strCache>
                <c:ptCount val="1"/>
                <c:pt idx="0">
                  <c:v>somewhat 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Sheet1!$C$2:$C$4</c:f>
              <c:numCache>
                <c:formatCode>General</c:formatCode>
                <c:ptCount val="3"/>
                <c:pt idx="0" formatCode="0\%">
                  <c:v>29</c:v>
                </c:pt>
              </c:numCache>
            </c:numRef>
          </c:val>
          <c:extLst>
            <c:ext xmlns:c16="http://schemas.microsoft.com/office/drawing/2014/chart" uri="{C3380CC4-5D6E-409C-BE32-E72D297353CC}">
              <c16:uniqueId val="{00000001-BFE4-7B4E-BE14-1BCEB159FA55}"/>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Sheet1!$D$2:$D$4</c:f>
              <c:numCache>
                <c:formatCode>General</c:formatCode>
                <c:ptCount val="3"/>
                <c:pt idx="0" formatCode="0\%">
                  <c:v>43</c:v>
                </c:pt>
              </c:numCache>
            </c:numRef>
          </c:val>
          <c:extLst>
            <c:ext xmlns:c16="http://schemas.microsoft.com/office/drawing/2014/chart" uri="{C3380CC4-5D6E-409C-BE32-E72D297353CC}">
              <c16:uniqueId val="{00000002-BFE4-7B4E-BE14-1BCEB159FA55}"/>
            </c:ext>
          </c:extLst>
        </c:ser>
        <c:ser>
          <c:idx val="3"/>
          <c:order val="3"/>
          <c:tx>
            <c:strRef>
              <c:f>Sheet1!$E$1</c:f>
              <c:strCache>
                <c:ptCount val="1"/>
                <c:pt idx="0">
                  <c:v>neutrak</c:v>
                </c:pt>
              </c:strCache>
            </c:strRef>
          </c:tx>
          <c:spPr>
            <a:solidFill>
              <a:schemeClr val="bg2"/>
            </a:solidFill>
            <a:ln>
              <a:noFill/>
            </a:ln>
            <a:effectLst/>
          </c:spPr>
          <c:invertIfNegative val="0"/>
          <c:dLbls>
            <c:delete val="1"/>
          </c:dLbls>
          <c:cat>
            <c:strRef>
              <c:f>Sheet1!$A$2:$A$4</c:f>
              <c:strCache>
                <c:ptCount val="3"/>
                <c:pt idx="0">
                  <c:v>More difficult</c:v>
                </c:pt>
                <c:pt idx="1">
                  <c:v>Neither</c:v>
                </c:pt>
                <c:pt idx="2">
                  <c:v>Easier</c:v>
                </c:pt>
              </c:strCache>
            </c:strRef>
          </c:cat>
          <c:val>
            <c:numRef>
              <c:f>Sheet1!$E$2:$E$4</c:f>
              <c:numCache>
                <c:formatCode>0\%</c:formatCode>
                <c:ptCount val="3"/>
                <c:pt idx="1">
                  <c:v>29</c:v>
                </c:pt>
              </c:numCache>
            </c:numRef>
          </c:val>
          <c:extLst>
            <c:ext xmlns:c16="http://schemas.microsoft.com/office/drawing/2014/chart" uri="{C3380CC4-5D6E-409C-BE32-E72D297353CC}">
              <c16:uniqueId val="{00000003-BFE4-7B4E-BE14-1BCEB159FA55}"/>
            </c:ext>
          </c:extLst>
        </c:ser>
        <c:ser>
          <c:idx val="4"/>
          <c:order val="4"/>
          <c:tx>
            <c:strRef>
              <c:f>Sheet1!$F$1</c:f>
              <c:strCache>
                <c:ptCount val="1"/>
                <c:pt idx="0">
                  <c:v>Total2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Sheet1!$F$2:$F$4</c:f>
              <c:numCache>
                <c:formatCode>0\%</c:formatCode>
                <c:ptCount val="3"/>
                <c:pt idx="1">
                  <c:v>29</c:v>
                </c:pt>
              </c:numCache>
            </c:numRef>
          </c:val>
          <c:extLst>
            <c:ext xmlns:c16="http://schemas.microsoft.com/office/drawing/2014/chart" uri="{C3380CC4-5D6E-409C-BE32-E72D297353CC}">
              <c16:uniqueId val="{00000004-BFE4-7B4E-BE14-1BCEB159FA55}"/>
            </c:ext>
          </c:extLst>
        </c:ser>
        <c:ser>
          <c:idx val="5"/>
          <c:order val="5"/>
          <c:tx>
            <c:strRef>
              <c:f>Sheet1!$G$1</c:f>
              <c:strCache>
                <c:ptCount val="1"/>
                <c:pt idx="0">
                  <c:v>Strong no</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6-BFE4-7B4E-BE14-1BCEB159FA5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Sheet1!$G$2:$G$4</c:f>
              <c:numCache>
                <c:formatCode>General</c:formatCode>
                <c:ptCount val="3"/>
                <c:pt idx="2" formatCode="0\%">
                  <c:v>10</c:v>
                </c:pt>
              </c:numCache>
            </c:numRef>
          </c:val>
          <c:extLst>
            <c:ext xmlns:c16="http://schemas.microsoft.com/office/drawing/2014/chart" uri="{C3380CC4-5D6E-409C-BE32-E72D297353CC}">
              <c16:uniqueId val="{00000007-BFE4-7B4E-BE14-1BCEB159FA55}"/>
            </c:ext>
          </c:extLst>
        </c:ser>
        <c:ser>
          <c:idx val="6"/>
          <c:order val="6"/>
          <c:tx>
            <c:strRef>
              <c:f>Sheet1!$H$1</c:f>
              <c:strCache>
                <c:ptCount val="1"/>
                <c:pt idx="0">
                  <c:v>Somewhat 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Sheet1!$H$2:$H$4</c:f>
              <c:numCache>
                <c:formatCode>General</c:formatCode>
                <c:ptCount val="3"/>
                <c:pt idx="2" formatCode="0\%">
                  <c:v>18</c:v>
                </c:pt>
              </c:numCache>
            </c:numRef>
          </c:val>
          <c:extLst>
            <c:ext xmlns:c16="http://schemas.microsoft.com/office/drawing/2014/chart" uri="{C3380CC4-5D6E-409C-BE32-E72D297353CC}">
              <c16:uniqueId val="{00000008-BFE4-7B4E-BE14-1BCEB159FA55}"/>
            </c:ext>
          </c:extLst>
        </c:ser>
        <c:ser>
          <c:idx val="7"/>
          <c:order val="7"/>
          <c:tx>
            <c:strRef>
              <c:f>Sheet1!$I$1</c:f>
              <c:strCache>
                <c:ptCount val="1"/>
                <c:pt idx="0">
                  <c:v>Total3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difficult</c:v>
                </c:pt>
                <c:pt idx="1">
                  <c:v>Neither</c:v>
                </c:pt>
                <c:pt idx="2">
                  <c:v>Easier</c:v>
                </c:pt>
              </c:strCache>
            </c:strRef>
          </c:cat>
          <c:val>
            <c:numRef>
              <c:f>Sheet1!$I$2:$I$4</c:f>
              <c:numCache>
                <c:formatCode>General</c:formatCode>
                <c:ptCount val="3"/>
                <c:pt idx="2" formatCode="0\%">
                  <c:v>28</c:v>
                </c:pt>
              </c:numCache>
            </c:numRef>
          </c:val>
          <c:extLst>
            <c:ext xmlns:c16="http://schemas.microsoft.com/office/drawing/2014/chart" uri="{C3380CC4-5D6E-409C-BE32-E72D297353CC}">
              <c16:uniqueId val="{00000009-BFE4-7B4E-BE14-1BCEB159FA55}"/>
            </c:ext>
          </c:extLst>
        </c:ser>
        <c:dLbls>
          <c:dLblPos val="ctr"/>
          <c:showLegendKey val="0"/>
          <c:showVal val="1"/>
          <c:showCatName val="0"/>
          <c:showSerName val="0"/>
          <c:showPercent val="0"/>
          <c:showBubbleSize val="0"/>
        </c:dLbls>
        <c:gapWidth val="32"/>
        <c:overlap val="100"/>
        <c:axId val="8278448"/>
        <c:axId val="7795488"/>
      </c:barChart>
      <c:catAx>
        <c:axId val="827844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1676828822073E-2"/>
          <c:y val="3.5655009579891088E-2"/>
          <c:w val="0.94823664634235583"/>
          <c:h val="0.9643449904201089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Sheet1!$B$2:$B$3</c:f>
              <c:numCache>
                <c:formatCode>General</c:formatCode>
                <c:ptCount val="2"/>
                <c:pt idx="0" formatCode="0\%">
                  <c:v>9</c:v>
                </c:pt>
              </c:numCache>
            </c:numRef>
          </c:val>
          <c:extLst>
            <c:ext xmlns:c16="http://schemas.microsoft.com/office/drawing/2014/chart" uri="{C3380CC4-5D6E-409C-BE32-E72D297353CC}">
              <c16:uniqueId val="{00000000-EE12-264B-840B-D1BEB58D37C4}"/>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Sheet1!$C$2:$C$3</c:f>
              <c:numCache>
                <c:formatCode>General</c:formatCode>
                <c:ptCount val="2"/>
                <c:pt idx="0" formatCode="0\%">
                  <c:v>33</c:v>
                </c:pt>
              </c:numCache>
            </c:numRef>
          </c:val>
          <c:extLst>
            <c:ext xmlns:c16="http://schemas.microsoft.com/office/drawing/2014/chart" uri="{C3380CC4-5D6E-409C-BE32-E72D297353CC}">
              <c16:uniqueId val="{00000001-EE12-264B-840B-D1BEB58D37C4}"/>
            </c:ext>
          </c:extLst>
        </c:ser>
        <c:ser>
          <c:idx val="2"/>
          <c:order val="2"/>
          <c:tx>
            <c:strRef>
              <c:f>Sheet1!$D$1</c:f>
              <c:strCache>
                <c:ptCount val="1"/>
                <c:pt idx="0">
                  <c:v>Total</c:v>
                </c:pt>
              </c:strCache>
            </c:strRef>
          </c:tx>
          <c:spPr>
            <a:no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12-264B-840B-D1BEB58D37C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Sheet1!$D$2:$D$3</c:f>
              <c:numCache>
                <c:formatCode>General</c:formatCode>
                <c:ptCount val="2"/>
                <c:pt idx="0" formatCode="0\%">
                  <c:v>42</c:v>
                </c:pt>
              </c:numCache>
            </c:numRef>
          </c:val>
          <c:extLst>
            <c:ext xmlns:c16="http://schemas.microsoft.com/office/drawing/2014/chart" uri="{C3380CC4-5D6E-409C-BE32-E72D297353CC}">
              <c16:uniqueId val="{00000003-EE12-264B-840B-D1BEB58D37C4}"/>
            </c:ext>
          </c:extLst>
        </c:ser>
        <c:ser>
          <c:idx val="3"/>
          <c:order val="3"/>
          <c:tx>
            <c:strRef>
              <c:f>Sheet1!$E$1</c:f>
              <c:strCache>
                <c:ptCount val="1"/>
                <c:pt idx="0">
                  <c:v>strong no</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5-EE12-264B-840B-D1BEB58D37C4}"/>
              </c:ext>
            </c:extLst>
          </c:dPt>
          <c:dLbls>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EE12-264B-840B-D1BEB58D37C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Sheet1!$E$2:$E$3</c:f>
              <c:numCache>
                <c:formatCode>0\%</c:formatCode>
                <c:ptCount val="2"/>
                <c:pt idx="1">
                  <c:v>28</c:v>
                </c:pt>
              </c:numCache>
            </c:numRef>
          </c:val>
          <c:extLst>
            <c:ext xmlns:c16="http://schemas.microsoft.com/office/drawing/2014/chart" uri="{C3380CC4-5D6E-409C-BE32-E72D297353CC}">
              <c16:uniqueId val="{00000006-EE12-264B-840B-D1BEB58D37C4}"/>
            </c:ext>
          </c:extLst>
        </c:ser>
        <c:ser>
          <c:idx val="4"/>
          <c:order val="4"/>
          <c:tx>
            <c:strRef>
              <c:f>Sheet1!$F$1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Sheet1!$F$2:$F$3</c:f>
              <c:numCache>
                <c:formatCode>0\%</c:formatCode>
                <c:ptCount val="2"/>
                <c:pt idx="1">
                  <c:v>30</c:v>
                </c:pt>
              </c:numCache>
            </c:numRef>
          </c:val>
          <c:extLst>
            <c:ext xmlns:c16="http://schemas.microsoft.com/office/drawing/2014/chart" uri="{C3380CC4-5D6E-409C-BE32-E72D297353CC}">
              <c16:uniqueId val="{00000007-EE12-264B-840B-D1BEB58D37C4}"/>
            </c:ext>
          </c:extLst>
        </c:ser>
        <c:ser>
          <c:idx val="5"/>
          <c:order val="5"/>
          <c:tx>
            <c:strRef>
              <c:f>Sheet1!$G$1</c:f>
              <c:strCache>
                <c:ptCount val="1"/>
                <c:pt idx="0">
                  <c:v>Total2</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12-264B-840B-D1BEB58D37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(somewhat/strong)</c:v>
                </c:pt>
                <c:pt idx="1">
                  <c:v>No 
(somewhat/strong)</c:v>
                </c:pt>
              </c:strCache>
            </c:strRef>
          </c:cat>
          <c:val>
            <c:numRef>
              <c:f>Sheet1!$G$2:$G$3</c:f>
              <c:numCache>
                <c:formatCode>0\%</c:formatCode>
                <c:ptCount val="2"/>
                <c:pt idx="1">
                  <c:v>58</c:v>
                </c:pt>
              </c:numCache>
            </c:numRef>
          </c:val>
          <c:extLst>
            <c:ext xmlns:c16="http://schemas.microsoft.com/office/drawing/2014/chart" uri="{C3380CC4-5D6E-409C-BE32-E72D297353CC}">
              <c16:uniqueId val="{00000009-EE12-264B-840B-D1BEB58D37C4}"/>
            </c:ext>
          </c:extLst>
        </c:ser>
        <c:dLbls>
          <c:dLblPos val="ctr"/>
          <c:showLegendKey val="0"/>
          <c:showVal val="1"/>
          <c:showCatName val="0"/>
          <c:showSerName val="0"/>
          <c:showPercent val="0"/>
          <c:showBubbleSize val="0"/>
        </c:dLbls>
        <c:gapWidth val="150"/>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6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72878644409112E-2"/>
          <c:y val="0.12472225973165073"/>
          <c:w val="0.94505424271118177"/>
          <c:h val="0.69703359879877214"/>
        </c:manualLayout>
      </c:layout>
      <c:barChart>
        <c:barDir val="col"/>
        <c:grouping val="clustered"/>
        <c:varyColors val="0"/>
        <c:ser>
          <c:idx val="0"/>
          <c:order val="0"/>
          <c:tx>
            <c:strRef>
              <c:f>Sheet1!$B$1</c:f>
              <c:strCache>
                <c:ptCount val="1"/>
                <c:pt idx="0">
                  <c:v>result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D98-45C2-8BE5-8FB65541A68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AD98-45C2-8BE5-8FB65541A68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D98-45C2-8BE5-8FB65541A68E}"/>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Getting ahead</c:v>
                </c:pt>
                <c:pt idx="1">
                  <c:v>Getting by</c:v>
                </c:pt>
                <c:pt idx="2">
                  <c:v>Falling behind</c:v>
                </c:pt>
              </c:strCache>
            </c:strRef>
          </c:cat>
          <c:val>
            <c:numRef>
              <c:f>Sheet1!$B$2:$B$4</c:f>
              <c:numCache>
                <c:formatCode>0\%</c:formatCode>
                <c:ptCount val="3"/>
                <c:pt idx="0">
                  <c:v>19</c:v>
                </c:pt>
                <c:pt idx="1">
                  <c:v>59</c:v>
                </c:pt>
                <c:pt idx="2">
                  <c:v>23</c:v>
                </c:pt>
              </c:numCache>
            </c:numRef>
          </c:val>
          <c:extLst>
            <c:ext xmlns:c16="http://schemas.microsoft.com/office/drawing/2014/chart" uri="{C3380CC4-5D6E-409C-BE32-E72D297353CC}">
              <c16:uniqueId val="{00000006-AD98-45C2-8BE5-8FB65541A68E}"/>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max val="60"/>
        </c:scaling>
        <c:delete val="1"/>
        <c:axPos val="l"/>
        <c:numFmt formatCode="0\%" sourceLinked="1"/>
        <c:majorTickMark val="out"/>
        <c:minorTickMark val="none"/>
        <c:tickLblPos val="nextTo"/>
        <c:crossAx val="652101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76</c:v>
                </c:pt>
                <c:pt idx="1">
                  <c:v>72</c:v>
                </c:pt>
                <c:pt idx="2">
                  <c:v>72</c:v>
                </c:pt>
              </c:numCache>
            </c:numRef>
          </c:val>
          <c:extLst>
            <c:ext xmlns:c16="http://schemas.microsoft.com/office/drawing/2014/chart" uri="{C3380CC4-5D6E-409C-BE32-E72D297353CC}">
              <c16:uniqueId val="{00000000-7621-4E40-B198-A4175F3A5712}"/>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0"/>
              <c:tx>
                <c:rich>
                  <a:bodyPr/>
                  <a:lstStyle/>
                  <a:p>
                    <a:fld id="{44166EE8-240D-4B4A-AAF0-9CE46D3549A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C9-0A44-9C1F-582A111D4BAA}"/>
                </c:ext>
              </c:extLst>
            </c:dLbl>
            <c:dLbl>
              <c:idx val="1"/>
              <c:tx>
                <c:rich>
                  <a:bodyPr/>
                  <a:lstStyle/>
                  <a:p>
                    <a:fld id="{A91B9450-7830-3D45-A150-E71939E489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C9-0A44-9C1F-582A111D4BAA}"/>
                </c:ext>
              </c:extLst>
            </c:dLbl>
            <c:dLbl>
              <c:idx val="2"/>
              <c:tx>
                <c:rich>
                  <a:bodyPr/>
                  <a:lstStyle/>
                  <a:p>
                    <a:fld id="{17E80F04-F7C9-EF4C-B3A3-F2EE7F3FC57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C9-0A44-9C1F-582A111D4B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0.00%</c:formatCode>
                <c:ptCount val="3"/>
                <c:pt idx="0">
                  <c:v>-0.12</c:v>
                </c:pt>
                <c:pt idx="1">
                  <c:v>-0.13</c:v>
                </c:pt>
                <c:pt idx="2">
                  <c:v>-0.17</c:v>
                </c:pt>
              </c:numCache>
            </c:numRef>
          </c:val>
          <c:extLst>
            <c:ext xmlns:c16="http://schemas.microsoft.com/office/drawing/2014/chart" uri="{C3380CC4-5D6E-409C-BE32-E72D297353CC}">
              <c16:uniqueId val="{00000005-82C9-0A44-9C1F-582A111D4BAA}"/>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in val="-1"/>
        </c:scaling>
        <c:delete val="1"/>
        <c:axPos val="t"/>
        <c:numFmt formatCode="0.0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Mostly gaining power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D9C1-D443-B0E2-6387691D62A2}"/>
            </c:ext>
          </c:extLst>
        </c:ser>
        <c:ser>
          <c:idx val="2"/>
          <c:order val="1"/>
          <c:tx>
            <c:strRef>
              <c:f>Sheet1!$C$1</c:f>
              <c:strCache>
                <c:ptCount val="1"/>
                <c:pt idx="0">
                  <c:v>Neither gaining nor losing power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D9C1-D443-B0E2-6387691D62A2}"/>
            </c:ext>
          </c:extLst>
        </c:ser>
        <c:ser>
          <c:idx val="3"/>
          <c:order val="2"/>
          <c:tx>
            <c:strRef>
              <c:f>Sheet1!$D$1</c:f>
              <c:strCache>
                <c:ptCount val="1"/>
                <c:pt idx="0">
                  <c:v>Mostly losing power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D9C1-D443-B0E2-6387691D62A2}"/>
            </c:ext>
          </c:extLst>
        </c:ser>
        <c:ser>
          <c:idx val="4"/>
          <c:order val="3"/>
          <c:tx>
            <c:strRef>
              <c:f>Sheet1!$E$1</c:f>
              <c:strCache>
                <c:ptCount val="1"/>
                <c:pt idx="0">
                  <c:v>P4</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D9C1-D443-B0E2-6387691D62A2}"/>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D9C1-D443-B0E2-6387691D62A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3"/>
        <c:delete val="1"/>
      </c:legendEntry>
      <c:legendEntry>
        <c:idx val="4"/>
        <c:delete val="1"/>
      </c:legendEntry>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80439636062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14</c:v>
                </c:pt>
                <c:pt idx="1">
                  <c:v>12</c:v>
                </c:pt>
                <c:pt idx="2">
                  <c:v>12</c:v>
                </c:pt>
                <c:pt idx="3">
                  <c:v>14</c:v>
                </c:pt>
                <c:pt idx="4">
                  <c:v>10</c:v>
                </c:pt>
                <c:pt idx="5">
                  <c:v>20</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44</c:v>
                </c:pt>
                <c:pt idx="1">
                  <c:v>47</c:v>
                </c:pt>
                <c:pt idx="2">
                  <c:v>39</c:v>
                </c:pt>
                <c:pt idx="3">
                  <c:v>55</c:v>
                </c:pt>
                <c:pt idx="4">
                  <c:v>46</c:v>
                </c:pt>
                <c:pt idx="5">
                  <c:v>47</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42</c:v>
                </c:pt>
                <c:pt idx="1">
                  <c:v>41</c:v>
                </c:pt>
                <c:pt idx="2">
                  <c:v>48</c:v>
                </c:pt>
                <c:pt idx="3">
                  <c:v>31</c:v>
                </c:pt>
                <c:pt idx="4">
                  <c:v>44</c:v>
                </c:pt>
                <c:pt idx="5">
                  <c:v>33</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Age</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EBD-184A-A63C-F44C7536C3FB}"/>
              </c:ext>
            </c:extLst>
          </c:dPt>
          <c:dPt>
            <c:idx val="1"/>
            <c:invertIfNegative val="0"/>
            <c:bubble3D val="0"/>
            <c:extLst>
              <c:ext xmlns:c16="http://schemas.microsoft.com/office/drawing/2014/chart" uri="{C3380CC4-5D6E-409C-BE32-E72D297353CC}">
                <c16:uniqueId val="{00000001-8EBD-184A-A63C-F44C7536C3FB}"/>
              </c:ext>
            </c:extLst>
          </c:dPt>
          <c:dPt>
            <c:idx val="2"/>
            <c:invertIfNegative val="0"/>
            <c:bubble3D val="0"/>
            <c:extLst>
              <c:ext xmlns:c16="http://schemas.microsoft.com/office/drawing/2014/chart" uri="{C3380CC4-5D6E-409C-BE32-E72D297353CC}">
                <c16:uniqueId val="{00000002-8EBD-184A-A63C-F44C7536C3FB}"/>
              </c:ext>
            </c:extLst>
          </c:dPt>
          <c:dPt>
            <c:idx val="3"/>
            <c:invertIfNegative val="0"/>
            <c:bubble3D val="0"/>
            <c:extLst>
              <c:ext xmlns:c16="http://schemas.microsoft.com/office/drawing/2014/chart" uri="{C3380CC4-5D6E-409C-BE32-E72D297353CC}">
                <c16:uniqueId val="{00000003-8EBD-184A-A63C-F44C7536C3FB}"/>
              </c:ext>
            </c:extLst>
          </c:dPt>
          <c:dLbls>
            <c:spPr>
              <a:noFill/>
              <a:ln>
                <a:noFill/>
              </a:ln>
              <a:effectLst/>
            </c:spPr>
            <c:txPr>
              <a:bodyPr rot="0" spcFirstLastPara="1" vertOverflow="ellipsis" vert="horz" wrap="square" anchor="ctr" anchorCtr="1"/>
              <a:lstStyle/>
              <a:p>
                <a:pPr>
                  <a:defRPr lang="en-US" sz="1400" b="1"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to 34</c:v>
                </c:pt>
                <c:pt idx="1">
                  <c:v>35 to 49</c:v>
                </c:pt>
                <c:pt idx="2">
                  <c:v>50 to 64</c:v>
                </c:pt>
                <c:pt idx="3">
                  <c:v>65/older</c:v>
                </c:pt>
              </c:strCache>
            </c:strRef>
          </c:cat>
          <c:val>
            <c:numRef>
              <c:f>Sheet1!$B$2:$B$5</c:f>
              <c:numCache>
                <c:formatCode>0%</c:formatCode>
                <c:ptCount val="4"/>
                <c:pt idx="0">
                  <c:v>0.25</c:v>
                </c:pt>
                <c:pt idx="1">
                  <c:v>0.23</c:v>
                </c:pt>
                <c:pt idx="2">
                  <c:v>0.24</c:v>
                </c:pt>
                <c:pt idx="3">
                  <c:v>0.28000000000000003</c:v>
                </c:pt>
              </c:numCache>
            </c:numRef>
          </c:val>
          <c:extLst>
            <c:ext xmlns:c16="http://schemas.microsoft.com/office/drawing/2014/chart" uri="{C3380CC4-5D6E-409C-BE32-E72D297353CC}">
              <c16:uniqueId val="{00000004-8EBD-184A-A63C-F44C7536C3FB}"/>
            </c:ext>
          </c:extLst>
        </c:ser>
        <c:dLbls>
          <c:dLblPos val="outEnd"/>
          <c:showLegendKey val="0"/>
          <c:showVal val="1"/>
          <c:showCatName val="0"/>
          <c:showSerName val="0"/>
          <c:showPercent val="0"/>
          <c:showBubbleSize val="0"/>
        </c:dLbls>
        <c:gapWidth val="91"/>
        <c:axId val="960909904"/>
        <c:axId val="961214992"/>
      </c:barChart>
      <c:catAx>
        <c:axId val="960909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40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crossAx val="961214992"/>
        <c:crosses val="autoZero"/>
        <c:auto val="1"/>
        <c:lblAlgn val="ctr"/>
        <c:lblOffset val="100"/>
        <c:noMultiLvlLbl val="0"/>
      </c:catAx>
      <c:valAx>
        <c:axId val="961214992"/>
        <c:scaling>
          <c:orientation val="minMax"/>
        </c:scaling>
        <c:delete val="1"/>
        <c:axPos val="l"/>
        <c:numFmt formatCode="0%" sourceLinked="1"/>
        <c:majorTickMark val="none"/>
        <c:minorTickMark val="none"/>
        <c:tickLblPos val="nextTo"/>
        <c:crossAx val="960909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400" noProof="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29942685451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17</c:v>
                </c:pt>
                <c:pt idx="1">
                  <c:v>12</c:v>
                </c:pt>
                <c:pt idx="2">
                  <c:v>8</c:v>
                </c:pt>
                <c:pt idx="3">
                  <c:v>6</c:v>
                </c:pt>
                <c:pt idx="4">
                  <c:v>12</c:v>
                </c:pt>
                <c:pt idx="5">
                  <c:v>40</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31</c:v>
                </c:pt>
                <c:pt idx="1">
                  <c:v>34</c:v>
                </c:pt>
                <c:pt idx="2">
                  <c:v>23</c:v>
                </c:pt>
                <c:pt idx="3">
                  <c:v>35</c:v>
                </c:pt>
                <c:pt idx="4">
                  <c:v>40</c:v>
                </c:pt>
                <c:pt idx="5">
                  <c:v>36</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52</c:v>
                </c:pt>
                <c:pt idx="1">
                  <c:v>54</c:v>
                </c:pt>
                <c:pt idx="2">
                  <c:v>69</c:v>
                </c:pt>
                <c:pt idx="3">
                  <c:v>58</c:v>
                </c:pt>
                <c:pt idx="4">
                  <c:v>48</c:v>
                </c:pt>
                <c:pt idx="5">
                  <c:v>24</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Mostly gaining power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D9C1-D443-B0E2-6387691D62A2}"/>
            </c:ext>
          </c:extLst>
        </c:ser>
        <c:ser>
          <c:idx val="2"/>
          <c:order val="1"/>
          <c:tx>
            <c:strRef>
              <c:f>Sheet1!$C$1</c:f>
              <c:strCache>
                <c:ptCount val="1"/>
                <c:pt idx="0">
                  <c:v>Neither gaining nor losing power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D9C1-D443-B0E2-6387691D62A2}"/>
            </c:ext>
          </c:extLst>
        </c:ser>
        <c:ser>
          <c:idx val="3"/>
          <c:order val="2"/>
          <c:tx>
            <c:strRef>
              <c:f>Sheet1!$D$1</c:f>
              <c:strCache>
                <c:ptCount val="1"/>
                <c:pt idx="0">
                  <c:v>Mostly losing power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D9C1-D443-B0E2-6387691D62A2}"/>
            </c:ext>
          </c:extLst>
        </c:ser>
        <c:ser>
          <c:idx val="4"/>
          <c:order val="3"/>
          <c:tx>
            <c:strRef>
              <c:f>Sheet1!$E$1</c:f>
              <c:strCache>
                <c:ptCount val="1"/>
                <c:pt idx="0">
                  <c:v>P4</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D9C1-D443-B0E2-6387691D62A2}"/>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D9C1-D443-B0E2-6387691D62A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3"/>
        <c:delete val="1"/>
      </c:legendEntry>
      <c:legendEntry>
        <c:idx val="4"/>
        <c:delete val="1"/>
      </c:legendEntry>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80439636062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Sheet1!$B$2:$B$11</c:f>
              <c:numCache>
                <c:formatCode>0\%</c:formatCode>
                <c:ptCount val="10"/>
                <c:pt idx="0">
                  <c:v>14</c:v>
                </c:pt>
                <c:pt idx="1">
                  <c:v>14</c:v>
                </c:pt>
                <c:pt idx="2">
                  <c:v>14</c:v>
                </c:pt>
                <c:pt idx="3">
                  <c:v>12</c:v>
                </c:pt>
                <c:pt idx="4">
                  <c:v>18</c:v>
                </c:pt>
                <c:pt idx="5">
                  <c:v>20</c:v>
                </c:pt>
                <c:pt idx="6">
                  <c:v>13</c:v>
                </c:pt>
                <c:pt idx="7">
                  <c:v>13</c:v>
                </c:pt>
                <c:pt idx="8">
                  <c:v>14</c:v>
                </c:pt>
                <c:pt idx="9">
                  <c:v>16</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Sheet1!$C$2:$C$11</c:f>
              <c:numCache>
                <c:formatCode>0\%</c:formatCode>
                <c:ptCount val="10"/>
                <c:pt idx="0">
                  <c:v>44</c:v>
                </c:pt>
                <c:pt idx="1">
                  <c:v>45</c:v>
                </c:pt>
                <c:pt idx="2">
                  <c:v>43</c:v>
                </c:pt>
                <c:pt idx="3">
                  <c:v>44</c:v>
                </c:pt>
                <c:pt idx="4">
                  <c:v>42</c:v>
                </c:pt>
                <c:pt idx="5">
                  <c:v>41</c:v>
                </c:pt>
                <c:pt idx="6">
                  <c:v>40</c:v>
                </c:pt>
                <c:pt idx="7">
                  <c:v>42</c:v>
                </c:pt>
                <c:pt idx="8">
                  <c:v>44</c:v>
                </c:pt>
                <c:pt idx="9">
                  <c:v>46</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Category 1</c:v>
                </c:pt>
                <c:pt idx="1">
                  <c:v>Category 2</c:v>
                </c:pt>
                <c:pt idx="2">
                  <c:v>Category 3</c:v>
                </c:pt>
                <c:pt idx="3">
                  <c:v>Category 4</c:v>
                </c:pt>
                <c:pt idx="4">
                  <c:v>Category 5</c:v>
                </c:pt>
                <c:pt idx="5">
                  <c:v>Category 6</c:v>
                </c:pt>
              </c:strCache>
            </c:strRef>
          </c:cat>
          <c:val>
            <c:numRef>
              <c:f>Sheet1!$D$2:$D$11</c:f>
              <c:numCache>
                <c:formatCode>0\%</c:formatCode>
                <c:ptCount val="10"/>
                <c:pt idx="0">
                  <c:v>42</c:v>
                </c:pt>
                <c:pt idx="1">
                  <c:v>40</c:v>
                </c:pt>
                <c:pt idx="2">
                  <c:v>43</c:v>
                </c:pt>
                <c:pt idx="3">
                  <c:v>43</c:v>
                </c:pt>
                <c:pt idx="4">
                  <c:v>40</c:v>
                </c:pt>
                <c:pt idx="5">
                  <c:v>38</c:v>
                </c:pt>
                <c:pt idx="6">
                  <c:v>46</c:v>
                </c:pt>
                <c:pt idx="7">
                  <c:v>45</c:v>
                </c:pt>
                <c:pt idx="8">
                  <c:v>42</c:v>
                </c:pt>
                <c:pt idx="9">
                  <c:v>37</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1029942685451E-2"/>
          <c:y val="0"/>
          <c:w val="0.94537783912072793"/>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Sheet1!$B$2:$B$11</c:f>
              <c:numCache>
                <c:formatCode>0\%</c:formatCode>
                <c:ptCount val="10"/>
                <c:pt idx="0">
                  <c:v>17</c:v>
                </c:pt>
                <c:pt idx="1">
                  <c:v>19</c:v>
                </c:pt>
                <c:pt idx="2">
                  <c:v>15</c:v>
                </c:pt>
                <c:pt idx="3">
                  <c:v>17</c:v>
                </c:pt>
                <c:pt idx="4">
                  <c:v>16</c:v>
                </c:pt>
                <c:pt idx="5">
                  <c:v>16</c:v>
                </c:pt>
                <c:pt idx="6">
                  <c:v>11</c:v>
                </c:pt>
                <c:pt idx="7">
                  <c:v>13</c:v>
                </c:pt>
                <c:pt idx="8">
                  <c:v>18</c:v>
                </c:pt>
                <c:pt idx="9">
                  <c:v>22</c:v>
                </c:pt>
              </c:numCache>
            </c:numRef>
          </c:val>
          <c:extLst>
            <c:ext xmlns:c16="http://schemas.microsoft.com/office/drawing/2014/chart" uri="{C3380CC4-5D6E-409C-BE32-E72D297353CC}">
              <c16:uniqueId val="{00000000-C988-1B41-92E5-AAFB66ACA1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Sheet1!$C$2:$C$11</c:f>
              <c:numCache>
                <c:formatCode>0\%</c:formatCode>
                <c:ptCount val="10"/>
                <c:pt idx="0">
                  <c:v>31</c:v>
                </c:pt>
                <c:pt idx="1">
                  <c:v>31</c:v>
                </c:pt>
                <c:pt idx="2">
                  <c:v>31</c:v>
                </c:pt>
                <c:pt idx="3">
                  <c:v>31</c:v>
                </c:pt>
                <c:pt idx="4">
                  <c:v>29</c:v>
                </c:pt>
                <c:pt idx="5">
                  <c:v>36</c:v>
                </c:pt>
                <c:pt idx="6">
                  <c:v>31</c:v>
                </c:pt>
                <c:pt idx="7">
                  <c:v>31</c:v>
                </c:pt>
                <c:pt idx="8">
                  <c:v>31</c:v>
                </c:pt>
                <c:pt idx="9">
                  <c:v>30</c:v>
                </c:pt>
              </c:numCache>
            </c:numRef>
          </c:val>
          <c:extLst>
            <c:ext xmlns:c16="http://schemas.microsoft.com/office/drawing/2014/chart" uri="{C3380CC4-5D6E-409C-BE32-E72D297353CC}">
              <c16:uniqueId val="{00000001-C988-1B41-92E5-AAFB66ACA120}"/>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Category 1</c:v>
                </c:pt>
                <c:pt idx="1">
                  <c:v>Category 2</c:v>
                </c:pt>
                <c:pt idx="2">
                  <c:v>Category 3</c:v>
                </c:pt>
                <c:pt idx="3">
                  <c:v>Category 4</c:v>
                </c:pt>
                <c:pt idx="4">
                  <c:v>Category 5</c:v>
                </c:pt>
                <c:pt idx="5">
                  <c:v>Category 6</c:v>
                </c:pt>
              </c:strCache>
            </c:strRef>
          </c:cat>
          <c:val>
            <c:numRef>
              <c:f>Sheet1!$D$2:$D$11</c:f>
              <c:numCache>
                <c:formatCode>0\%</c:formatCode>
                <c:ptCount val="10"/>
                <c:pt idx="0">
                  <c:v>52</c:v>
                </c:pt>
                <c:pt idx="1">
                  <c:v>50</c:v>
                </c:pt>
                <c:pt idx="2">
                  <c:v>55</c:v>
                </c:pt>
                <c:pt idx="3">
                  <c:v>52</c:v>
                </c:pt>
                <c:pt idx="4">
                  <c:v>54</c:v>
                </c:pt>
                <c:pt idx="5">
                  <c:v>48</c:v>
                </c:pt>
                <c:pt idx="6">
                  <c:v>59</c:v>
                </c:pt>
                <c:pt idx="7">
                  <c:v>56</c:v>
                </c:pt>
                <c:pt idx="8">
                  <c:v>52</c:v>
                </c:pt>
                <c:pt idx="9">
                  <c:v>48</c:v>
                </c:pt>
              </c:numCache>
            </c:numRef>
          </c:val>
          <c:extLst>
            <c:ext xmlns:c16="http://schemas.microsoft.com/office/drawing/2014/chart" uri="{C3380CC4-5D6E-409C-BE32-E72D297353CC}">
              <c16:uniqueId val="{00000002-C988-1B41-92E5-AAFB66ACA120}"/>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10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1363219867641"/>
          <c:y val="1.9582747752050104E-2"/>
          <c:w val="0.63604356680549423"/>
          <c:h val="0.9501386444229162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41B-E24C-A211-65EA701CC2D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B41B-E24C-A211-65EA701CC2D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B41B-E24C-A211-65EA701CC2D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B41B-E24C-A211-65EA701CC2D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B41B-E24C-A211-65EA701CC2D7}"/>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7-B41B-E24C-A211-65EA701CC2D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Disgusted</c:v>
                </c:pt>
                <c:pt idx="1">
                  <c:v>Anxious</c:v>
                </c:pt>
                <c:pt idx="2">
                  <c:v>Sad</c:v>
                </c:pt>
                <c:pt idx="3">
                  <c:v>Angry</c:v>
                </c:pt>
                <c:pt idx="4">
                  <c:v>Scared</c:v>
                </c:pt>
                <c:pt idx="5">
                  <c:v>Hopeful</c:v>
                </c:pt>
                <c:pt idx="6">
                  <c:v>Confident</c:v>
                </c:pt>
                <c:pt idx="7">
                  <c:v>Proud</c:v>
                </c:pt>
                <c:pt idx="8">
                  <c:v>Indifferent</c:v>
                </c:pt>
                <c:pt idx="9">
                  <c:v>Excited</c:v>
                </c:pt>
                <c:pt idx="10">
                  <c:v>Calm</c:v>
                </c:pt>
              </c:strCache>
            </c:strRef>
          </c:cat>
          <c:val>
            <c:numRef>
              <c:f>Sheet1!$B$2:$B$12</c:f>
              <c:numCache>
                <c:formatCode>0\%</c:formatCode>
                <c:ptCount val="11"/>
                <c:pt idx="0">
                  <c:v>40</c:v>
                </c:pt>
                <c:pt idx="1">
                  <c:v>35</c:v>
                </c:pt>
                <c:pt idx="2">
                  <c:v>30</c:v>
                </c:pt>
                <c:pt idx="3">
                  <c:v>28</c:v>
                </c:pt>
                <c:pt idx="4">
                  <c:v>27</c:v>
                </c:pt>
                <c:pt idx="5">
                  <c:v>27</c:v>
                </c:pt>
                <c:pt idx="6">
                  <c:v>14</c:v>
                </c:pt>
                <c:pt idx="7">
                  <c:v>11</c:v>
                </c:pt>
                <c:pt idx="8">
                  <c:v>9</c:v>
                </c:pt>
                <c:pt idx="9">
                  <c:v>7</c:v>
                </c:pt>
                <c:pt idx="10">
                  <c:v>5</c:v>
                </c:pt>
              </c:numCache>
            </c:numRef>
          </c:val>
          <c:extLst>
            <c:ext xmlns:c16="http://schemas.microsoft.com/office/drawing/2014/chart" uri="{C3380CC4-5D6E-409C-BE32-E72D297353CC}">
              <c16:uniqueId val="{00000002-B41B-E24C-A211-65EA701CC2D7}"/>
            </c:ext>
          </c:extLst>
        </c:ser>
        <c:dLbls>
          <c:dLblPos val="outEnd"/>
          <c:showLegendKey val="0"/>
          <c:showVal val="1"/>
          <c:showCatName val="0"/>
          <c:showSerName val="0"/>
          <c:showPercent val="0"/>
          <c:showBubbleSize val="0"/>
        </c:dLbls>
        <c:gapWidth val="74"/>
        <c:axId val="283565360"/>
        <c:axId val="283761200"/>
      </c:barChart>
      <c:catAx>
        <c:axId val="2835653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3761200"/>
        <c:crosses val="autoZero"/>
        <c:auto val="1"/>
        <c:lblAlgn val="ctr"/>
        <c:lblOffset val="100"/>
        <c:noMultiLvlLbl val="0"/>
      </c:catAx>
      <c:valAx>
        <c:axId val="283761200"/>
        <c:scaling>
          <c:orientation val="minMax"/>
          <c:max val="65"/>
          <c:min val="0"/>
        </c:scaling>
        <c:delete val="1"/>
        <c:axPos val="t"/>
        <c:numFmt formatCode="0\%" sourceLinked="1"/>
        <c:majorTickMark val="out"/>
        <c:minorTickMark val="none"/>
        <c:tickLblPos val="nextTo"/>
        <c:crossAx val="28356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80319432982"/>
          <c:y val="1.9582747752050104E-2"/>
          <c:w val="0.72253954075440552"/>
          <c:h val="0.9501386444229162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41B-E24C-A211-65EA701CC2D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B41B-E24C-A211-65EA701CC2D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B41B-E24C-A211-65EA701CC2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B41B-E24C-A211-65EA701CC2D7}"/>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B41B-E24C-A211-65EA701CC2D7}"/>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F-8699-5A44-9478-7F135021E927}"/>
              </c:ext>
            </c:extLst>
          </c:dPt>
          <c:dPt>
            <c:idx val="7"/>
            <c:invertIfNegative val="0"/>
            <c:bubble3D val="0"/>
            <c:spPr>
              <a:solidFill>
                <a:schemeClr val="accent5"/>
              </a:solidFill>
              <a:ln>
                <a:noFill/>
              </a:ln>
              <a:effectLst/>
            </c:spPr>
            <c:extLst>
              <c:ext xmlns:c16="http://schemas.microsoft.com/office/drawing/2014/chart" uri="{C3380CC4-5D6E-409C-BE32-E72D297353CC}">
                <c16:uniqueId val="{00000010-8699-5A44-9478-7F135021E927}"/>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7-B41B-E24C-A211-65EA701CC2D7}"/>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E-8699-5A44-9478-7F135021E927}"/>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2-0736-42DF-8986-CC9864EBB7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Hopeful</c:v>
                </c:pt>
                <c:pt idx="1">
                  <c:v>Anxious</c:v>
                </c:pt>
                <c:pt idx="2">
                  <c:v>Confident</c:v>
                </c:pt>
                <c:pt idx="3">
                  <c:v>Calm</c:v>
                </c:pt>
                <c:pt idx="4">
                  <c:v>Excited</c:v>
                </c:pt>
                <c:pt idx="5">
                  <c:v>Scared</c:v>
                </c:pt>
                <c:pt idx="6">
                  <c:v>Proud</c:v>
                </c:pt>
                <c:pt idx="7">
                  <c:v>Sad</c:v>
                </c:pt>
                <c:pt idx="8">
                  <c:v>Indifferent</c:v>
                </c:pt>
                <c:pt idx="9">
                  <c:v>Angry</c:v>
                </c:pt>
                <c:pt idx="10">
                  <c:v>Disgusted</c:v>
                </c:pt>
              </c:strCache>
            </c:strRef>
          </c:cat>
          <c:val>
            <c:numRef>
              <c:f>Sheet1!$B$2:$B$12</c:f>
              <c:numCache>
                <c:formatCode>0\%</c:formatCode>
                <c:ptCount val="11"/>
                <c:pt idx="0">
                  <c:v>49</c:v>
                </c:pt>
                <c:pt idx="1">
                  <c:v>33</c:v>
                </c:pt>
                <c:pt idx="2">
                  <c:v>30</c:v>
                </c:pt>
                <c:pt idx="3">
                  <c:v>26</c:v>
                </c:pt>
                <c:pt idx="4">
                  <c:v>16</c:v>
                </c:pt>
                <c:pt idx="5">
                  <c:v>15</c:v>
                </c:pt>
                <c:pt idx="6">
                  <c:v>14</c:v>
                </c:pt>
                <c:pt idx="7">
                  <c:v>14</c:v>
                </c:pt>
                <c:pt idx="8">
                  <c:v>10</c:v>
                </c:pt>
                <c:pt idx="9">
                  <c:v>8</c:v>
                </c:pt>
                <c:pt idx="10">
                  <c:v>7</c:v>
                </c:pt>
              </c:numCache>
            </c:numRef>
          </c:val>
          <c:extLst>
            <c:ext xmlns:c16="http://schemas.microsoft.com/office/drawing/2014/chart" uri="{C3380CC4-5D6E-409C-BE32-E72D297353CC}">
              <c16:uniqueId val="{00000002-B41B-E24C-A211-65EA701CC2D7}"/>
            </c:ext>
          </c:extLst>
        </c:ser>
        <c:dLbls>
          <c:dLblPos val="outEnd"/>
          <c:showLegendKey val="0"/>
          <c:showVal val="1"/>
          <c:showCatName val="0"/>
          <c:showSerName val="0"/>
          <c:showPercent val="0"/>
          <c:showBubbleSize val="0"/>
        </c:dLbls>
        <c:gapWidth val="74"/>
        <c:axId val="283565360"/>
        <c:axId val="283761200"/>
      </c:barChart>
      <c:catAx>
        <c:axId val="2835653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3761200"/>
        <c:crosses val="autoZero"/>
        <c:auto val="1"/>
        <c:lblAlgn val="ctr"/>
        <c:lblOffset val="100"/>
        <c:noMultiLvlLbl val="0"/>
      </c:catAx>
      <c:valAx>
        <c:axId val="283761200"/>
        <c:scaling>
          <c:orientation val="minMax"/>
          <c:max val="65"/>
          <c:min val="0"/>
        </c:scaling>
        <c:delete val="1"/>
        <c:axPos val="t"/>
        <c:numFmt formatCode="0\%" sourceLinked="1"/>
        <c:majorTickMark val="out"/>
        <c:minorTickMark val="none"/>
        <c:tickLblPos val="nextTo"/>
        <c:crossAx val="28356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78</c:v>
                </c:pt>
                <c:pt idx="1">
                  <c:v>70</c:v>
                </c:pt>
                <c:pt idx="2">
                  <c:v>64</c:v>
                </c:pt>
                <c:pt idx="3">
                  <c:v>48</c:v>
                </c:pt>
                <c:pt idx="4">
                  <c:v>22</c:v>
                </c:pt>
                <c:pt idx="5">
                  <c:v>20</c:v>
                </c:pt>
              </c:numCache>
            </c:numRef>
          </c:val>
          <c:extLst>
            <c:ext xmlns:c16="http://schemas.microsoft.com/office/drawing/2014/chart" uri="{C3380CC4-5D6E-409C-BE32-E72D297353CC}">
              <c16:uniqueId val="{00000000-9800-E340-9434-41A0E847BE1E}"/>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0"/>
              <c:tx>
                <c:rich>
                  <a:bodyPr/>
                  <a:lstStyle/>
                  <a:p>
                    <a:fld id="{44166EE8-240D-4B4A-AAF0-9CE46D3549A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5D-ED4C-B7D9-044DC2EAEFD2}"/>
                </c:ext>
              </c:extLst>
            </c:dLbl>
            <c:dLbl>
              <c:idx val="1"/>
              <c:tx>
                <c:rich>
                  <a:bodyPr/>
                  <a:lstStyle/>
                  <a:p>
                    <a:fld id="{A91B9450-7830-3D45-A150-E71939E489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5D-ED4C-B7D9-044DC2EAEFD2}"/>
                </c:ext>
              </c:extLst>
            </c:dLbl>
            <c:dLbl>
              <c:idx val="2"/>
              <c:tx>
                <c:rich>
                  <a:bodyPr/>
                  <a:lstStyle/>
                  <a:p>
                    <a:fld id="{17E80F04-F7C9-EF4C-B3A3-F2EE7F3FC57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5D-ED4C-B7D9-044DC2EAEFD2}"/>
                </c:ext>
              </c:extLst>
            </c:dLbl>
            <c:dLbl>
              <c:idx val="3"/>
              <c:tx>
                <c:rich>
                  <a:bodyPr/>
                  <a:lstStyle/>
                  <a:p>
                    <a:fld id="{414007A6-F0CB-6B44-8E5A-033EC115330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5D-ED4C-B7D9-044DC2EAEFD2}"/>
                </c:ext>
              </c:extLst>
            </c:dLbl>
            <c:dLbl>
              <c:idx val="4"/>
              <c:tx>
                <c:rich>
                  <a:bodyPr/>
                  <a:lstStyle/>
                  <a:p>
                    <a:fld id="{4B6152CA-AA1C-E141-8C58-1E3334B1CBA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5D-ED4C-B7D9-044DC2EAEFD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0.00%</c:formatCode>
                <c:ptCount val="6"/>
                <c:pt idx="0">
                  <c:v>-0.09</c:v>
                </c:pt>
                <c:pt idx="1">
                  <c:v>-0.18</c:v>
                </c:pt>
                <c:pt idx="2">
                  <c:v>-0.16</c:v>
                </c:pt>
                <c:pt idx="3">
                  <c:v>-0.28000000000000003</c:v>
                </c:pt>
                <c:pt idx="4">
                  <c:v>-0.53</c:v>
                </c:pt>
                <c:pt idx="5">
                  <c:v>-0.6</c:v>
                </c:pt>
              </c:numCache>
            </c:numRef>
          </c:val>
          <c:extLst>
            <c:ext xmlns:c16="http://schemas.microsoft.com/office/drawing/2014/chart" uri="{C3380CC4-5D6E-409C-BE32-E72D297353CC}">
              <c16:uniqueId val="{00000008-8E5D-ED4C-B7D9-044DC2EAEFD2}"/>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in val="-1"/>
        </c:scaling>
        <c:delete val="1"/>
        <c:axPos val="t"/>
        <c:numFmt formatCode="0.0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64</c:v>
                </c:pt>
                <c:pt idx="1">
                  <c:v>62</c:v>
                </c:pt>
                <c:pt idx="2">
                  <c:v>50</c:v>
                </c:pt>
                <c:pt idx="3">
                  <c:v>34</c:v>
                </c:pt>
                <c:pt idx="4">
                  <c:v>31</c:v>
                </c:pt>
                <c:pt idx="5">
                  <c:v>31</c:v>
                </c:pt>
                <c:pt idx="6">
                  <c:v>27</c:v>
                </c:pt>
                <c:pt idx="7">
                  <c:v>25</c:v>
                </c:pt>
                <c:pt idx="8">
                  <c:v>22</c:v>
                </c:pt>
                <c:pt idx="9">
                  <c:v>18</c:v>
                </c:pt>
                <c:pt idx="10">
                  <c:v>10</c:v>
                </c:pt>
                <c:pt idx="11">
                  <c:v>9</c:v>
                </c:pt>
                <c:pt idx="12">
                  <c:v>6</c:v>
                </c:pt>
                <c:pt idx="13">
                  <c:v>4</c:v>
                </c:pt>
              </c:numCache>
            </c:numRef>
          </c:val>
          <c:extLst>
            <c:ext xmlns:c16="http://schemas.microsoft.com/office/drawing/2014/chart" uri="{C3380CC4-5D6E-409C-BE32-E72D297353CC}">
              <c16:uniqueId val="{00000000-0FBE-6344-A720-A64DAAAF8F5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33</c:v>
                </c:pt>
                <c:pt idx="1">
                  <c:v>25</c:v>
                </c:pt>
                <c:pt idx="2">
                  <c:v>70</c:v>
                </c:pt>
                <c:pt idx="3">
                  <c:v>30</c:v>
                </c:pt>
                <c:pt idx="4">
                  <c:v>20</c:v>
                </c:pt>
                <c:pt idx="5">
                  <c:v>7</c:v>
                </c:pt>
                <c:pt idx="6">
                  <c:v>8</c:v>
                </c:pt>
                <c:pt idx="7">
                  <c:v>28</c:v>
                </c:pt>
                <c:pt idx="8">
                  <c:v>52</c:v>
                </c:pt>
                <c:pt idx="9">
                  <c:v>3</c:v>
                </c:pt>
                <c:pt idx="10">
                  <c:v>24</c:v>
                </c:pt>
                <c:pt idx="11">
                  <c:v>37</c:v>
                </c:pt>
                <c:pt idx="12">
                  <c:v>19</c:v>
                </c:pt>
                <c:pt idx="13">
                  <c:v>35</c:v>
                </c:pt>
              </c:numCache>
            </c:numRef>
          </c:val>
          <c:extLst>
            <c:ext xmlns:c16="http://schemas.microsoft.com/office/drawing/2014/chart" uri="{C3380CC4-5D6E-409C-BE32-E72D297353CC}">
              <c16:uniqueId val="{00000000-8E46-46BE-AB66-B5E838B74DBB}"/>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3848357514511404E-2"/>
          <c:w val="1"/>
          <c:h val="0.90038184784337283"/>
        </c:manualLayout>
      </c:layout>
      <c:barChart>
        <c:barDir val="col"/>
        <c:grouping val="stack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6969786154980768"/>
                      <c:h val="0.12163692036500952"/>
                    </c:manualLayout>
                  </c15:layout>
                </c:ext>
                <c:ext xmlns:c16="http://schemas.microsoft.com/office/drawing/2014/chart" uri="{C3380CC4-5D6E-409C-BE32-E72D297353CC}">
                  <c16:uniqueId val="{00000000-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0.15</c:v>
                </c:pt>
              </c:numCache>
            </c:numRef>
          </c:val>
          <c:extLst>
            <c:ext xmlns:c16="http://schemas.microsoft.com/office/drawing/2014/chart" uri="{C3380CC4-5D6E-409C-BE32-E72D297353CC}">
              <c16:uniqueId val="{00000001-DCC6-6343-B808-BF1D7BA1FE4F}"/>
            </c:ext>
          </c:extLst>
        </c:ser>
        <c:ser>
          <c:idx val="1"/>
          <c:order val="1"/>
          <c:spPr>
            <a:solidFill>
              <a:schemeClr val="accent1">
                <a:lumMod val="60000"/>
                <a:lumOff val="40000"/>
                <a:alpha val="74902"/>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2-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c:formatCode>
                <c:ptCount val="1"/>
                <c:pt idx="0">
                  <c:v>0.26</c:v>
                </c:pt>
              </c:numCache>
            </c:numRef>
          </c:val>
          <c:extLst>
            <c:ext xmlns:c16="http://schemas.microsoft.com/office/drawing/2014/chart" uri="{C3380CC4-5D6E-409C-BE32-E72D297353CC}">
              <c16:uniqueId val="{00000003-DCC6-6343-B808-BF1D7BA1FE4F}"/>
            </c:ext>
          </c:extLst>
        </c:ser>
        <c:ser>
          <c:idx val="2"/>
          <c:order val="2"/>
          <c:spPr>
            <a:solidFill>
              <a:schemeClr val="accent1">
                <a:lumMod val="40000"/>
                <a:lumOff val="60000"/>
                <a:alpha val="50196"/>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4-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c:formatCode>
                <c:ptCount val="1"/>
                <c:pt idx="0">
                  <c:v>0.3</c:v>
                </c:pt>
              </c:numCache>
            </c:numRef>
          </c:val>
          <c:extLst>
            <c:ext xmlns:c16="http://schemas.microsoft.com/office/drawing/2014/chart" uri="{C3380CC4-5D6E-409C-BE32-E72D297353CC}">
              <c16:uniqueId val="{00000005-DCC6-6343-B808-BF1D7BA1FE4F}"/>
            </c:ext>
          </c:extLst>
        </c:ser>
        <c:ser>
          <c:idx val="3"/>
          <c:order val="3"/>
          <c:spPr>
            <a:solidFill>
              <a:schemeClr val="accent1">
                <a:lumMod val="20000"/>
                <a:lumOff val="80000"/>
                <a:alpha val="25098"/>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3789041493968607"/>
                      <c:h val="0.17919807783596922"/>
                    </c:manualLayout>
                  </c15:layout>
                </c:ext>
                <c:ext xmlns:c16="http://schemas.microsoft.com/office/drawing/2014/chart" uri="{C3380CC4-5D6E-409C-BE32-E72D297353CC}">
                  <c16:uniqueId val="{00000006-DCC6-6343-B808-BF1D7BA1FE4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0%</c:formatCode>
                <c:ptCount val="1"/>
                <c:pt idx="0">
                  <c:v>0.28999999999999998</c:v>
                </c:pt>
              </c:numCache>
            </c:numRef>
          </c:val>
          <c:extLst>
            <c:ext xmlns:c16="http://schemas.microsoft.com/office/drawing/2014/chart" uri="{C3380CC4-5D6E-409C-BE32-E72D297353CC}">
              <c16:uniqueId val="{00000007-DCC6-6343-B808-BF1D7BA1FE4F}"/>
            </c:ext>
          </c:extLst>
        </c:ser>
        <c:dLbls>
          <c:showLegendKey val="0"/>
          <c:showVal val="0"/>
          <c:showCatName val="0"/>
          <c:showSerName val="0"/>
          <c:showPercent val="0"/>
          <c:showBubbleSize val="0"/>
        </c:dLbls>
        <c:gapWidth val="157"/>
        <c:overlap val="100"/>
        <c:axId val="231202288"/>
        <c:axId val="231202616"/>
      </c:barChart>
      <c:catAx>
        <c:axId val="231202288"/>
        <c:scaling>
          <c:orientation val="minMax"/>
        </c:scaling>
        <c:delete val="1"/>
        <c:axPos val="b"/>
        <c:numFmt formatCode="General" sourceLinked="1"/>
        <c:majorTickMark val="none"/>
        <c:minorTickMark val="none"/>
        <c:tickLblPos val="nextTo"/>
        <c:crossAx val="231202616"/>
        <c:crosses val="autoZero"/>
        <c:auto val="1"/>
        <c:lblAlgn val="ctr"/>
        <c:lblOffset val="100"/>
        <c:noMultiLvlLbl val="0"/>
      </c:catAx>
      <c:valAx>
        <c:axId val="231202616"/>
        <c:scaling>
          <c:orientation val="minMax"/>
          <c:max val="1"/>
        </c:scaling>
        <c:delete val="1"/>
        <c:axPos val="l"/>
        <c:numFmt formatCode="0%" sourceLinked="1"/>
        <c:majorTickMark val="out"/>
        <c:minorTickMark val="none"/>
        <c:tickLblPos val="nextTo"/>
        <c:crossAx val="231202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Democracy</c:v>
                </c:pt>
                <c:pt idx="1">
                  <c:v>Human Rights</c:v>
                </c:pt>
                <c:pt idx="2">
                  <c:v>Freedom</c:v>
                </c:pt>
                <c:pt idx="3">
                  <c:v>Integrity</c:v>
                </c:pt>
                <c:pt idx="4">
                  <c:v>Fairness</c:v>
                </c:pt>
                <c:pt idx="5">
                  <c:v>Diversity</c:v>
                </c:pt>
                <c:pt idx="6">
                  <c:v>Tolerance (being accepting of difference)</c:v>
                </c:pt>
                <c:pt idx="7">
                  <c:v>Rule of law</c:v>
                </c:pt>
                <c:pt idx="8">
                  <c:v>Family</c:v>
                </c:pt>
                <c:pt idx="9">
                  <c:v>Inclusion</c:v>
                </c:pt>
                <c:pt idx="10">
                  <c:v>Strength</c:v>
                </c:pt>
                <c:pt idx="11">
                  <c:v>Christianity</c:v>
                </c:pt>
                <c:pt idx="12">
                  <c:v>Self-reliance</c:v>
                </c:pt>
                <c:pt idx="13">
                  <c:v>Patriotism</c:v>
                </c:pt>
              </c:strCache>
            </c:strRef>
          </c:cat>
          <c:val>
            <c:numRef>
              <c:f>Sheet1!$B$2:$B$15</c:f>
              <c:numCache>
                <c:formatCode>0\%</c:formatCode>
                <c:ptCount val="14"/>
                <c:pt idx="0">
                  <c:v>44</c:v>
                </c:pt>
                <c:pt idx="1">
                  <c:v>47</c:v>
                </c:pt>
                <c:pt idx="2">
                  <c:v>60</c:v>
                </c:pt>
                <c:pt idx="3">
                  <c:v>33</c:v>
                </c:pt>
                <c:pt idx="4">
                  <c:v>29</c:v>
                </c:pt>
                <c:pt idx="5">
                  <c:v>18</c:v>
                </c:pt>
                <c:pt idx="6">
                  <c:v>20</c:v>
                </c:pt>
                <c:pt idx="7">
                  <c:v>26</c:v>
                </c:pt>
                <c:pt idx="8">
                  <c:v>40</c:v>
                </c:pt>
                <c:pt idx="9">
                  <c:v>10</c:v>
                </c:pt>
                <c:pt idx="10">
                  <c:v>17</c:v>
                </c:pt>
                <c:pt idx="11">
                  <c:v>20</c:v>
                </c:pt>
                <c:pt idx="12">
                  <c:v>13</c:v>
                </c:pt>
                <c:pt idx="13">
                  <c:v>14</c:v>
                </c:pt>
              </c:numCache>
            </c:numRef>
          </c:val>
          <c:extLst>
            <c:ext xmlns:c16="http://schemas.microsoft.com/office/drawing/2014/chart" uri="{C3380CC4-5D6E-409C-BE32-E72D297353CC}">
              <c16:uniqueId val="{00000000-5896-4846-A4A2-4611AAB19B9A}"/>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E2E4-2341-A238-5B929838A4B1}"/>
            </c:ext>
          </c:extLst>
        </c:ser>
        <c:ser>
          <c:idx val="2"/>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E2E4-2341-A238-5B929838A4B1}"/>
            </c:ext>
          </c:extLst>
        </c:ser>
        <c:ser>
          <c:idx val="3"/>
          <c:order val="2"/>
          <c:tx>
            <c:strRef>
              <c:f>Sheet1!$D$1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E2E4-2341-A238-5B929838A4B1}"/>
            </c:ext>
          </c:extLst>
        </c:ser>
        <c:ser>
          <c:idx val="4"/>
          <c:order val="3"/>
          <c:tx>
            <c:strRef>
              <c:f>Sheet1!$E$1</c:f>
              <c:strCache>
                <c:ptCount val="1"/>
                <c:pt idx="0">
                  <c:v>Column2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E2E4-2341-A238-5B929838A4B1}"/>
            </c:ext>
          </c:extLst>
        </c:ser>
        <c:ser>
          <c:idx val="5"/>
          <c:order val="4"/>
          <c:tx>
            <c:strRef>
              <c:f>Sheet1!$F$1</c:f>
              <c:strCache>
                <c:ptCount val="1"/>
                <c:pt idx="0">
                  <c:v>Column3</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E2E4-2341-A238-5B929838A4B1}"/>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7.6380096775871945E-2"/>
          <c:w val="1"/>
          <c:h val="0.9236199032241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7740348510102E-2"/>
          <c:y val="0"/>
          <c:w val="0.9742922596514899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34</c:v>
                </c:pt>
                <c:pt idx="1">
                  <c:v>37</c:v>
                </c:pt>
                <c:pt idx="2">
                  <c:v>28</c:v>
                </c:pt>
              </c:numCache>
            </c:numRef>
          </c:val>
          <c:extLst>
            <c:ext xmlns:c16="http://schemas.microsoft.com/office/drawing/2014/chart" uri="{C3380CC4-5D6E-409C-BE32-E72D297353CC}">
              <c16:uniqueId val="{00000000-D34C-EE49-A524-218D158F82B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c:formatCode>
                <c:ptCount val="3"/>
                <c:pt idx="0">
                  <c:v>25</c:v>
                </c:pt>
                <c:pt idx="1">
                  <c:v>17</c:v>
                </c:pt>
                <c:pt idx="2">
                  <c:v>21</c:v>
                </c:pt>
              </c:numCache>
            </c:numRef>
          </c:val>
          <c:extLst>
            <c:ext xmlns:c16="http://schemas.microsoft.com/office/drawing/2014/chart" uri="{C3380CC4-5D6E-409C-BE32-E72D297353CC}">
              <c16:uniqueId val="{00000001-D34C-EE49-A524-218D158F82BC}"/>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c:formatCode>
                <c:ptCount val="3"/>
                <c:pt idx="0">
                  <c:v>59</c:v>
                </c:pt>
                <c:pt idx="1">
                  <c:v>54</c:v>
                </c:pt>
                <c:pt idx="2">
                  <c:v>49</c:v>
                </c:pt>
              </c:numCache>
            </c:numRef>
          </c:val>
          <c:extLst>
            <c:ext xmlns:c16="http://schemas.microsoft.com/office/drawing/2014/chart" uri="{C3380CC4-5D6E-409C-BE32-E72D297353CC}">
              <c16:uniqueId val="{00000002-D34C-EE49-A524-218D158F82BC}"/>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70"/>
          <c:min val="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7740348510102E-2"/>
          <c:y val="0"/>
          <c:w val="0.9742922596514899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31</c:v>
                </c:pt>
                <c:pt idx="1">
                  <c:v>36</c:v>
                </c:pt>
                <c:pt idx="2">
                  <c:v>26</c:v>
                </c:pt>
              </c:numCache>
            </c:numRef>
          </c:val>
          <c:extLst>
            <c:ext xmlns:c16="http://schemas.microsoft.com/office/drawing/2014/chart" uri="{C3380CC4-5D6E-409C-BE32-E72D297353CC}">
              <c16:uniqueId val="{00000000-D34C-EE49-A524-218D158F82B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c:formatCode>
                <c:ptCount val="3"/>
                <c:pt idx="0">
                  <c:v>27</c:v>
                </c:pt>
                <c:pt idx="1">
                  <c:v>19</c:v>
                </c:pt>
                <c:pt idx="2">
                  <c:v>22</c:v>
                </c:pt>
              </c:numCache>
            </c:numRef>
          </c:val>
          <c:extLst>
            <c:ext xmlns:c16="http://schemas.microsoft.com/office/drawing/2014/chart" uri="{C3380CC4-5D6E-409C-BE32-E72D297353CC}">
              <c16:uniqueId val="{00000001-D34C-EE49-A524-218D158F82BC}"/>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c:formatCode>
                <c:ptCount val="3"/>
                <c:pt idx="0">
                  <c:v>58</c:v>
                </c:pt>
                <c:pt idx="1">
                  <c:v>55</c:v>
                </c:pt>
                <c:pt idx="2">
                  <c:v>48</c:v>
                </c:pt>
              </c:numCache>
            </c:numRef>
          </c:val>
          <c:extLst>
            <c:ext xmlns:c16="http://schemas.microsoft.com/office/drawing/2014/chart" uri="{C3380CC4-5D6E-409C-BE32-E72D297353CC}">
              <c16:uniqueId val="{00000002-D34C-EE49-A524-218D158F82BC}"/>
            </c:ext>
          </c:extLst>
        </c:ser>
        <c:dLbls>
          <c:dLblPos val="ctr"/>
          <c:showLegendKey val="0"/>
          <c:showVal val="1"/>
          <c:showCatName val="0"/>
          <c:showSerName val="0"/>
          <c:showPercent val="0"/>
          <c:showBubbleSize val="0"/>
        </c:dLbls>
        <c:gapWidth val="52"/>
        <c:overlap val="100"/>
        <c:axId val="121774752"/>
        <c:axId val="162782912"/>
      </c:barChart>
      <c:catAx>
        <c:axId val="121774752"/>
        <c:scaling>
          <c:orientation val="maxMin"/>
        </c:scaling>
        <c:delete val="1"/>
        <c:axPos val="l"/>
        <c:numFmt formatCode="General" sourceLinked="1"/>
        <c:majorTickMark val="none"/>
        <c:minorTickMark val="none"/>
        <c:tickLblPos val="nextTo"/>
        <c:crossAx val="162782912"/>
        <c:crosses val="autoZero"/>
        <c:auto val="1"/>
        <c:lblAlgn val="ctr"/>
        <c:lblOffset val="100"/>
        <c:noMultiLvlLbl val="0"/>
      </c:catAx>
      <c:valAx>
        <c:axId val="162782912"/>
        <c:scaling>
          <c:orientation val="minMax"/>
          <c:max val="70"/>
          <c:min val="0"/>
        </c:scaling>
        <c:delete val="1"/>
        <c:axPos val="t"/>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Somewhat acceptable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1B91-D946-B78B-1F90004AE337}"/>
            </c:ext>
          </c:extLst>
        </c:ser>
        <c:ser>
          <c:idx val="2"/>
          <c:order val="1"/>
          <c:tx>
            <c:strRef>
              <c:f>Sheet1!$C$1</c:f>
              <c:strCache>
                <c:ptCount val="1"/>
                <c:pt idx="0">
                  <c:v>Somewhat unacceptable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1B91-D946-B78B-1F90004AE337}"/>
            </c:ext>
          </c:extLst>
        </c:ser>
        <c:ser>
          <c:idx val="3"/>
          <c:order val="2"/>
          <c:tx>
            <c:strRef>
              <c:f>Sheet1!$D$1</c:f>
              <c:strCache>
                <c:ptCount val="1"/>
                <c:pt idx="0">
                  <c:v>Totally acceptable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1B91-D946-B78B-1F90004AE337}"/>
            </c:ext>
          </c:extLst>
        </c:ser>
        <c:ser>
          <c:idx val="4"/>
          <c:order val="3"/>
          <c:tx>
            <c:strRef>
              <c:f>Sheet1!$E$1</c:f>
              <c:strCache>
                <c:ptCount val="1"/>
                <c:pt idx="0">
                  <c:v>Totally unacceptable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1B91-D946-B78B-1F90004AE337}"/>
            </c:ext>
          </c:extLst>
        </c:ser>
        <c:ser>
          <c:idx val="5"/>
          <c:order val="4"/>
          <c:tx>
            <c:strRef>
              <c:f>Sheet1!$F$1</c:f>
              <c:strCache>
                <c:ptCount val="1"/>
                <c:pt idx="0">
                  <c:v>Not sure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1B91-D946-B78B-1F90004AE337}"/>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4"/>
        <c:delete val="1"/>
      </c:legendEntry>
      <c:layout>
        <c:manualLayout>
          <c:xMode val="edge"/>
          <c:yMode val="edge"/>
          <c:x val="0"/>
          <c:y val="7.6380096775871945E-2"/>
          <c:w val="1"/>
          <c:h val="0.9236199032241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1676828822073E-2"/>
          <c:y val="3.5655009579891088E-2"/>
          <c:w val="0.94823664634235583"/>
          <c:h val="0.96434499042010891"/>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Sheet1!$B$2:$B$6</c:f>
              <c:numCache>
                <c:formatCode>General</c:formatCode>
                <c:ptCount val="5"/>
                <c:pt idx="0" formatCode="0\%">
                  <c:v>33</c:v>
                </c:pt>
                <c:pt idx="3" formatCode="0\%">
                  <c:v>29</c:v>
                </c:pt>
              </c:numCache>
            </c:numRef>
          </c:val>
          <c:extLst>
            <c:ext xmlns:c16="http://schemas.microsoft.com/office/drawing/2014/chart" uri="{C3380CC4-5D6E-409C-BE32-E72D297353CC}">
              <c16:uniqueId val="{00000000-B359-9E44-AB07-9E48D92125D9}"/>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Sheet1!$C$2:$C$6</c:f>
              <c:numCache>
                <c:formatCode>General</c:formatCode>
                <c:ptCount val="5"/>
                <c:pt idx="0" formatCode="0\%">
                  <c:v>20</c:v>
                </c:pt>
                <c:pt idx="3" formatCode="0\%">
                  <c:v>18</c:v>
                </c:pt>
              </c:numCache>
            </c:numRef>
          </c:val>
          <c:extLst>
            <c:ext xmlns:c16="http://schemas.microsoft.com/office/drawing/2014/chart" uri="{C3380CC4-5D6E-409C-BE32-E72D297353CC}">
              <c16:uniqueId val="{00000001-B359-9E44-AB07-9E48D92125D9}"/>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Sheet1!$D$2:$D$6</c:f>
              <c:numCache>
                <c:formatCode>General</c:formatCode>
                <c:ptCount val="5"/>
                <c:pt idx="0" formatCode="0\%">
                  <c:v>52</c:v>
                </c:pt>
                <c:pt idx="3" formatCode="0\%">
                  <c:v>47</c:v>
                </c:pt>
              </c:numCache>
            </c:numRef>
          </c:val>
          <c:extLst>
            <c:ext xmlns:c16="http://schemas.microsoft.com/office/drawing/2014/chart" uri="{C3380CC4-5D6E-409C-BE32-E72D297353CC}">
              <c16:uniqueId val="{00000003-B359-9E44-AB07-9E48D92125D9}"/>
            </c:ext>
          </c:extLst>
        </c:ser>
        <c:ser>
          <c:idx val="3"/>
          <c:order val="3"/>
          <c:tx>
            <c:strRef>
              <c:f>Sheet1!$E$1</c:f>
              <c:strCache>
                <c:ptCount val="1"/>
                <c:pt idx="0">
                  <c:v>strong no</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5-B359-9E44-AB07-9E48D92125D9}"/>
              </c:ext>
            </c:extLst>
          </c:dPt>
          <c:dLbls>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B359-9E44-AB07-9E48D92125D9}"/>
                </c:ext>
              </c:extLst>
            </c:dLbl>
            <c:dLbl>
              <c:idx val="4"/>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B359-9E44-AB07-9E48D92125D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Sheet1!$E$2:$E$6</c:f>
              <c:numCache>
                <c:formatCode>0\%</c:formatCode>
                <c:ptCount val="5"/>
                <c:pt idx="1">
                  <c:v>31</c:v>
                </c:pt>
                <c:pt idx="4">
                  <c:v>37</c:v>
                </c:pt>
              </c:numCache>
            </c:numRef>
          </c:val>
          <c:extLst>
            <c:ext xmlns:c16="http://schemas.microsoft.com/office/drawing/2014/chart" uri="{C3380CC4-5D6E-409C-BE32-E72D297353CC}">
              <c16:uniqueId val="{00000006-B359-9E44-AB07-9E48D92125D9}"/>
            </c:ext>
          </c:extLst>
        </c:ser>
        <c:ser>
          <c:idx val="4"/>
          <c:order val="4"/>
          <c:tx>
            <c:strRef>
              <c:f>Sheet1!$F$1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Sheet1!$F$2:$F$6</c:f>
              <c:numCache>
                <c:formatCode>0\%</c:formatCode>
                <c:ptCount val="5"/>
                <c:pt idx="1">
                  <c:v>17</c:v>
                </c:pt>
                <c:pt idx="4">
                  <c:v>16</c:v>
                </c:pt>
              </c:numCache>
            </c:numRef>
          </c:val>
          <c:extLst>
            <c:ext xmlns:c16="http://schemas.microsoft.com/office/drawing/2014/chart" uri="{C3380CC4-5D6E-409C-BE32-E72D297353CC}">
              <c16:uniqueId val="{00000007-B359-9E44-AB07-9E48D92125D9}"/>
            </c:ext>
          </c:extLst>
        </c:ser>
        <c:ser>
          <c:idx val="5"/>
          <c:order val="5"/>
          <c:tx>
            <c:strRef>
              <c:f>Sheet1!$G$1</c:f>
              <c:strCache>
                <c:ptCount val="1"/>
                <c:pt idx="0">
                  <c:v>Total2</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B359-9E44-AB07-9E48D92125D9}"/>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B359-9E44-AB07-9E48D92125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Yes 
(somewhat/strong)</c:v>
                </c:pt>
                <c:pt idx="1">
                  <c:v>No 
(somewhat/strong)</c:v>
                </c:pt>
              </c:strCache>
            </c:strRef>
          </c:cat>
          <c:val>
            <c:numRef>
              <c:f>Sheet1!$G$2:$G$6</c:f>
              <c:numCache>
                <c:formatCode>0\%</c:formatCode>
                <c:ptCount val="5"/>
                <c:pt idx="1">
                  <c:v>48</c:v>
                </c:pt>
                <c:pt idx="4">
                  <c:v>53</c:v>
                </c:pt>
              </c:numCache>
            </c:numRef>
          </c:val>
          <c:extLst>
            <c:ext xmlns:c16="http://schemas.microsoft.com/office/drawing/2014/chart" uri="{C3380CC4-5D6E-409C-BE32-E72D297353CC}">
              <c16:uniqueId val="{00000009-B359-9E44-AB07-9E48D92125D9}"/>
            </c:ext>
          </c:extLst>
        </c:ser>
        <c:dLbls>
          <c:dLblPos val="ctr"/>
          <c:showLegendKey val="0"/>
          <c:showVal val="1"/>
          <c:showCatName val="0"/>
          <c:showSerName val="0"/>
          <c:showPercent val="0"/>
          <c:showBubbleSize val="0"/>
        </c:dLbls>
        <c:gapWidth val="77"/>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6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General</c:formatCode>
                <c:ptCount val="7"/>
                <c:pt idx="0" formatCode="0\%">
                  <c:v>27</c:v>
                </c:pt>
                <c:pt idx="4" formatCode="0\%">
                  <c:v>25</c:v>
                </c:pt>
              </c:numCache>
            </c:numRef>
          </c:val>
          <c:extLst>
            <c:ext xmlns:c16="http://schemas.microsoft.com/office/drawing/2014/chart" uri="{C3380CC4-5D6E-409C-BE32-E72D297353CC}">
              <c16:uniqueId val="{00000000-CD3E-344B-B6FF-3DC99F8D17E6}"/>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formatCode="0\%">
                  <c:v>17</c:v>
                </c:pt>
                <c:pt idx="4" formatCode="0\%">
                  <c:v>17</c:v>
                </c:pt>
              </c:numCache>
            </c:numRef>
          </c:val>
          <c:extLst>
            <c:ext xmlns:c16="http://schemas.microsoft.com/office/drawing/2014/chart" uri="{C3380CC4-5D6E-409C-BE32-E72D297353CC}">
              <c16:uniqueId val="{00000001-CD3E-344B-B6FF-3DC99F8D17E6}"/>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Sheet1!$D$2:$D$8</c:f>
              <c:numCache>
                <c:formatCode>General</c:formatCode>
                <c:ptCount val="7"/>
                <c:pt idx="0" formatCode="0\%">
                  <c:v>44</c:v>
                </c:pt>
                <c:pt idx="4" formatCode="0\%">
                  <c:v>41</c:v>
                </c:pt>
              </c:numCache>
            </c:numRef>
          </c:val>
          <c:extLst>
            <c:ext xmlns:c16="http://schemas.microsoft.com/office/drawing/2014/chart" uri="{C3380CC4-5D6E-409C-BE32-E72D297353CC}">
              <c16:uniqueId val="{00000002-CD3E-344B-B6FF-3DC99F8D17E6}"/>
            </c:ext>
          </c:extLst>
        </c:ser>
        <c:ser>
          <c:idx val="3"/>
          <c:order val="3"/>
          <c:tx>
            <c:strRef>
              <c:f>Sheet1!$E$1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Sheet1!$E$2:$E$8</c:f>
              <c:numCache>
                <c:formatCode>0\%</c:formatCode>
                <c:ptCount val="7"/>
                <c:pt idx="1">
                  <c:v>34</c:v>
                </c:pt>
                <c:pt idx="5">
                  <c:v>37</c:v>
                </c:pt>
              </c:numCache>
            </c:numRef>
          </c:val>
          <c:extLst>
            <c:ext xmlns:c16="http://schemas.microsoft.com/office/drawing/2014/chart" uri="{C3380CC4-5D6E-409C-BE32-E72D297353CC}">
              <c16:uniqueId val="{00000003-CD3E-344B-B6FF-3DC99F8D17E6}"/>
            </c:ext>
          </c:extLst>
        </c:ser>
        <c:ser>
          <c:idx val="4"/>
          <c:order val="4"/>
          <c:tx>
            <c:strRef>
              <c:f>Sheet1!$F$1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Sheet1!$F$2:$F$8</c:f>
              <c:numCache>
                <c:formatCode>0\%</c:formatCode>
                <c:ptCount val="7"/>
                <c:pt idx="1">
                  <c:v>12</c:v>
                </c:pt>
                <c:pt idx="5">
                  <c:v>10</c:v>
                </c:pt>
              </c:numCache>
            </c:numRef>
          </c:val>
          <c:extLst>
            <c:ext xmlns:c16="http://schemas.microsoft.com/office/drawing/2014/chart" uri="{C3380CC4-5D6E-409C-BE32-E72D297353CC}">
              <c16:uniqueId val="{00000004-CD3E-344B-B6FF-3DC99F8D17E6}"/>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Sheet1!$G$2:$G$8</c:f>
              <c:numCache>
                <c:formatCode>0\%</c:formatCode>
                <c:ptCount val="7"/>
                <c:pt idx="1">
                  <c:v>46</c:v>
                </c:pt>
                <c:pt idx="5">
                  <c:v>47</c:v>
                </c:pt>
              </c:numCache>
            </c:numRef>
          </c:val>
          <c:extLst>
            <c:ext xmlns:c16="http://schemas.microsoft.com/office/drawing/2014/chart" uri="{C3380CC4-5D6E-409C-BE32-E72D297353CC}">
              <c16:uniqueId val="{00000005-CD3E-344B-B6FF-3DC99F8D17E6}"/>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Sheet1!$A$2:$A$8</c:f>
              <c:numCache>
                <c:formatCode>General</c:formatCode>
                <c:ptCount val="7"/>
              </c:numCache>
            </c:numRef>
          </c:cat>
          <c:val>
            <c:numRef>
              <c:f>Sheet1!$H$2:$H$8</c:f>
              <c:numCache>
                <c:formatCode>General</c:formatCode>
                <c:ptCount val="7"/>
                <c:pt idx="2" formatCode="0\%">
                  <c:v>10</c:v>
                </c:pt>
                <c:pt idx="6" formatCode="0\%">
                  <c:v>12</c:v>
                </c:pt>
              </c:numCache>
            </c:numRef>
          </c:val>
          <c:extLst>
            <c:ext xmlns:c16="http://schemas.microsoft.com/office/drawing/2014/chart" uri="{C3380CC4-5D6E-409C-BE32-E72D297353CC}">
              <c16:uniqueId val="{00000006-CD3E-344B-B6FF-3DC99F8D17E6}"/>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Sheet1!$I$2:$I$8</c:f>
              <c:numCache>
                <c:formatCode>General</c:formatCode>
                <c:ptCount val="7"/>
                <c:pt idx="2" formatCode="0\%">
                  <c:v>10</c:v>
                </c:pt>
                <c:pt idx="6" formatCode="0\%">
                  <c:v>12</c:v>
                </c:pt>
              </c:numCache>
            </c:numRef>
          </c:val>
          <c:extLst>
            <c:ext xmlns:c16="http://schemas.microsoft.com/office/drawing/2014/chart" uri="{C3380CC4-5D6E-409C-BE32-E72D297353CC}">
              <c16:uniqueId val="{00000007-CD3E-344B-B6FF-3DC99F8D17E6}"/>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Much more fav.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2D6A-7748-9986-26611B1A8D16}"/>
            </c:ext>
          </c:extLst>
        </c:ser>
        <c:ser>
          <c:idx val="2"/>
          <c:order val="1"/>
          <c:tx>
            <c:strRef>
              <c:f>Sheet1!$C$1</c:f>
              <c:strCache>
                <c:ptCount val="1"/>
                <c:pt idx="0">
                  <c:v>Somewhat more fav.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2D6A-7748-9986-26611B1A8D16}"/>
            </c:ext>
          </c:extLst>
        </c:ser>
        <c:ser>
          <c:idx val="3"/>
          <c:order val="2"/>
          <c:tx>
            <c:strRef>
              <c:f>Sheet1!$D$1</c:f>
              <c:strCache>
                <c:ptCount val="1"/>
                <c:pt idx="0">
                  <c:v>Somewhat less fav.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2D6A-7748-9986-26611B1A8D16}"/>
            </c:ext>
          </c:extLst>
        </c:ser>
        <c:ser>
          <c:idx val="4"/>
          <c:order val="3"/>
          <c:tx>
            <c:strRef>
              <c:f>Sheet1!$E$1</c:f>
              <c:strCache>
                <c:ptCount val="1"/>
                <c:pt idx="0">
                  <c:v>Much less fav.</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2D6A-7748-9986-26611B1A8D16}"/>
            </c:ext>
          </c:extLst>
        </c:ser>
        <c:ser>
          <c:idx val="5"/>
          <c:order val="4"/>
          <c:tx>
            <c:strRef>
              <c:f>Sheet1!$F$1</c:f>
              <c:strCache>
                <c:ptCount val="1"/>
                <c:pt idx="0">
                  <c:v>No impact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2D6A-7748-9986-26611B1A8D16}"/>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40</c:v>
                </c:pt>
                <c:pt idx="1">
                  <c:v>39</c:v>
                </c:pt>
                <c:pt idx="2">
                  <c:v>39</c:v>
                </c:pt>
                <c:pt idx="3">
                  <c:v>39</c:v>
                </c:pt>
                <c:pt idx="4">
                  <c:v>39</c:v>
                </c:pt>
                <c:pt idx="5">
                  <c:v>38</c:v>
                </c:pt>
              </c:numCache>
            </c:numRef>
          </c:val>
          <c:extLst>
            <c:ext xmlns:c16="http://schemas.microsoft.com/office/drawing/2014/chart" uri="{C3380CC4-5D6E-409C-BE32-E72D297353CC}">
              <c16:uniqueId val="{00000000-6A67-3B4D-8FAF-54A152FA6D4F}"/>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33</c:v>
                </c:pt>
                <c:pt idx="1">
                  <c:v>33</c:v>
                </c:pt>
                <c:pt idx="2">
                  <c:v>27</c:v>
                </c:pt>
                <c:pt idx="3">
                  <c:v>33</c:v>
                </c:pt>
                <c:pt idx="4">
                  <c:v>32</c:v>
                </c:pt>
                <c:pt idx="5">
                  <c:v>27</c:v>
                </c:pt>
              </c:numCache>
            </c:numRef>
          </c:val>
          <c:extLst>
            <c:ext xmlns:c16="http://schemas.microsoft.com/office/drawing/2014/chart" uri="{C3380CC4-5D6E-409C-BE32-E72D297353CC}">
              <c16:uniqueId val="{00000001-6A67-3B4D-8FAF-54A152FA6D4F}"/>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73</c:v>
                </c:pt>
                <c:pt idx="1">
                  <c:v>72</c:v>
                </c:pt>
                <c:pt idx="2">
                  <c:v>65</c:v>
                </c:pt>
                <c:pt idx="3">
                  <c:v>71</c:v>
                </c:pt>
                <c:pt idx="4">
                  <c:v>71</c:v>
                </c:pt>
                <c:pt idx="5">
                  <c:v>65</c:v>
                </c:pt>
              </c:numCache>
            </c:numRef>
          </c:val>
          <c:extLst>
            <c:ext xmlns:c16="http://schemas.microsoft.com/office/drawing/2014/chart" uri="{C3380CC4-5D6E-409C-BE32-E72D297353CC}">
              <c16:uniqueId val="{00000002-6A67-3B4D-8FAF-54A152FA6D4F}"/>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7E07-3844-9F9E-3C71F84A1512}"/>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7E07-3844-9F9E-3C71F84A1512}"/>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7E07-3844-9F9E-3C71F84A1512}"/>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7E07-3844-9F9E-3C71F84A1512}"/>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7E07-3844-9F9E-3C71F84A1512}"/>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31096148712021"/>
          <c:y val="4.893440045004236E-2"/>
          <c:w val="0.74588348431627161"/>
          <c:h val="0.86543039876238348"/>
        </c:manualLayout>
      </c:layout>
      <c:barChart>
        <c:barDir val="bar"/>
        <c:grouping val="clustered"/>
        <c:varyColors val="0"/>
        <c:ser>
          <c:idx val="0"/>
          <c:order val="0"/>
          <c:tx>
            <c:strRef>
              <c:f>Sheet1!$B$1</c:f>
              <c:strCache>
                <c:ptCount val="1"/>
                <c:pt idx="0">
                  <c:v>Race</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01C-4ACF-B654-7ADB83387AA3}"/>
              </c:ext>
            </c:extLst>
          </c:dPt>
          <c:dPt>
            <c:idx val="1"/>
            <c:invertIfNegative val="0"/>
            <c:bubble3D val="0"/>
            <c:extLst>
              <c:ext xmlns:c16="http://schemas.microsoft.com/office/drawing/2014/chart" uri="{C3380CC4-5D6E-409C-BE32-E72D297353CC}">
                <c16:uniqueId val="{00000001-501C-4ACF-B654-7ADB83387AA3}"/>
              </c:ext>
            </c:extLst>
          </c:dPt>
          <c:dPt>
            <c:idx val="2"/>
            <c:invertIfNegative val="0"/>
            <c:bubble3D val="0"/>
            <c:extLst>
              <c:ext xmlns:c16="http://schemas.microsoft.com/office/drawing/2014/chart" uri="{C3380CC4-5D6E-409C-BE32-E72D297353CC}">
                <c16:uniqueId val="{00000002-501C-4ACF-B654-7ADB83387AA3}"/>
              </c:ext>
            </c:extLst>
          </c:dPt>
          <c:dPt>
            <c:idx val="3"/>
            <c:invertIfNegative val="0"/>
            <c:bubble3D val="0"/>
            <c:extLst>
              <c:ext xmlns:c16="http://schemas.microsoft.com/office/drawing/2014/chart" uri="{C3380CC4-5D6E-409C-BE32-E72D297353CC}">
                <c16:uniqueId val="{00000003-501C-4ACF-B654-7ADB83387AA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Black </c:v>
                </c:pt>
                <c:pt idx="2">
                  <c:v>Latino </c:v>
                </c:pt>
                <c:pt idx="3">
                  <c:v>AAPI </c:v>
                </c:pt>
                <c:pt idx="4">
                  <c:v>Other </c:v>
                </c:pt>
              </c:strCache>
            </c:strRef>
          </c:cat>
          <c:val>
            <c:numRef>
              <c:f>Sheet1!$B$2:$B$6</c:f>
              <c:numCache>
                <c:formatCode>0%</c:formatCode>
                <c:ptCount val="5"/>
                <c:pt idx="0">
                  <c:v>0.7</c:v>
                </c:pt>
                <c:pt idx="1">
                  <c:v>0.12</c:v>
                </c:pt>
                <c:pt idx="2">
                  <c:v>0.12</c:v>
                </c:pt>
                <c:pt idx="3">
                  <c:v>0.03</c:v>
                </c:pt>
                <c:pt idx="4">
                  <c:v>0.03</c:v>
                </c:pt>
              </c:numCache>
            </c:numRef>
          </c:val>
          <c:extLst>
            <c:ext xmlns:c16="http://schemas.microsoft.com/office/drawing/2014/chart" uri="{C3380CC4-5D6E-409C-BE32-E72D297353CC}">
              <c16:uniqueId val="{00000005-E3CE-B740-99C1-BFD227E18922}"/>
            </c:ext>
          </c:extLst>
        </c:ser>
        <c:dLbls>
          <c:dLblPos val="outEnd"/>
          <c:showLegendKey val="0"/>
          <c:showVal val="1"/>
          <c:showCatName val="0"/>
          <c:showSerName val="0"/>
          <c:showPercent val="0"/>
          <c:showBubbleSize val="0"/>
        </c:dLbls>
        <c:gapWidth val="91"/>
        <c:axId val="960909904"/>
        <c:axId val="961214992"/>
      </c:barChart>
      <c:catAx>
        <c:axId val="9609099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1214992"/>
        <c:crosses val="autoZero"/>
        <c:auto val="1"/>
        <c:lblAlgn val="ctr"/>
        <c:lblOffset val="100"/>
        <c:noMultiLvlLbl val="0"/>
      </c:catAx>
      <c:valAx>
        <c:axId val="961214992"/>
        <c:scaling>
          <c:orientation val="minMax"/>
        </c:scaling>
        <c:delete val="1"/>
        <c:axPos val="t"/>
        <c:numFmt formatCode="0%" sourceLinked="1"/>
        <c:majorTickMark val="out"/>
        <c:minorTickMark val="none"/>
        <c:tickLblPos val="nextTo"/>
        <c:crossAx val="960909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Much more favorable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F59C-5B42-A156-363842AD2777}"/>
            </c:ext>
          </c:extLst>
        </c:ser>
        <c:ser>
          <c:idx val="1"/>
          <c:order val="1"/>
          <c:tx>
            <c:strRef>
              <c:f>Sheet1!$C$1</c:f>
              <c:strCache>
                <c:ptCount val="1"/>
                <c:pt idx="0">
                  <c:v>Somewhat more favorable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F59C-5B42-A156-363842AD2777}"/>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F59C-5B42-A156-363842AD2777}"/>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F59C-5B42-A156-363842AD2777}"/>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F59C-5B42-A156-363842AD2777}"/>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034-264D-8CDA-A9F252549900}"/>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034-264D-8CDA-A9F252549900}"/>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034-264D-8CDA-A9F252549900}"/>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034-264D-8CDA-A9F252549900}"/>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034-264D-8CDA-A9F252549900}"/>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46</c:v>
                </c:pt>
                <c:pt idx="1">
                  <c:v>41</c:v>
                </c:pt>
                <c:pt idx="2">
                  <c:v>44</c:v>
                </c:pt>
                <c:pt idx="3">
                  <c:v>37</c:v>
                </c:pt>
                <c:pt idx="4">
                  <c:v>42</c:v>
                </c:pt>
                <c:pt idx="5">
                  <c:v>35</c:v>
                </c:pt>
              </c:numCache>
            </c:numRef>
          </c:val>
          <c:extLst>
            <c:ext xmlns:c16="http://schemas.microsoft.com/office/drawing/2014/chart" uri="{C3380CC4-5D6E-409C-BE32-E72D297353CC}">
              <c16:uniqueId val="{00000000-3D4D-0740-8594-589D892BFD3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26</c:v>
                </c:pt>
                <c:pt idx="1">
                  <c:v>28</c:v>
                </c:pt>
                <c:pt idx="2">
                  <c:v>31</c:v>
                </c:pt>
                <c:pt idx="3">
                  <c:v>35</c:v>
                </c:pt>
                <c:pt idx="4">
                  <c:v>30</c:v>
                </c:pt>
                <c:pt idx="5">
                  <c:v>36</c:v>
                </c:pt>
              </c:numCache>
            </c:numRef>
          </c:val>
          <c:extLst>
            <c:ext xmlns:c16="http://schemas.microsoft.com/office/drawing/2014/chart" uri="{C3380CC4-5D6E-409C-BE32-E72D297353CC}">
              <c16:uniqueId val="{00000001-3D4D-0740-8594-589D892BFD33}"/>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72</c:v>
                </c:pt>
                <c:pt idx="1">
                  <c:v>68</c:v>
                </c:pt>
                <c:pt idx="2">
                  <c:v>75</c:v>
                </c:pt>
                <c:pt idx="3">
                  <c:v>72</c:v>
                </c:pt>
                <c:pt idx="4">
                  <c:v>72</c:v>
                </c:pt>
                <c:pt idx="5">
                  <c:v>71</c:v>
                </c:pt>
              </c:numCache>
            </c:numRef>
          </c:val>
          <c:extLst>
            <c:ext xmlns:c16="http://schemas.microsoft.com/office/drawing/2014/chart" uri="{C3380CC4-5D6E-409C-BE32-E72D297353CC}">
              <c16:uniqueId val="{00000002-3D4D-0740-8594-589D892BFD33}"/>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034-264D-8CDA-A9F252549900}"/>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034-264D-8CDA-A9F252549900}"/>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034-264D-8CDA-A9F252549900}"/>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034-264D-8CDA-A9F252549900}"/>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034-264D-8CDA-A9F252549900}"/>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8-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5</c:v>
                </c:pt>
                <c:pt idx="1">
                  <c:v>6</c:v>
                </c:pt>
                <c:pt idx="2">
                  <c:v>7</c:v>
                </c:pt>
                <c:pt idx="3">
                  <c:v>12</c:v>
                </c:pt>
                <c:pt idx="4">
                  <c:v>-3</c:v>
                </c:pt>
                <c:pt idx="5">
                  <c:v>8</c:v>
                </c:pt>
                <c:pt idx="6">
                  <c:v>4</c:v>
                </c:pt>
                <c:pt idx="7">
                  <c:v>4</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7</c:v>
                </c:pt>
                <c:pt idx="1">
                  <c:v>8</c:v>
                </c:pt>
                <c:pt idx="2">
                  <c:v>14</c:v>
                </c:pt>
                <c:pt idx="3">
                  <c:v>6</c:v>
                </c:pt>
                <c:pt idx="4">
                  <c:v>7</c:v>
                </c:pt>
                <c:pt idx="5">
                  <c:v>15</c:v>
                </c:pt>
                <c:pt idx="6">
                  <c:v>10</c:v>
                </c:pt>
                <c:pt idx="7">
                  <c:v>5</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7"/>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60B2-6140-8AA6-DBF029440F9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dLbl>
              <c:idx val="8"/>
              <c:tx>
                <c:rich>
                  <a:bodyPr/>
                  <a:lstStyle/>
                  <a:p>
                    <a:r>
                      <a:rPr lang="en-US"/>
                      <a:t>+</a:t>
                    </a:r>
                    <a:fld id="{C0555064-A26B-7E40-83FC-956AA5E650D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B2-6140-8AA6-DBF029440F98}"/>
                </c:ext>
              </c:extLst>
            </c:dLbl>
            <c:dLbl>
              <c:idx val="9"/>
              <c:tx>
                <c:rich>
                  <a:bodyPr/>
                  <a:lstStyle/>
                  <a:p>
                    <a:r>
                      <a:rPr lang="en-US"/>
                      <a:t>+</a:t>
                    </a:r>
                    <a:fld id="{ED1A53FE-DBF1-9B49-A449-928738DBAA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B2-6140-8AA6-DBF029440F98}"/>
                </c:ext>
              </c:extLst>
            </c:dLbl>
            <c:dLbl>
              <c:idx val="10"/>
              <c:tx>
                <c:rich>
                  <a:bodyPr/>
                  <a:lstStyle/>
                  <a:p>
                    <a:r>
                      <a:rPr lang="en-US"/>
                      <a:t>+</a:t>
                    </a:r>
                    <a:fld id="{BCB432AB-3467-0749-87F7-4DA89205354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5</c:v>
                </c:pt>
                <c:pt idx="1">
                  <c:v>7</c:v>
                </c:pt>
                <c:pt idx="2">
                  <c:v>5</c:v>
                </c:pt>
                <c:pt idx="3">
                  <c:v>2</c:v>
                </c:pt>
                <c:pt idx="4">
                  <c:v>7</c:v>
                </c:pt>
                <c:pt idx="5">
                  <c:v>3</c:v>
                </c:pt>
                <c:pt idx="6">
                  <c:v>19</c:v>
                </c:pt>
                <c:pt idx="7">
                  <c:v>1</c:v>
                </c:pt>
                <c:pt idx="8">
                  <c:v>5</c:v>
                </c:pt>
                <c:pt idx="9">
                  <c:v>4</c:v>
                </c:pt>
                <c:pt idx="10">
                  <c:v>9</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8-60B2-6140-8AA6-DBF029440F9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60B2-6140-8AA6-DBF029440F9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60B2-6140-8AA6-DBF029440F98}"/>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B2-6140-8AA6-DBF029440F98}"/>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B2-6140-8AA6-DBF029440F98}"/>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B2-6140-8AA6-DBF029440F98}"/>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B2-6140-8AA6-DBF029440F98}"/>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B2-6140-8AA6-DBF029440F98}"/>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B2-6140-8AA6-DBF029440F98}"/>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B2-6140-8AA6-DBF029440F98}"/>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B2-6140-8AA6-DBF029440F98}"/>
                </c:ext>
              </c:extLst>
            </c:dLbl>
            <c:dLbl>
              <c:idx val="8"/>
              <c:tx>
                <c:rich>
                  <a:bodyPr/>
                  <a:lstStyle/>
                  <a:p>
                    <a:r>
                      <a:rPr lang="en-US"/>
                      <a:t>+</a:t>
                    </a:r>
                    <a:fld id="{C0555064-A26B-7E40-83FC-956AA5E650D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B2-6140-8AA6-DBF029440F98}"/>
                </c:ext>
              </c:extLst>
            </c:dLbl>
            <c:dLbl>
              <c:idx val="9"/>
              <c:tx>
                <c:rich>
                  <a:bodyPr/>
                  <a:lstStyle/>
                  <a:p>
                    <a:r>
                      <a:rPr lang="en-US"/>
                      <a:t>+</a:t>
                    </a:r>
                    <a:fld id="{ED1A53FE-DBF1-9B49-A449-928738DBAA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B2-6140-8AA6-DBF029440F98}"/>
                </c:ext>
              </c:extLst>
            </c:dLbl>
            <c:dLbl>
              <c:idx val="10"/>
              <c:tx>
                <c:rich>
                  <a:bodyPr/>
                  <a:lstStyle/>
                  <a:p>
                    <a:r>
                      <a:rPr lang="en-US"/>
                      <a:t>+</a:t>
                    </a:r>
                    <a:fld id="{BCB432AB-3467-0749-87F7-4DA89205354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B2-6140-8AA6-DBF029440F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7</c:v>
                </c:pt>
                <c:pt idx="1">
                  <c:v>10</c:v>
                </c:pt>
                <c:pt idx="2">
                  <c:v>5</c:v>
                </c:pt>
                <c:pt idx="3">
                  <c:v>3</c:v>
                </c:pt>
                <c:pt idx="4">
                  <c:v>6</c:v>
                </c:pt>
                <c:pt idx="5">
                  <c:v>9</c:v>
                </c:pt>
                <c:pt idx="6">
                  <c:v>23</c:v>
                </c:pt>
                <c:pt idx="7">
                  <c:v>1</c:v>
                </c:pt>
                <c:pt idx="8">
                  <c:v>8</c:v>
                </c:pt>
                <c:pt idx="9">
                  <c:v>4</c:v>
                </c:pt>
                <c:pt idx="10">
                  <c:v>11</c:v>
                </c:pt>
              </c:numCache>
            </c:numRef>
          </c:val>
          <c:extLst>
            <c:ext xmlns:c16="http://schemas.microsoft.com/office/drawing/2014/chart" uri="{C3380CC4-5D6E-409C-BE32-E72D297353CC}">
              <c16:uniqueId val="{0000000C-60B2-6140-8AA6-DBF029440F98}"/>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7"/>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Much more favorable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more favorable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Totally acceptable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acceptable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result</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4AA9-3B47-BA9D-628D213AE89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4AA9-3B47-BA9D-628D213AE89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5-4AA9-3B47-BA9D-628D213AE89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4AA9-3B47-BA9D-628D213AE89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DEM</c:v>
                </c:pt>
                <c:pt idx="1">
                  <c:v>IND</c:v>
                </c:pt>
                <c:pt idx="2">
                  <c:v>GOP</c:v>
                </c:pt>
                <c:pt idx="3">
                  <c:v>Harris</c:v>
                </c:pt>
                <c:pt idx="4">
                  <c:v>Trump</c:v>
                </c:pt>
                <c:pt idx="5">
                  <c:v>3rd Party</c:v>
                </c:pt>
              </c:strCache>
            </c:strRef>
          </c:cat>
          <c:val>
            <c:numRef>
              <c:f>Sheet1!$B$2:$B$7</c:f>
              <c:numCache>
                <c:formatCode>0\%</c:formatCode>
                <c:ptCount val="6"/>
                <c:pt idx="0">
                  <c:v>46</c:v>
                </c:pt>
                <c:pt idx="1">
                  <c:v>7</c:v>
                </c:pt>
                <c:pt idx="2">
                  <c:v>47</c:v>
                </c:pt>
                <c:pt idx="3">
                  <c:v>42</c:v>
                </c:pt>
                <c:pt idx="4">
                  <c:v>44</c:v>
                </c:pt>
                <c:pt idx="5">
                  <c:v>2</c:v>
                </c:pt>
              </c:numCache>
            </c:numRef>
          </c:val>
          <c:extLst>
            <c:ext xmlns:c16="http://schemas.microsoft.com/office/drawing/2014/chart" uri="{C3380CC4-5D6E-409C-BE32-E72D297353CC}">
              <c16:uniqueId val="{00000008-4AA9-3B47-BA9D-628D213AE895}"/>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642335"/>
        <c:crosses val="autoZero"/>
        <c:auto val="1"/>
        <c:lblAlgn val="ctr"/>
        <c:lblOffset val="100"/>
        <c:noMultiLvlLbl val="0"/>
      </c:catAx>
      <c:valAx>
        <c:axId val="612642335"/>
        <c:scaling>
          <c:orientation val="minMax"/>
        </c:scaling>
        <c:delete val="1"/>
        <c:axPos val="l"/>
        <c:numFmt formatCode="0\%" sourceLinked="1"/>
        <c:majorTickMark val="none"/>
        <c:minorTickMark val="none"/>
        <c:tickLblPos val="nextTo"/>
        <c:crossAx val="652101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6EA8-824F-977B-E42217F2C0C4}"/>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6EA8-824F-977B-E42217F2C0C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6EA8-824F-977B-E42217F2C0C4}"/>
            </c:ext>
          </c:extLst>
        </c:ser>
        <c:ser>
          <c:idx val="3"/>
          <c:order val="3"/>
          <c:tx>
            <c:strRef>
              <c:f>Sheet1!$E$1</c:f>
              <c:strCache>
                <c:ptCount val="1"/>
                <c:pt idx="0">
                  <c:v>Somewhat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6EA8-824F-977B-E42217F2C0C4}"/>
            </c:ext>
          </c:extLst>
        </c:ser>
        <c:ser>
          <c:idx val="4"/>
          <c:order val="4"/>
          <c:tx>
            <c:strRef>
              <c:f>Sheet1!$F$1</c:f>
              <c:strCache>
                <c:ptCount val="1"/>
                <c:pt idx="0">
                  <c:v>Strong no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6EA8-824F-977B-E42217F2C0C4}"/>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
          <c:y val="0"/>
          <c:w val="1"/>
          <c:h val="0.99999999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43</c:v>
                </c:pt>
                <c:pt idx="1">
                  <c:v>38</c:v>
                </c:pt>
                <c:pt idx="2">
                  <c:v>58</c:v>
                </c:pt>
                <c:pt idx="3">
                  <c:v>50</c:v>
                </c:pt>
                <c:pt idx="4">
                  <c:v>40</c:v>
                </c:pt>
                <c:pt idx="5">
                  <c:v>39</c:v>
                </c:pt>
              </c:numCache>
            </c:numRef>
          </c:val>
          <c:extLst>
            <c:ext xmlns:c16="http://schemas.microsoft.com/office/drawing/2014/chart" uri="{C3380CC4-5D6E-409C-BE32-E72D297353CC}">
              <c16:uniqueId val="{00000000-26A3-9F41-96CE-1E3C395A3578}"/>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26</c:v>
                </c:pt>
                <c:pt idx="1">
                  <c:v>25</c:v>
                </c:pt>
                <c:pt idx="2">
                  <c:v>27</c:v>
                </c:pt>
                <c:pt idx="3">
                  <c:v>32</c:v>
                </c:pt>
                <c:pt idx="4">
                  <c:v>33</c:v>
                </c:pt>
                <c:pt idx="5">
                  <c:v>30</c:v>
                </c:pt>
              </c:numCache>
            </c:numRef>
          </c:val>
          <c:extLst>
            <c:ext xmlns:c16="http://schemas.microsoft.com/office/drawing/2014/chart" uri="{C3380CC4-5D6E-409C-BE32-E72D297353CC}">
              <c16:uniqueId val="{00000001-26A3-9F41-96CE-1E3C395A3578}"/>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0\%</c:formatCode>
                <c:ptCount val="6"/>
                <c:pt idx="0">
                  <c:v>70</c:v>
                </c:pt>
                <c:pt idx="1">
                  <c:v>64</c:v>
                </c:pt>
                <c:pt idx="2">
                  <c:v>85</c:v>
                </c:pt>
                <c:pt idx="3">
                  <c:v>82</c:v>
                </c:pt>
                <c:pt idx="4">
                  <c:v>73</c:v>
                </c:pt>
                <c:pt idx="5">
                  <c:v>69</c:v>
                </c:pt>
              </c:numCache>
            </c:numRef>
          </c:val>
          <c:extLst>
            <c:ext xmlns:c16="http://schemas.microsoft.com/office/drawing/2014/chart" uri="{C3380CC4-5D6E-409C-BE32-E72D297353CC}">
              <c16:uniqueId val="{00000002-26A3-9F41-96CE-1E3C395A3578}"/>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009989539126112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8</c:v>
                </c:pt>
                <c:pt idx="1">
                  <c:v>5</c:v>
                </c:pt>
                <c:pt idx="2">
                  <c:v>18</c:v>
                </c:pt>
                <c:pt idx="3">
                  <c:v>6</c:v>
                </c:pt>
                <c:pt idx="4">
                  <c:v>6</c:v>
                </c:pt>
                <c:pt idx="5">
                  <c:v>7</c:v>
                </c:pt>
                <c:pt idx="6">
                  <c:v>16</c:v>
                </c:pt>
                <c:pt idx="7">
                  <c:v>4</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r>
                      <a:rPr lang="en-US"/>
                      <a:t>+</a:t>
                    </a:r>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r>
                      <a:rPr lang="en-US"/>
                      <a:t>+</a:t>
                    </a:r>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Category 1</c:v>
                </c:pt>
                <c:pt idx="1">
                  <c:v>Category 2</c:v>
                </c:pt>
                <c:pt idx="2">
                  <c:v>Category 3</c:v>
                </c:pt>
                <c:pt idx="3">
                  <c:v>Category 4</c:v>
                </c:pt>
                <c:pt idx="4">
                  <c:v>Category 5</c:v>
                </c:pt>
              </c:strCache>
            </c:strRef>
          </c:cat>
          <c:val>
            <c:numRef>
              <c:f>Sheet1!$B$2:$B$9</c:f>
              <c:numCache>
                <c:formatCode>General</c:formatCode>
                <c:ptCount val="8"/>
                <c:pt idx="0">
                  <c:v>5</c:v>
                </c:pt>
                <c:pt idx="1">
                  <c:v>3</c:v>
                </c:pt>
                <c:pt idx="2">
                  <c:v>1</c:v>
                </c:pt>
                <c:pt idx="3">
                  <c:v>6</c:v>
                </c:pt>
                <c:pt idx="4">
                  <c:v>5</c:v>
                </c:pt>
                <c:pt idx="5">
                  <c:v>3</c:v>
                </c:pt>
                <c:pt idx="6">
                  <c:v>13</c:v>
                </c:pt>
                <c:pt idx="7">
                  <c:v>1</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8-F373-2641-ADB4-490E14994DD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F373-2641-ADB4-490E14994DD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2-F373-2641-ADB4-490E14994DD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1-F373-2641-ADB4-490E14994DD9}"/>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dLbl>
              <c:idx val="8"/>
              <c:tx>
                <c:rich>
                  <a:bodyPr/>
                  <a:lstStyle/>
                  <a:p>
                    <a:r>
                      <a:rPr lang="en-US"/>
                      <a:t>+</a:t>
                    </a:r>
                    <a:fld id="{87E1C9BB-41F3-4738-9E64-8769A02B4A8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73-2641-ADB4-490E14994DD9}"/>
                </c:ext>
              </c:extLst>
            </c:dLbl>
            <c:dLbl>
              <c:idx val="9"/>
              <c:tx>
                <c:rich>
                  <a:bodyPr/>
                  <a:lstStyle/>
                  <a:p>
                    <a:r>
                      <a:rPr lang="en-US"/>
                      <a:t>+</a:t>
                    </a:r>
                    <a:fld id="{83DE452A-B2D5-46FE-B5B2-4B9A7E6D99C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3-2641-ADB4-490E14994DD9}"/>
                </c:ext>
              </c:extLst>
            </c:dLbl>
            <c:dLbl>
              <c:idx val="10"/>
              <c:tx>
                <c:rich>
                  <a:bodyPr/>
                  <a:lstStyle/>
                  <a:p>
                    <a:r>
                      <a:rPr lang="en-US"/>
                      <a:t>+</a:t>
                    </a:r>
                    <a:fld id="{809C6AF7-14B0-4364-97A3-A8F4ACB73B7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3D-4CA4-AC77-DF7DAA7B9E1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8</c:v>
                </c:pt>
                <c:pt idx="1">
                  <c:v>5</c:v>
                </c:pt>
                <c:pt idx="2">
                  <c:v>11</c:v>
                </c:pt>
                <c:pt idx="3">
                  <c:v>18</c:v>
                </c:pt>
                <c:pt idx="4">
                  <c:v>10</c:v>
                </c:pt>
                <c:pt idx="5">
                  <c:v>-8</c:v>
                </c:pt>
                <c:pt idx="6">
                  <c:v>-8</c:v>
                </c:pt>
                <c:pt idx="7">
                  <c:v>17</c:v>
                </c:pt>
                <c:pt idx="8">
                  <c:v>10</c:v>
                </c:pt>
                <c:pt idx="9">
                  <c:v>4</c:v>
                </c:pt>
                <c:pt idx="10">
                  <c:v>13</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8-F373-2641-ADB4-490E14994DD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F373-2641-ADB4-490E14994DD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2-F373-2641-ADB4-490E14994DD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1-F373-2641-ADB4-490E14994DD9}"/>
              </c:ext>
            </c:extLst>
          </c:dPt>
          <c:dLbls>
            <c:dLbl>
              <c:idx val="0"/>
              <c:tx>
                <c:rich>
                  <a:bodyPr/>
                  <a:lstStyle/>
                  <a:p>
                    <a:r>
                      <a:rPr lang="en-US"/>
                      <a:t>+</a:t>
                    </a:r>
                    <a:fld id="{A39AAE98-E5F3-FE44-9E1F-DB82B7B990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73-2641-ADB4-490E14994DD9}"/>
                </c:ext>
              </c:extLst>
            </c:dLbl>
            <c:dLbl>
              <c:idx val="1"/>
              <c:tx>
                <c:rich>
                  <a:bodyPr/>
                  <a:lstStyle/>
                  <a:p>
                    <a:r>
                      <a:rPr lang="en-US"/>
                      <a:t>+</a:t>
                    </a:r>
                    <a:fld id="{85386405-FF37-424C-97D0-53881A28557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3-2641-ADB4-490E14994DD9}"/>
                </c:ext>
              </c:extLst>
            </c:dLbl>
            <c:dLbl>
              <c:idx val="2"/>
              <c:tx>
                <c:rich>
                  <a:bodyPr/>
                  <a:lstStyle/>
                  <a:p>
                    <a:r>
                      <a:rPr lang="en-US"/>
                      <a:t>+</a:t>
                    </a:r>
                    <a:fld id="{30E7A021-19EB-8A4C-AEF8-D297CE7639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73-2641-ADB4-490E14994DD9}"/>
                </c:ext>
              </c:extLst>
            </c:dLbl>
            <c:dLbl>
              <c:idx val="3"/>
              <c:tx>
                <c:rich>
                  <a:bodyPr/>
                  <a:lstStyle/>
                  <a:p>
                    <a:r>
                      <a:rPr lang="en-US"/>
                      <a:t>+</a:t>
                    </a:r>
                    <a:fld id="{00F0E174-0B5F-1640-9502-883146FB40E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73-2641-ADB4-490E14994DD9}"/>
                </c:ext>
              </c:extLst>
            </c:dLbl>
            <c:dLbl>
              <c:idx val="4"/>
              <c:tx>
                <c:rich>
                  <a:bodyPr/>
                  <a:lstStyle/>
                  <a:p>
                    <a:r>
                      <a:rPr lang="en-US"/>
                      <a:t>+</a:t>
                    </a:r>
                    <a:fld id="{AE9E3953-EA67-304F-AD0F-4A22346CEF8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73-2641-ADB4-490E14994DD9}"/>
                </c:ext>
              </c:extLst>
            </c:dLbl>
            <c:dLbl>
              <c:idx val="5"/>
              <c:tx>
                <c:rich>
                  <a:bodyPr/>
                  <a:lstStyle/>
                  <a:p>
                    <a:fld id="{4ED22E90-AB2E-DF4D-AF84-62C7C8F196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73-2641-ADB4-490E14994DD9}"/>
                </c:ext>
              </c:extLst>
            </c:dLbl>
            <c:dLbl>
              <c:idx val="6"/>
              <c:tx>
                <c:rich>
                  <a:bodyPr/>
                  <a:lstStyle/>
                  <a:p>
                    <a:fld id="{ED0D12BF-D71F-694A-9F63-36E6F99218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73-2641-ADB4-490E14994DD9}"/>
                </c:ext>
              </c:extLst>
            </c:dLbl>
            <c:dLbl>
              <c:idx val="7"/>
              <c:tx>
                <c:rich>
                  <a:bodyPr/>
                  <a:lstStyle/>
                  <a:p>
                    <a:r>
                      <a:rPr lang="en-US"/>
                      <a:t>+</a:t>
                    </a:r>
                    <a:fld id="{608F32E3-E582-254A-8173-4A811E92E35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73-2641-ADB4-490E14994DD9}"/>
                </c:ext>
              </c:extLst>
            </c:dLbl>
            <c:dLbl>
              <c:idx val="8"/>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73-2641-ADB4-490E14994DD9}"/>
                </c:ext>
              </c:extLst>
            </c:dLbl>
            <c:dLbl>
              <c:idx val="9"/>
              <c:tx>
                <c:rich>
                  <a:bodyPr/>
                  <a:lstStyle/>
                  <a:p>
                    <a:r>
                      <a:rPr lang="en-US"/>
                      <a:t>+</a:t>
                    </a:r>
                    <a:fld id="{EA743CEF-BB57-42F1-B519-75FB7A2998F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3-2641-ADB4-490E14994DD9}"/>
                </c:ext>
              </c:extLst>
            </c:dLbl>
            <c:dLbl>
              <c:idx val="10"/>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949-449D-B0E2-2F0937B3CA2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c:v>
                </c:pt>
                <c:pt idx="1">
                  <c:v>Men</c:v>
                </c:pt>
                <c:pt idx="2">
                  <c:v>Women</c:v>
                </c:pt>
                <c:pt idx="3">
                  <c:v>White noncollege </c:v>
                </c:pt>
                <c:pt idx="4">
                  <c:v>White college </c:v>
                </c:pt>
                <c:pt idx="5">
                  <c:v>Black voters </c:v>
                </c:pt>
                <c:pt idx="6">
                  <c:v>Latino voters </c:v>
                </c:pt>
                <c:pt idx="7">
                  <c:v>Unmarried</c:v>
                </c:pt>
                <c:pt idx="8">
                  <c:v>Less than $50k</c:v>
                </c:pt>
                <c:pt idx="9">
                  <c:v>$50k-$100k</c:v>
                </c:pt>
                <c:pt idx="10">
                  <c:v>$100k+</c:v>
                </c:pt>
              </c:strCache>
            </c:strRef>
          </c:cat>
          <c:val>
            <c:numRef>
              <c:f>Sheet1!$B$2:$B$12</c:f>
              <c:numCache>
                <c:formatCode>General</c:formatCode>
                <c:ptCount val="11"/>
                <c:pt idx="0">
                  <c:v>5</c:v>
                </c:pt>
                <c:pt idx="1">
                  <c:v>2</c:v>
                </c:pt>
                <c:pt idx="2">
                  <c:v>8</c:v>
                </c:pt>
                <c:pt idx="3">
                  <c:v>11</c:v>
                </c:pt>
                <c:pt idx="4">
                  <c:v>6</c:v>
                </c:pt>
                <c:pt idx="5">
                  <c:v>-1</c:v>
                </c:pt>
                <c:pt idx="6">
                  <c:v>-8</c:v>
                </c:pt>
                <c:pt idx="7">
                  <c:v>6</c:v>
                </c:pt>
                <c:pt idx="8">
                  <c:v>5</c:v>
                </c:pt>
                <c:pt idx="9">
                  <c:v>6</c:v>
                </c:pt>
                <c:pt idx="10">
                  <c:v>6</c:v>
                </c:pt>
              </c:numCache>
            </c:numRef>
          </c:val>
          <c:extLst>
            <c:ext xmlns:c16="http://schemas.microsoft.com/office/drawing/2014/chart" uri="{C3380CC4-5D6E-409C-BE32-E72D297353CC}">
              <c16:uniqueId val="{00000000-F373-2641-ADB4-490E14994DD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25"/>
          <c:min val="-25"/>
        </c:scaling>
        <c:delete val="1"/>
        <c:axPos val="t"/>
        <c:numFmt formatCode="General"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Category 1</c:v>
                </c:pt>
                <c:pt idx="1">
                  <c:v>Category 2</c:v>
                </c:pt>
                <c:pt idx="2">
                  <c:v>Category 3</c:v>
                </c:pt>
                <c:pt idx="3">
                  <c:v>Category 4</c:v>
                </c:pt>
                <c:pt idx="4">
                  <c:v>Category 5</c:v>
                </c:pt>
              </c:strCache>
            </c:strRef>
          </c:cat>
          <c:val>
            <c:numRef>
              <c:f>Sheet1!$B$2:$B$7</c:f>
              <c:numCache>
                <c:formatCode>0\%</c:formatCode>
                <c:ptCount val="6"/>
                <c:pt idx="0">
                  <c:v>44</c:v>
                </c:pt>
                <c:pt idx="1">
                  <c:v>36</c:v>
                </c:pt>
                <c:pt idx="2">
                  <c:v>31</c:v>
                </c:pt>
                <c:pt idx="3">
                  <c:v>24</c:v>
                </c:pt>
                <c:pt idx="4">
                  <c:v>15</c:v>
                </c:pt>
                <c:pt idx="5">
                  <c:v>15</c:v>
                </c:pt>
              </c:numCache>
            </c:numRef>
          </c:val>
          <c:extLst>
            <c:ext xmlns:c16="http://schemas.microsoft.com/office/drawing/2014/chart" uri="{C3380CC4-5D6E-409C-BE32-E72D297353CC}">
              <c16:uniqueId val="{00000000-EA1E-6F48-8633-9A936EBBB4E9}"/>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44</c:v>
                </c:pt>
                <c:pt idx="1">
                  <c:v>34</c:v>
                </c:pt>
                <c:pt idx="2">
                  <c:v>31</c:v>
                </c:pt>
                <c:pt idx="3">
                  <c:v>26</c:v>
                </c:pt>
                <c:pt idx="4">
                  <c:v>31</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47</c:v>
                </c:pt>
                <c:pt idx="1">
                  <c:v>36</c:v>
                </c:pt>
                <c:pt idx="2">
                  <c:v>31</c:v>
                </c:pt>
                <c:pt idx="3">
                  <c:v>24</c:v>
                </c:pt>
                <c:pt idx="4">
                  <c:v>27</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35</c:v>
                </c:pt>
                <c:pt idx="1">
                  <c:v>50</c:v>
                </c:pt>
                <c:pt idx="2">
                  <c:v>26</c:v>
                </c:pt>
                <c:pt idx="3">
                  <c:v>20</c:v>
                </c:pt>
                <c:pt idx="4">
                  <c:v>17</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9190625984365"/>
          <c:y val="4.1056004484449293E-2"/>
          <c:w val="0.43286991469816272"/>
          <c:h val="0.7495852641904982"/>
        </c:manualLayout>
      </c:layout>
      <c:pieChart>
        <c:varyColors val="1"/>
        <c:ser>
          <c:idx val="0"/>
          <c:order val="0"/>
          <c:tx>
            <c:strRef>
              <c:f>Sheet1!$B$1</c:f>
              <c:strCache>
                <c:ptCount val="1"/>
                <c:pt idx="0">
                  <c:v>Gender</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6C2-44CA-BDA9-FD0EB6EF98F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6C2-44CA-BDA9-FD0EB6EF98F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6C2-44CA-BDA9-FD0EB6EF98F3}"/>
              </c:ext>
            </c:extLst>
          </c:dPt>
          <c:dLbls>
            <c:dLbl>
              <c:idx val="0"/>
              <c:layout>
                <c:manualLayout>
                  <c:x val="-0.22152176290463699"/>
                  <c:y val="2.9715631373722386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66A64F82-1C18-784C-9A1A-395FCB834FE9}" type="CATEGORYNAME">
                      <a:rPr lang="en-US" smtClean="0">
                        <a:solidFill>
                          <a:schemeClr val="bg1"/>
                        </a:solidFill>
                      </a:rPr>
                      <a:pPr>
                        <a:defRPr>
                          <a:solidFill>
                            <a:schemeClr val="bg1"/>
                          </a:solidFill>
                        </a:defRPr>
                      </a:pPr>
                      <a:t>[CATEGORY NAME]</a:t>
                    </a:fld>
                    <a:br>
                      <a:rPr lang="en-US" baseline="0">
                        <a:solidFill>
                          <a:schemeClr val="bg1"/>
                        </a:solidFill>
                      </a:rPr>
                    </a:br>
                    <a:fld id="{32BA0D44-03FB-3E49-92D5-C0A011D671DB}" type="VALUE">
                      <a:rPr lang="en-US" b="1" baseline="0" smtClean="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2-44CA-BDA9-FD0EB6EF98F3}"/>
                </c:ext>
              </c:extLst>
            </c:dLbl>
            <c:dLbl>
              <c:idx val="1"/>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fld id="{E0D47CF7-91BA-9247-B0ED-9D93CDB1F776}" type="CATEGORYNAME">
                      <a:rPr lang="en-US" smtClean="0">
                        <a:solidFill>
                          <a:schemeClr val="tx1"/>
                        </a:solidFill>
                      </a:rPr>
                      <a:pPr>
                        <a:defRPr>
                          <a:solidFill>
                            <a:schemeClr val="tx1"/>
                          </a:solidFill>
                        </a:defRPr>
                      </a:pPr>
                      <a:t>[CATEGORY NAME]</a:t>
                    </a:fld>
                    <a:r>
                      <a:rPr lang="en-US" baseline="0">
                        <a:solidFill>
                          <a:schemeClr val="tx1"/>
                        </a:solidFill>
                      </a:rPr>
                      <a:t> </a:t>
                    </a:r>
                    <a:fld id="{7A0CE397-47DF-194B-A871-1AFAE8DCC27F}" type="VALUE">
                      <a:rPr lang="en-US" b="1" baseline="0" smtClean="0">
                        <a:solidFill>
                          <a:schemeClr val="tx1"/>
                        </a:solidFill>
                      </a:rPr>
                      <a:pPr>
                        <a:defRPr>
                          <a:solidFill>
                            <a:schemeClr val="tx1"/>
                          </a:solidFill>
                        </a:defRPr>
                      </a:pPr>
                      <a:t>[VALUE]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
                      <c:h val="0.13077671116396836"/>
                    </c:manualLayout>
                  </c15:layout>
                  <c15:dlblFieldTable/>
                  <c15:showDataLabelsRange val="0"/>
                </c:ext>
                <c:ext xmlns:c16="http://schemas.microsoft.com/office/drawing/2014/chart" uri="{C3380CC4-5D6E-409C-BE32-E72D297353CC}">
                  <c16:uniqueId val="{00000003-E6C2-44CA-BDA9-FD0EB6EF98F3}"/>
                </c:ext>
              </c:extLst>
            </c:dLbl>
            <c:dLbl>
              <c:idx val="2"/>
              <c:layout>
                <c:manualLayout>
                  <c:x val="0.21452660214348207"/>
                  <c:y val="-1.502233702681768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DE76AB06-3BEE-4045-A41E-8B9544FF3F11}" type="CATEGORYNAME">
                      <a:rPr lang="en-US" smtClean="0">
                        <a:solidFill>
                          <a:schemeClr val="bg1"/>
                        </a:solidFill>
                      </a:rPr>
                      <a:pPr>
                        <a:defRPr>
                          <a:solidFill>
                            <a:schemeClr val="bg1"/>
                          </a:solidFill>
                        </a:defRPr>
                      </a:pPr>
                      <a:t>[CATEGORY NAME]</a:t>
                    </a:fld>
                    <a:r>
                      <a:rPr lang="en-US" baseline="0">
                        <a:solidFill>
                          <a:schemeClr val="bg1"/>
                        </a:solidFill>
                      </a:rPr>
                      <a:t> </a:t>
                    </a:r>
                    <a:fld id="{FF3827D9-C60A-7F46-9FFD-F8975CBF2D4B}" type="VALUE">
                      <a:rPr lang="en-US" b="1" baseline="0">
                        <a:solidFill>
                          <a:schemeClr val="bg1"/>
                        </a:solidFill>
                      </a:rPr>
                      <a:pPr>
                        <a:defRPr>
                          <a:solidFill>
                            <a:schemeClr val="bg1"/>
                          </a:solidFill>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C2-44CA-BDA9-FD0EB6EF98F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Married</c:v>
                </c:pt>
                <c:pt idx="1">
                  <c:v>Non-binary</c:v>
                </c:pt>
                <c:pt idx="2">
                  <c:v>Married</c:v>
                </c:pt>
              </c:strCache>
            </c:strRef>
          </c:cat>
          <c:val>
            <c:numRef>
              <c:f>Sheet1!$B$2:$B$4</c:f>
              <c:numCache>
                <c:formatCode>General</c:formatCode>
                <c:ptCount val="3"/>
                <c:pt idx="0" formatCode="0\%">
                  <c:v>47</c:v>
                </c:pt>
                <c:pt idx="2" formatCode="0\%">
                  <c:v>53</c:v>
                </c:pt>
              </c:numCache>
            </c:numRef>
          </c:val>
          <c:extLst>
            <c:ext xmlns:c16="http://schemas.microsoft.com/office/drawing/2014/chart" uri="{C3380CC4-5D6E-409C-BE32-E72D297353CC}">
              <c16:uniqueId val="{00000006-E6C2-44CA-BDA9-FD0EB6EF98F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8281243001763408"/>
          <c:h val="1"/>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49</c:v>
                </c:pt>
                <c:pt idx="1">
                  <c:v>43</c:v>
                </c:pt>
                <c:pt idx="2">
                  <c:v>33</c:v>
                </c:pt>
                <c:pt idx="3">
                  <c:v>28</c:v>
                </c:pt>
                <c:pt idx="4">
                  <c:v>8</c:v>
                </c:pt>
              </c:numCache>
            </c:numRef>
          </c:val>
          <c:extLst>
            <c:ext xmlns:c16="http://schemas.microsoft.com/office/drawing/2014/chart" uri="{C3380CC4-5D6E-409C-BE32-E72D297353CC}">
              <c16:uniqueId val="{00000000-3DD2-EC4C-8326-C1ABA02A086C}"/>
            </c:ext>
          </c:extLst>
        </c:ser>
        <c:dLbls>
          <c:dLblPos val="outEnd"/>
          <c:showLegendKey val="0"/>
          <c:showVal val="1"/>
          <c:showCatName val="0"/>
          <c:showSerName val="0"/>
          <c:showPercent val="0"/>
          <c:showBubbleSize val="0"/>
        </c:dLbls>
        <c:gapWidth val="101"/>
        <c:axId val="1799845216"/>
        <c:axId val="1240100496"/>
      </c:barChart>
      <c:catAx>
        <c:axId val="1799845216"/>
        <c:scaling>
          <c:orientation val="maxMin"/>
        </c:scaling>
        <c:delete val="1"/>
        <c:axPos val="l"/>
        <c:numFmt formatCode="General" sourceLinked="1"/>
        <c:majorTickMark val="none"/>
        <c:minorTickMark val="none"/>
        <c:tickLblPos val="nextTo"/>
        <c:crossAx val="1240100496"/>
        <c:crosses val="autoZero"/>
        <c:auto val="1"/>
        <c:lblAlgn val="ctr"/>
        <c:lblOffset val="100"/>
        <c:noMultiLvlLbl val="0"/>
      </c:catAx>
      <c:valAx>
        <c:axId val="1240100496"/>
        <c:scaling>
          <c:orientation val="minMax"/>
          <c:max val="100"/>
        </c:scaling>
        <c:delete val="1"/>
        <c:axPos val="t"/>
        <c:numFmt formatCode="0\%" sourceLinked="1"/>
        <c:majorTickMark val="out"/>
        <c:minorTickMark val="none"/>
        <c:tickLblPos val="nextTo"/>
        <c:crossAx val="1799845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General</c:formatCode>
                <c:ptCount val="7"/>
                <c:pt idx="0" formatCode="0\%">
                  <c:v>30</c:v>
                </c:pt>
                <c:pt idx="4" formatCode="0\%">
                  <c:v>38</c:v>
                </c:pt>
              </c:numCache>
            </c:numRef>
          </c:val>
          <c:extLst>
            <c:ext xmlns:c16="http://schemas.microsoft.com/office/drawing/2014/chart" uri="{C3380CC4-5D6E-409C-BE32-E72D297353CC}">
              <c16:uniqueId val="{00000000-7D5F-624E-9434-736F9DDC84C7}"/>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formatCode="0\%">
                  <c:v>17</c:v>
                </c:pt>
                <c:pt idx="4" formatCode="0\%">
                  <c:v>13</c:v>
                </c:pt>
              </c:numCache>
            </c:numRef>
          </c:val>
          <c:extLst>
            <c:ext xmlns:c16="http://schemas.microsoft.com/office/drawing/2014/chart" uri="{C3380CC4-5D6E-409C-BE32-E72D297353CC}">
              <c16:uniqueId val="{00000001-7D5F-624E-9434-736F9DDC84C7}"/>
            </c:ext>
          </c:extLst>
        </c:ser>
        <c:ser>
          <c:idx val="2"/>
          <c:order val="2"/>
          <c:tx>
            <c:strRef>
              <c:f>Sheet1!$D$1</c:f>
              <c:strCache>
                <c:ptCount val="1"/>
                <c:pt idx="0">
                  <c:v>total yes</c:v>
                </c:pt>
              </c:strCache>
            </c:strRef>
          </c:tx>
          <c:spPr>
            <a:noFill/>
            <a:ln>
              <a:noFill/>
            </a:ln>
            <a:effectLst/>
          </c:spPr>
          <c:invertIfNegative val="0"/>
          <c:dLbls>
            <c:dLbl>
              <c:idx val="4"/>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7D5F-624E-9434-736F9DDC84C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Sheet1!$D$2:$D$8</c:f>
              <c:numCache>
                <c:formatCode>General</c:formatCode>
                <c:ptCount val="7"/>
                <c:pt idx="0" formatCode="0\%">
                  <c:v>47</c:v>
                </c:pt>
                <c:pt idx="4" formatCode="0\%">
                  <c:v>53</c:v>
                </c:pt>
              </c:numCache>
            </c:numRef>
          </c:val>
          <c:extLst>
            <c:ext xmlns:c16="http://schemas.microsoft.com/office/drawing/2014/chart" uri="{C3380CC4-5D6E-409C-BE32-E72D297353CC}">
              <c16:uniqueId val="{00000002-7D5F-624E-9434-736F9DDC84C7}"/>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Sheet1!$E$2:$E$8</c:f>
              <c:numCache>
                <c:formatCode>0\%</c:formatCode>
                <c:ptCount val="7"/>
                <c:pt idx="1">
                  <c:v>16</c:v>
                </c:pt>
                <c:pt idx="5">
                  <c:v>15</c:v>
                </c:pt>
              </c:numCache>
            </c:numRef>
          </c:val>
          <c:extLst>
            <c:ext xmlns:c16="http://schemas.microsoft.com/office/drawing/2014/chart" uri="{C3380CC4-5D6E-409C-BE32-E72D297353CC}">
              <c16:uniqueId val="{00000003-7D5F-624E-9434-736F9DDC84C7}"/>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Sheet1!$F$2:$F$8</c:f>
              <c:numCache>
                <c:formatCode>0\%</c:formatCode>
                <c:ptCount val="7"/>
                <c:pt idx="1">
                  <c:v>25</c:v>
                </c:pt>
                <c:pt idx="5">
                  <c:v>25</c:v>
                </c:pt>
              </c:numCache>
            </c:numRef>
          </c:val>
          <c:extLst>
            <c:ext xmlns:c16="http://schemas.microsoft.com/office/drawing/2014/chart" uri="{C3380CC4-5D6E-409C-BE32-E72D297353CC}">
              <c16:uniqueId val="{00000004-7D5F-624E-9434-736F9DDC84C7}"/>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Sheet1!$G$2:$G$8</c:f>
              <c:numCache>
                <c:formatCode>0\%</c:formatCode>
                <c:ptCount val="7"/>
                <c:pt idx="1">
                  <c:v>42</c:v>
                </c:pt>
                <c:pt idx="5">
                  <c:v>39</c:v>
                </c:pt>
              </c:numCache>
            </c:numRef>
          </c:val>
          <c:extLst>
            <c:ext xmlns:c16="http://schemas.microsoft.com/office/drawing/2014/chart" uri="{C3380CC4-5D6E-409C-BE32-E72D297353CC}">
              <c16:uniqueId val="{00000005-7D5F-624E-9434-736F9DDC84C7}"/>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Sheet1!$A$2:$A$8</c:f>
              <c:numCache>
                <c:formatCode>General</c:formatCode>
                <c:ptCount val="7"/>
              </c:numCache>
            </c:numRef>
          </c:cat>
          <c:val>
            <c:numRef>
              <c:f>Sheet1!$H$2:$H$8</c:f>
              <c:numCache>
                <c:formatCode>General</c:formatCode>
                <c:ptCount val="7"/>
                <c:pt idx="2" formatCode="0\%">
                  <c:v>11</c:v>
                </c:pt>
                <c:pt idx="6" formatCode="0\%">
                  <c:v>8</c:v>
                </c:pt>
              </c:numCache>
            </c:numRef>
          </c:val>
          <c:extLst>
            <c:ext xmlns:c16="http://schemas.microsoft.com/office/drawing/2014/chart" uri="{C3380CC4-5D6E-409C-BE32-E72D297353CC}">
              <c16:uniqueId val="{00000006-7D5F-624E-9434-736F9DDC84C7}"/>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Sheet1!$I$2:$I$8</c:f>
              <c:numCache>
                <c:formatCode>General</c:formatCode>
                <c:ptCount val="7"/>
                <c:pt idx="2" formatCode="0\%">
                  <c:v>11</c:v>
                </c:pt>
                <c:pt idx="6" formatCode="0\%">
                  <c:v>8</c:v>
                </c:pt>
              </c:numCache>
            </c:numRef>
          </c:val>
          <c:extLst>
            <c:ext xmlns:c16="http://schemas.microsoft.com/office/drawing/2014/chart" uri="{C3380CC4-5D6E-409C-BE32-E72D297353CC}">
              <c16:uniqueId val="{00000007-7D5F-624E-9434-736F9DDC84C7}"/>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DEM - much more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1036-5049-9694-6C51B23F57F3}"/>
            </c:ext>
          </c:extLst>
        </c:ser>
        <c:ser>
          <c:idx val="2"/>
          <c:order val="1"/>
          <c:tx>
            <c:strRef>
              <c:f>Sheet1!$C$1</c:f>
              <c:strCache>
                <c:ptCount val="1"/>
                <c:pt idx="0">
                  <c:v>DEM - somewhat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1036-5049-9694-6C51B23F57F3}"/>
            </c:ext>
          </c:extLst>
        </c:ser>
        <c:ser>
          <c:idx val="3"/>
          <c:order val="2"/>
          <c:tx>
            <c:strRef>
              <c:f>Sheet1!$D$1</c:f>
              <c:strCache>
                <c:ptCount val="1"/>
                <c:pt idx="0">
                  <c:v>GOP - somewhat more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1036-5049-9694-6C51B23F57F3}"/>
            </c:ext>
          </c:extLst>
        </c:ser>
        <c:ser>
          <c:idx val="4"/>
          <c:order val="3"/>
          <c:tx>
            <c:strRef>
              <c:f>Sheet1!$E$1</c:f>
              <c:strCache>
                <c:ptCount val="1"/>
                <c:pt idx="0">
                  <c:v>GOP - much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1036-5049-9694-6C51B23F57F3}"/>
            </c:ext>
          </c:extLst>
        </c:ser>
        <c:ser>
          <c:idx val="5"/>
          <c:order val="4"/>
          <c:tx>
            <c:strRef>
              <c:f>Sheet1!$F$1</c:f>
              <c:strCache>
                <c:ptCount val="1"/>
                <c:pt idx="0">
                  <c:v>Neither</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1036-5049-9694-6C51B23F57F3}"/>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Definitely DEM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F1A5-9A41-8CA2-593CB7D9B753}"/>
            </c:ext>
          </c:extLst>
        </c:ser>
        <c:ser>
          <c:idx val="2"/>
          <c:order val="1"/>
          <c:tx>
            <c:strRef>
              <c:f>Sheet1!$C$1</c:f>
              <c:strCache>
                <c:ptCount val="1"/>
                <c:pt idx="0">
                  <c:v>Probably DEM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F1A5-9A41-8CA2-593CB7D9B753}"/>
            </c:ext>
          </c:extLst>
        </c:ser>
        <c:ser>
          <c:idx val="3"/>
          <c:order val="2"/>
          <c:tx>
            <c:strRef>
              <c:f>Sheet1!$D$1</c:f>
              <c:strCache>
                <c:ptCount val="1"/>
                <c:pt idx="0">
                  <c:v>Probably GOP</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F1A5-9A41-8CA2-593CB7D9B753}"/>
            </c:ext>
          </c:extLst>
        </c:ser>
        <c:ser>
          <c:idx val="4"/>
          <c:order val="3"/>
          <c:tx>
            <c:strRef>
              <c:f>Sheet1!$E$1</c:f>
              <c:strCache>
                <c:ptCount val="1"/>
                <c:pt idx="0">
                  <c:v>Definitely GOP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F1A5-9A41-8CA2-593CB7D9B753}"/>
            </c:ext>
          </c:extLst>
        </c:ser>
        <c:ser>
          <c:idx val="5"/>
          <c:order val="4"/>
          <c:tx>
            <c:strRef>
              <c:f>Sheet1!$F$1</c:f>
              <c:strCache>
                <c:ptCount val="1"/>
                <c:pt idx="0">
                  <c:v>Undecided</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F1A5-9A41-8CA2-593CB7D9B753}"/>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0.17649879207191516"/>
          <c:w val="1"/>
          <c:h val="0.6318239829894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General</c:formatCode>
                <c:ptCount val="7"/>
                <c:pt idx="0" formatCode="0\%">
                  <c:v>32</c:v>
                </c:pt>
                <c:pt idx="4" formatCode="0\%">
                  <c:v>39</c:v>
                </c:pt>
              </c:numCache>
            </c:numRef>
          </c:val>
          <c:extLst>
            <c:ext xmlns:c16="http://schemas.microsoft.com/office/drawing/2014/chart" uri="{C3380CC4-5D6E-409C-BE32-E72D297353CC}">
              <c16:uniqueId val="{00000000-DF32-FD4C-96D1-100567BA3198}"/>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formatCode="0\%">
                  <c:v>13</c:v>
                </c:pt>
                <c:pt idx="4" formatCode="0\%">
                  <c:v>12</c:v>
                </c:pt>
              </c:numCache>
            </c:numRef>
          </c:val>
          <c:extLst>
            <c:ext xmlns:c16="http://schemas.microsoft.com/office/drawing/2014/chart" uri="{C3380CC4-5D6E-409C-BE32-E72D297353CC}">
              <c16:uniqueId val="{00000001-DF32-FD4C-96D1-100567BA3198}"/>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Sheet1!$D$2:$D$8</c:f>
              <c:numCache>
                <c:formatCode>General</c:formatCode>
                <c:ptCount val="7"/>
                <c:pt idx="0" formatCode="0\%">
                  <c:v>45</c:v>
                </c:pt>
                <c:pt idx="4" formatCode="0\%">
                  <c:v>51</c:v>
                </c:pt>
              </c:numCache>
            </c:numRef>
          </c:val>
          <c:extLst>
            <c:ext xmlns:c16="http://schemas.microsoft.com/office/drawing/2014/chart" uri="{C3380CC4-5D6E-409C-BE32-E72D297353CC}">
              <c16:uniqueId val="{00000002-DF32-FD4C-96D1-100567BA3198}"/>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Sheet1!$E$2:$E$8</c:f>
              <c:numCache>
                <c:formatCode>0\%</c:formatCode>
                <c:ptCount val="7"/>
                <c:pt idx="1">
                  <c:v>27</c:v>
                </c:pt>
                <c:pt idx="5">
                  <c:v>25</c:v>
                </c:pt>
              </c:numCache>
            </c:numRef>
          </c:val>
          <c:extLst>
            <c:ext xmlns:c16="http://schemas.microsoft.com/office/drawing/2014/chart" uri="{C3380CC4-5D6E-409C-BE32-E72D297353CC}">
              <c16:uniqueId val="{00000003-DF32-FD4C-96D1-100567BA3198}"/>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Sheet1!$F$2:$F$8</c:f>
              <c:numCache>
                <c:formatCode>0\%</c:formatCode>
                <c:ptCount val="7"/>
                <c:pt idx="1">
                  <c:v>15</c:v>
                </c:pt>
                <c:pt idx="5">
                  <c:v>12</c:v>
                </c:pt>
              </c:numCache>
            </c:numRef>
          </c:val>
          <c:extLst>
            <c:ext xmlns:c16="http://schemas.microsoft.com/office/drawing/2014/chart" uri="{C3380CC4-5D6E-409C-BE32-E72D297353CC}">
              <c16:uniqueId val="{00000004-DF32-FD4C-96D1-100567BA3198}"/>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Sheet1!$G$2:$G$8</c:f>
              <c:numCache>
                <c:formatCode>0\%</c:formatCode>
                <c:ptCount val="7"/>
                <c:pt idx="1">
                  <c:v>42</c:v>
                </c:pt>
                <c:pt idx="5">
                  <c:v>38</c:v>
                </c:pt>
              </c:numCache>
            </c:numRef>
          </c:val>
          <c:extLst>
            <c:ext xmlns:c16="http://schemas.microsoft.com/office/drawing/2014/chart" uri="{C3380CC4-5D6E-409C-BE32-E72D297353CC}">
              <c16:uniqueId val="{00000005-DF32-FD4C-96D1-100567BA3198}"/>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Sheet1!$A$2:$A$8</c:f>
              <c:numCache>
                <c:formatCode>General</c:formatCode>
                <c:ptCount val="7"/>
              </c:numCache>
            </c:numRef>
          </c:cat>
          <c:val>
            <c:numRef>
              <c:f>Sheet1!$H$2:$H$8</c:f>
              <c:numCache>
                <c:formatCode>General</c:formatCode>
                <c:ptCount val="7"/>
                <c:pt idx="2" formatCode="0\%">
                  <c:v>13</c:v>
                </c:pt>
                <c:pt idx="6" formatCode="0\%">
                  <c:v>11</c:v>
                </c:pt>
              </c:numCache>
            </c:numRef>
          </c:val>
          <c:extLst>
            <c:ext xmlns:c16="http://schemas.microsoft.com/office/drawing/2014/chart" uri="{C3380CC4-5D6E-409C-BE32-E72D297353CC}">
              <c16:uniqueId val="{00000006-DF32-FD4C-96D1-100567BA3198}"/>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Sheet1!$I$2:$I$8</c:f>
              <c:numCache>
                <c:formatCode>General</c:formatCode>
                <c:ptCount val="7"/>
                <c:pt idx="2" formatCode="0\%">
                  <c:v>13</c:v>
                </c:pt>
                <c:pt idx="6" formatCode="0\%">
                  <c:v>11</c:v>
                </c:pt>
              </c:numCache>
            </c:numRef>
          </c:val>
          <c:extLst>
            <c:ext xmlns:c16="http://schemas.microsoft.com/office/drawing/2014/chart" uri="{C3380CC4-5D6E-409C-BE32-E72D297353CC}">
              <c16:uniqueId val="{00000007-DF32-FD4C-96D1-100567BA3198}"/>
            </c:ext>
          </c:extLst>
        </c:ser>
        <c:dLbls>
          <c:dLblPos val="ctr"/>
          <c:showLegendKey val="0"/>
          <c:showVal val="1"/>
          <c:showCatName val="0"/>
          <c:showSerName val="0"/>
          <c:showPercent val="0"/>
          <c:showBubbleSize val="0"/>
        </c:dLbls>
        <c:gapWidth val="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55"/>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5885475741415E-4"/>
          <c:y val="0"/>
          <c:w val="0.99970764114524258"/>
          <c:h val="1"/>
        </c:manualLayout>
      </c:layout>
      <c:barChart>
        <c:barDir val="col"/>
        <c:grouping val="stacked"/>
        <c:varyColors val="0"/>
        <c:ser>
          <c:idx val="0"/>
          <c:order val="0"/>
          <c:tx>
            <c:strRef>
              <c:f>Sheet1!$B$1</c:f>
              <c:strCache>
                <c:ptCount val="1"/>
                <c:pt idx="0">
                  <c:v>10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0\%</c:formatCode>
                <c:ptCount val="2"/>
                <c:pt idx="0">
                  <c:v>48</c:v>
                </c:pt>
                <c:pt idx="1">
                  <c:v>54</c:v>
                </c:pt>
              </c:numCache>
            </c:numRef>
          </c:val>
          <c:extLst>
            <c:ext xmlns:c16="http://schemas.microsoft.com/office/drawing/2014/chart" uri="{C3380CC4-5D6E-409C-BE32-E72D297353CC}">
              <c16:uniqueId val="{00000000-B149-407C-B3E1-AD52059B784F}"/>
            </c:ext>
          </c:extLst>
        </c:ser>
        <c:ser>
          <c:idx val="1"/>
          <c:order val="1"/>
          <c:tx>
            <c:strRef>
              <c:f>Sheet1!$C$1</c:f>
              <c:strCache>
                <c:ptCount val="1"/>
                <c:pt idx="0">
                  <c:v>8-9.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0\%</c:formatCode>
                <c:ptCount val="2"/>
                <c:pt idx="0">
                  <c:v>23</c:v>
                </c:pt>
                <c:pt idx="1">
                  <c:v>25</c:v>
                </c:pt>
              </c:numCache>
            </c:numRef>
          </c:val>
          <c:extLst>
            <c:ext xmlns:c16="http://schemas.microsoft.com/office/drawing/2014/chart" uri="{C3380CC4-5D6E-409C-BE32-E72D297353CC}">
              <c16:uniqueId val="{00000001-B149-407C-B3E1-AD52059B784F}"/>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0\%</c:formatCode>
                <c:ptCount val="2"/>
                <c:pt idx="0">
                  <c:v>71</c:v>
                </c:pt>
                <c:pt idx="1">
                  <c:v>79</c:v>
                </c:pt>
              </c:numCache>
            </c:numRef>
          </c:val>
          <c:extLst>
            <c:ext xmlns:c16="http://schemas.microsoft.com/office/drawing/2014/chart" uri="{C3380CC4-5D6E-409C-BE32-E72D297353CC}">
              <c16:uniqueId val="{00000002-B149-407C-B3E1-AD52059B784F}"/>
            </c:ext>
          </c:extLst>
        </c:ser>
        <c:dLbls>
          <c:dLblPos val="ctr"/>
          <c:showLegendKey val="0"/>
          <c:showVal val="1"/>
          <c:showCatName val="0"/>
          <c:showSerName val="0"/>
          <c:showPercent val="0"/>
          <c:showBubbleSize val="0"/>
        </c:dLbls>
        <c:gapWidth val="148"/>
        <c:overlap val="100"/>
        <c:axId val="121774752"/>
        <c:axId val="162782912"/>
      </c:barChart>
      <c:catAx>
        <c:axId val="121774752"/>
        <c:scaling>
          <c:orientation val="minMax"/>
        </c:scaling>
        <c:delete val="1"/>
        <c:axPos val="b"/>
        <c:numFmt formatCode="General" sourceLinked="1"/>
        <c:majorTickMark val="out"/>
        <c:minorTickMark val="none"/>
        <c:tickLblPos val="nextTo"/>
        <c:crossAx val="162782912"/>
        <c:crosses val="autoZero"/>
        <c:auto val="1"/>
        <c:lblAlgn val="ctr"/>
        <c:lblOffset val="100"/>
        <c:noMultiLvlLbl val="0"/>
      </c:catAx>
      <c:valAx>
        <c:axId val="162782912"/>
        <c:scaling>
          <c:orientation val="minMax"/>
          <c:max val="100"/>
        </c:scaling>
        <c:delete val="1"/>
        <c:axPos val="l"/>
        <c:numFmt formatCode="0\%" sourceLinked="1"/>
        <c:majorTickMark val="out"/>
        <c:minorTickMark val="none"/>
        <c:tickLblPos val="nextTo"/>
        <c:crossAx val="121774752"/>
        <c:crosses val="autoZero"/>
        <c:crossBetween val="between"/>
      </c:valAx>
      <c:spPr>
        <a:noFill/>
        <a:ln>
          <a:noFill/>
        </a:ln>
        <a:effectLst/>
      </c:spPr>
    </c:plotArea>
    <c:legend>
      <c:legendPos val="t"/>
      <c:legendEntry>
        <c:idx val="2"/>
        <c:delete val="1"/>
      </c:legendEntry>
      <c:layout>
        <c:manualLayout>
          <c:xMode val="edge"/>
          <c:yMode val="edge"/>
          <c:x val="0.36778512659007012"/>
          <c:y val="0"/>
          <c:w val="0.25204559909451235"/>
          <c:h val="7.94771164151783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43210497280009E-2"/>
          <c:y val="0"/>
          <c:w val="0.96951357900544"/>
          <c:h val="1"/>
        </c:manualLayout>
      </c:layout>
      <c:scatterChart>
        <c:scatterStyle val="smoothMarker"/>
        <c:varyColors val="0"/>
        <c:ser>
          <c:idx val="0"/>
          <c:order val="0"/>
          <c:tx>
            <c:strRef>
              <c:f>Sheet1!$A$2</c:f>
              <c:strCache>
                <c:ptCount val="1"/>
                <c:pt idx="0">
                  <c:v>All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987D-624A-8579-B03B315108D5}"/>
              </c:ext>
            </c:extLst>
          </c:dPt>
          <c:dPt>
            <c:idx val="1"/>
            <c:marker>
              <c:symbol val="none"/>
            </c:marker>
            <c:bubble3D val="0"/>
            <c:extLst>
              <c:ext xmlns:c16="http://schemas.microsoft.com/office/drawing/2014/chart" uri="{C3380CC4-5D6E-409C-BE32-E72D297353CC}">
                <c16:uniqueId val="{00000001-987D-624A-8579-B03B315108D5}"/>
              </c:ext>
            </c:extLst>
          </c:dPt>
          <c:dLbls>
            <c:dLbl>
              <c:idx val="0"/>
              <c:layout>
                <c:manualLayout>
                  <c:x val="-6.2074347897924778E-2"/>
                  <c:y val="0"/>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7D-624A-8579-B03B315108D5}"/>
                </c:ext>
              </c:extLst>
            </c:dLbl>
            <c:dLbl>
              <c:idx val="1"/>
              <c:layout>
                <c:manualLayout>
                  <c:x val="-8.1236429205545045E-3"/>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Sheet1!$B$2:$C$2</c:f>
              <c:numCache>
                <c:formatCode>0\%</c:formatCode>
                <c:ptCount val="2"/>
                <c:pt idx="0">
                  <c:v>71</c:v>
                </c:pt>
                <c:pt idx="1">
                  <c:v>79</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987D-624A-8579-B03B315108D5}"/>
            </c:ext>
          </c:extLst>
        </c:ser>
        <c:ser>
          <c:idx val="1"/>
          <c:order val="1"/>
          <c:tx>
            <c:strRef>
              <c:f>Sheet1!$A$3</c:f>
              <c:strCache>
                <c:ptCount val="1"/>
                <c:pt idx="0">
                  <c:v>Swing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3-987D-624A-8579-B03B315108D5}"/>
              </c:ext>
            </c:extLst>
          </c:dPt>
          <c:dPt>
            <c:idx val="1"/>
            <c:marker>
              <c:symbol val="none"/>
            </c:marker>
            <c:bubble3D val="0"/>
            <c:extLst>
              <c:ext xmlns:c16="http://schemas.microsoft.com/office/drawing/2014/chart" uri="{C3380CC4-5D6E-409C-BE32-E72D297353CC}">
                <c16:uniqueId val="{00000004-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58</c:v>
                </c:pt>
                <c:pt idx="1">
                  <c:v>70</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5-987D-624A-8579-B03B315108D5}"/>
            </c:ext>
          </c:extLst>
        </c:ser>
        <c:ser>
          <c:idx val="2"/>
          <c:order val="2"/>
          <c:tx>
            <c:strRef>
              <c:f>Sheet1!$A$4</c:f>
              <c:strCache>
                <c:ptCount val="1"/>
                <c:pt idx="0">
                  <c:v>Liberal 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6-987D-624A-8579-B03B315108D5}"/>
              </c:ext>
            </c:extLst>
          </c:dPt>
          <c:dPt>
            <c:idx val="1"/>
            <c:marker>
              <c:symbol val="none"/>
            </c:marker>
            <c:bubble3D val="0"/>
            <c:extLst>
              <c:ext xmlns:c16="http://schemas.microsoft.com/office/drawing/2014/chart" uri="{C3380CC4-5D6E-409C-BE32-E72D297353CC}">
                <c16:uniqueId val="{00000007-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Sheet1!$B$4:$C$4</c:f>
              <c:numCache>
                <c:formatCode>0\%</c:formatCode>
                <c:ptCount val="2"/>
                <c:pt idx="0">
                  <c:v>83</c:v>
                </c:pt>
                <c:pt idx="1">
                  <c:v>91</c:v>
                </c:pt>
              </c:numCache>
            </c:numRef>
          </c:xVal>
          <c:yVal>
            <c:numRef>
              <c:f>Sheet1!$D$4:$E$4</c:f>
              <c:numCache>
                <c:formatCode>General</c:formatCode>
                <c:ptCount val="2"/>
                <c:pt idx="0">
                  <c:v>6</c:v>
                </c:pt>
                <c:pt idx="1">
                  <c:v>6</c:v>
                </c:pt>
              </c:numCache>
            </c:numRef>
          </c:yVal>
          <c:smooth val="1"/>
          <c:extLst>
            <c:ext xmlns:c16="http://schemas.microsoft.com/office/drawing/2014/chart" uri="{C3380CC4-5D6E-409C-BE32-E72D297353CC}">
              <c16:uniqueId val="{00000008-987D-624A-8579-B03B315108D5}"/>
            </c:ext>
          </c:extLst>
        </c:ser>
        <c:ser>
          <c:idx val="3"/>
          <c:order val="3"/>
          <c:tx>
            <c:strRef>
              <c:f>Sheet1!$A$5</c:f>
              <c:strCache>
                <c:ptCount val="1"/>
                <c:pt idx="0">
                  <c:v>Other 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9-987D-624A-8579-B03B315108D5}"/>
              </c:ext>
            </c:extLst>
          </c:dPt>
          <c:dPt>
            <c:idx val="1"/>
            <c:marker>
              <c:symbol val="none"/>
            </c:marker>
            <c:bubble3D val="0"/>
            <c:extLst>
              <c:ext xmlns:c16="http://schemas.microsoft.com/office/drawing/2014/chart" uri="{C3380CC4-5D6E-409C-BE32-E72D297353CC}">
                <c16:uniqueId val="{0000000A-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Sheet1!$B$5:$C$5</c:f>
              <c:numCache>
                <c:formatCode>0\%</c:formatCode>
                <c:ptCount val="2"/>
                <c:pt idx="0">
                  <c:v>65</c:v>
                </c:pt>
                <c:pt idx="1">
                  <c:v>79</c:v>
                </c:pt>
              </c:numCache>
            </c:numRef>
          </c:xVal>
          <c:yVal>
            <c:numRef>
              <c:f>Sheet1!$D$5:$E$5</c:f>
              <c:numCache>
                <c:formatCode>General</c:formatCode>
                <c:ptCount val="2"/>
                <c:pt idx="0">
                  <c:v>5</c:v>
                </c:pt>
                <c:pt idx="1">
                  <c:v>5</c:v>
                </c:pt>
              </c:numCache>
            </c:numRef>
          </c:yVal>
          <c:smooth val="1"/>
          <c:extLst>
            <c:ext xmlns:c16="http://schemas.microsoft.com/office/drawing/2014/chart" uri="{C3380CC4-5D6E-409C-BE32-E72D297353CC}">
              <c16:uniqueId val="{0000000B-987D-624A-8579-B03B315108D5}"/>
            </c:ext>
          </c:extLst>
        </c:ser>
        <c:ser>
          <c:idx val="4"/>
          <c:order val="4"/>
          <c:tx>
            <c:strRef>
              <c:f>Sheet1!$A$6</c:f>
              <c:strCache>
                <c:ptCount val="1"/>
                <c:pt idx="0">
                  <c:v>Independents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C-987D-624A-8579-B03B315108D5}"/>
              </c:ext>
            </c:extLst>
          </c:dPt>
          <c:dPt>
            <c:idx val="1"/>
            <c:marker>
              <c:symbol val="none"/>
            </c:marker>
            <c:bubble3D val="0"/>
            <c:extLst>
              <c:ext xmlns:c16="http://schemas.microsoft.com/office/drawing/2014/chart" uri="{C3380CC4-5D6E-409C-BE32-E72D297353CC}">
                <c16:uniqueId val="{0000000D-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Sheet1!$B$6:$C$6</c:f>
              <c:numCache>
                <c:formatCode>0\%</c:formatCode>
                <c:ptCount val="2"/>
                <c:pt idx="0">
                  <c:v>35</c:v>
                </c:pt>
                <c:pt idx="1">
                  <c:v>50</c:v>
                </c:pt>
              </c:numCache>
            </c:numRef>
          </c:xVal>
          <c:yVal>
            <c:numRef>
              <c:f>Sheet1!$D$6:$E$6</c:f>
              <c:numCache>
                <c:formatCode>General</c:formatCode>
                <c:ptCount val="2"/>
                <c:pt idx="0">
                  <c:v>4</c:v>
                </c:pt>
                <c:pt idx="1">
                  <c:v>4</c:v>
                </c:pt>
              </c:numCache>
            </c:numRef>
          </c:yVal>
          <c:smooth val="1"/>
          <c:extLst>
            <c:ext xmlns:c16="http://schemas.microsoft.com/office/drawing/2014/chart" uri="{C3380CC4-5D6E-409C-BE32-E72D297353CC}">
              <c16:uniqueId val="{0000000E-987D-624A-8579-B03B315108D5}"/>
            </c:ext>
          </c:extLst>
        </c:ser>
        <c:ser>
          <c:idx val="5"/>
          <c:order val="5"/>
          <c:tx>
            <c:strRef>
              <c:f>Sheet1!$A$7</c:f>
              <c:strCache>
                <c:ptCount val="1"/>
                <c:pt idx="0">
                  <c:v>Non-MAGA Republicans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F-987D-624A-8579-B03B315108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7D-624A-8579-B03B315108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87D-624A-8579-B03B315108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Sheet1!$B$7:$C$7</c:f>
              <c:numCache>
                <c:formatCode>0\%</c:formatCode>
                <c:ptCount val="2"/>
                <c:pt idx="0">
                  <c:v>64</c:v>
                </c:pt>
                <c:pt idx="1">
                  <c:v>70</c:v>
                </c:pt>
              </c:numCache>
            </c:numRef>
          </c:xVal>
          <c:yVal>
            <c:numRef>
              <c:f>Sheet1!$D$7:$E$7</c:f>
              <c:numCache>
                <c:formatCode>General</c:formatCode>
                <c:ptCount val="2"/>
                <c:pt idx="0">
                  <c:v>3</c:v>
                </c:pt>
                <c:pt idx="1">
                  <c:v>3</c:v>
                </c:pt>
              </c:numCache>
            </c:numRef>
          </c:yVal>
          <c:smooth val="1"/>
          <c:extLst>
            <c:ext xmlns:c16="http://schemas.microsoft.com/office/drawing/2014/chart" uri="{C3380CC4-5D6E-409C-BE32-E72D297353CC}">
              <c16:uniqueId val="{00000011-987D-624A-8579-B03B315108D5}"/>
            </c:ext>
          </c:extLst>
        </c:ser>
        <c:ser>
          <c:idx val="6"/>
          <c:order val="6"/>
          <c:tx>
            <c:strRef>
              <c:f>Sheet1!$A$8</c:f>
              <c:strCache>
                <c:ptCount val="1"/>
                <c:pt idx="0">
                  <c:v>MAGA Republicans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B-A2C1-473F-8B1E-AED2E651DFDD}"/>
              </c:ext>
            </c:extLst>
          </c:dPt>
          <c:dPt>
            <c:idx val="1"/>
            <c:marker>
              <c:symbol val="none"/>
            </c:marker>
            <c:bubble3D val="0"/>
            <c:extLst>
              <c:ext xmlns:c16="http://schemas.microsoft.com/office/drawing/2014/chart" uri="{C3380CC4-5D6E-409C-BE32-E72D297353CC}">
                <c16:uniqueId val="{0000000C-A2C1-473F-8B1E-AED2E651DFDD}"/>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C1-473F-8B1E-AED2E651DFD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Sheet1!$B$8:$C$8</c:f>
              <c:numCache>
                <c:formatCode>0\%</c:formatCode>
                <c:ptCount val="2"/>
                <c:pt idx="0">
                  <c:v>77</c:v>
                </c:pt>
                <c:pt idx="1">
                  <c:v>82</c:v>
                </c:pt>
              </c:numCache>
            </c:numRef>
          </c:xVal>
          <c:yVal>
            <c:numRef>
              <c:f>Sheet1!$D$8:$E$8</c:f>
              <c:numCache>
                <c:formatCode>General</c:formatCode>
                <c:ptCount val="2"/>
                <c:pt idx="0">
                  <c:v>2</c:v>
                </c:pt>
                <c:pt idx="1">
                  <c:v>2</c:v>
                </c:pt>
              </c:numCache>
            </c:numRef>
          </c:yVal>
          <c:smooth val="1"/>
          <c:extLst>
            <c:ext xmlns:c16="http://schemas.microsoft.com/office/drawing/2014/chart" uri="{C3380CC4-5D6E-409C-BE32-E72D297353CC}">
              <c16:uniqueId val="{00000001-6446-437A-A181-B6A67B9E2C28}"/>
            </c:ext>
          </c:extLst>
        </c:ser>
        <c:dLbls>
          <c:showLegendKey val="0"/>
          <c:showVal val="0"/>
          <c:showCatName val="0"/>
          <c:showSerName val="0"/>
          <c:showPercent val="0"/>
          <c:showBubbleSize val="0"/>
        </c:dLbls>
        <c:axId val="287444592"/>
        <c:axId val="2077946175"/>
      </c:scatterChart>
      <c:valAx>
        <c:axId val="287444592"/>
        <c:scaling>
          <c:orientation val="minMax"/>
        </c:scaling>
        <c:delete val="1"/>
        <c:axPos val="b"/>
        <c:numFmt formatCode="0\%" sourceLinked="1"/>
        <c:majorTickMark val="none"/>
        <c:minorTickMark val="none"/>
        <c:tickLblPos val="nextTo"/>
        <c:crossAx val="2077946175"/>
        <c:crosses val="autoZero"/>
        <c:crossBetween val="midCat"/>
      </c:valAx>
      <c:valAx>
        <c:axId val="2077946175"/>
        <c:scaling>
          <c:orientation val="minMax"/>
          <c:max val="8.5"/>
          <c:min val="1.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43210497280009E-2"/>
          <c:y val="0"/>
          <c:w val="0.96951357900544"/>
          <c:h val="1"/>
        </c:manualLayout>
      </c:layout>
      <c:scatterChart>
        <c:scatterStyle val="smoothMarker"/>
        <c:varyColors val="0"/>
        <c:ser>
          <c:idx val="0"/>
          <c:order val="0"/>
          <c:tx>
            <c:strRef>
              <c:f>Sheet1!$A$2</c:f>
              <c:strCache>
                <c:ptCount val="1"/>
                <c:pt idx="0">
                  <c:v>All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AD28-48AD-84DB-A4EAAE7542D5}"/>
              </c:ext>
            </c:extLst>
          </c:dPt>
          <c:dPt>
            <c:idx val="1"/>
            <c:marker>
              <c:symbol val="none"/>
            </c:marker>
            <c:bubble3D val="0"/>
            <c:extLst>
              <c:ext xmlns:c16="http://schemas.microsoft.com/office/drawing/2014/chart" uri="{C3380CC4-5D6E-409C-BE32-E72D297353CC}">
                <c16:uniqueId val="{00000001-AD28-48AD-84DB-A4EAAE7542D5}"/>
              </c:ext>
            </c:extLst>
          </c:dPt>
          <c:dLbls>
            <c:dLbl>
              <c:idx val="0"/>
              <c:layout>
                <c:manualLayout>
                  <c:x val="-5.8026020861103603E-2"/>
                  <c:y val="-2.3834624265673834E-18"/>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28-48AD-84DB-A4EAAE7542D5}"/>
                </c:ext>
              </c:extLst>
            </c:dLbl>
            <c:dLbl>
              <c:idx val="1"/>
              <c:layout>
                <c:manualLayout>
                  <c:x val="-6.7742005749473443E-3"/>
                  <c:y val="-2.3834624265673834E-1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Sheet1!$B$2:$C$2</c:f>
              <c:numCache>
                <c:formatCode>0\%</c:formatCode>
                <c:ptCount val="2"/>
                <c:pt idx="0">
                  <c:v>71</c:v>
                </c:pt>
                <c:pt idx="1">
                  <c:v>79</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AD28-48AD-84DB-A4EAAE7542D5}"/>
            </c:ext>
          </c:extLst>
        </c:ser>
        <c:ser>
          <c:idx val="1"/>
          <c:order val="1"/>
          <c:tx>
            <c:strRef>
              <c:f>Sheet1!$A$3</c:f>
              <c:strCache>
                <c:ptCount val="1"/>
                <c:pt idx="0">
                  <c:v>18-34</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3-AD28-48AD-84DB-A4EAAE7542D5}"/>
              </c:ext>
            </c:extLst>
          </c:dPt>
          <c:dPt>
            <c:idx val="1"/>
            <c:marker>
              <c:symbol val="none"/>
            </c:marker>
            <c:bubble3D val="0"/>
            <c:extLst>
              <c:ext xmlns:c16="http://schemas.microsoft.com/office/drawing/2014/chart" uri="{C3380CC4-5D6E-409C-BE32-E72D297353CC}">
                <c16:uniqueId val="{00000004-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56</c:v>
                </c:pt>
                <c:pt idx="1">
                  <c:v>68</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5-AD28-48AD-84DB-A4EAAE7542D5}"/>
            </c:ext>
          </c:extLst>
        </c:ser>
        <c:ser>
          <c:idx val="2"/>
          <c:order val="2"/>
          <c:tx>
            <c:strRef>
              <c:f>Sheet1!$A$4</c:f>
              <c:strCache>
                <c:ptCount val="1"/>
                <c:pt idx="0">
                  <c:v>35-49</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6-AD28-48AD-84DB-A4EAAE7542D5}"/>
              </c:ext>
            </c:extLst>
          </c:dPt>
          <c:dPt>
            <c:idx val="1"/>
            <c:marker>
              <c:symbol val="none"/>
            </c:marker>
            <c:bubble3D val="0"/>
            <c:extLst>
              <c:ext xmlns:c16="http://schemas.microsoft.com/office/drawing/2014/chart" uri="{C3380CC4-5D6E-409C-BE32-E72D297353CC}">
                <c16:uniqueId val="{00000007-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Sheet1!$B$4:$C$4</c:f>
              <c:numCache>
                <c:formatCode>0\%</c:formatCode>
                <c:ptCount val="2"/>
                <c:pt idx="0">
                  <c:v>64</c:v>
                </c:pt>
                <c:pt idx="1">
                  <c:v>75</c:v>
                </c:pt>
              </c:numCache>
            </c:numRef>
          </c:xVal>
          <c:yVal>
            <c:numRef>
              <c:f>Sheet1!$D$4:$E$4</c:f>
              <c:numCache>
                <c:formatCode>General</c:formatCode>
                <c:ptCount val="2"/>
                <c:pt idx="0">
                  <c:v>6</c:v>
                </c:pt>
                <c:pt idx="1">
                  <c:v>6</c:v>
                </c:pt>
              </c:numCache>
            </c:numRef>
          </c:yVal>
          <c:smooth val="1"/>
          <c:extLst>
            <c:ext xmlns:c16="http://schemas.microsoft.com/office/drawing/2014/chart" uri="{C3380CC4-5D6E-409C-BE32-E72D297353CC}">
              <c16:uniqueId val="{00000008-AD28-48AD-84DB-A4EAAE7542D5}"/>
            </c:ext>
          </c:extLst>
        </c:ser>
        <c:ser>
          <c:idx val="3"/>
          <c:order val="3"/>
          <c:tx>
            <c:strRef>
              <c:f>Sheet1!$A$5</c:f>
              <c:strCache>
                <c:ptCount val="1"/>
                <c:pt idx="0">
                  <c:v>50-64</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9-AD28-48AD-84DB-A4EAAE7542D5}"/>
              </c:ext>
            </c:extLst>
          </c:dPt>
          <c:dPt>
            <c:idx val="1"/>
            <c:marker>
              <c:symbol val="none"/>
            </c:marker>
            <c:bubble3D val="0"/>
            <c:extLst>
              <c:ext xmlns:c16="http://schemas.microsoft.com/office/drawing/2014/chart" uri="{C3380CC4-5D6E-409C-BE32-E72D297353CC}">
                <c16:uniqueId val="{0000000A-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Sheet1!$B$5:$C$5</c:f>
              <c:numCache>
                <c:formatCode>0\%</c:formatCode>
                <c:ptCount val="2"/>
                <c:pt idx="0">
                  <c:v>75</c:v>
                </c:pt>
                <c:pt idx="1">
                  <c:v>82</c:v>
                </c:pt>
              </c:numCache>
            </c:numRef>
          </c:xVal>
          <c:yVal>
            <c:numRef>
              <c:f>Sheet1!$D$5:$E$5</c:f>
              <c:numCache>
                <c:formatCode>General</c:formatCode>
                <c:ptCount val="2"/>
                <c:pt idx="0">
                  <c:v>5</c:v>
                </c:pt>
                <c:pt idx="1">
                  <c:v>5</c:v>
                </c:pt>
              </c:numCache>
            </c:numRef>
          </c:yVal>
          <c:smooth val="1"/>
          <c:extLst>
            <c:ext xmlns:c16="http://schemas.microsoft.com/office/drawing/2014/chart" uri="{C3380CC4-5D6E-409C-BE32-E72D297353CC}">
              <c16:uniqueId val="{0000000B-AD28-48AD-84DB-A4EAAE7542D5}"/>
            </c:ext>
          </c:extLst>
        </c:ser>
        <c:ser>
          <c:idx val="4"/>
          <c:order val="4"/>
          <c:tx>
            <c:strRef>
              <c:f>Sheet1!$A$6</c:f>
              <c:strCache>
                <c:ptCount val="1"/>
                <c:pt idx="0">
                  <c:v>65+</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C-AD28-48AD-84DB-A4EAAE7542D5}"/>
              </c:ext>
            </c:extLst>
          </c:dPt>
          <c:dPt>
            <c:idx val="1"/>
            <c:marker>
              <c:symbol val="none"/>
            </c:marker>
            <c:bubble3D val="0"/>
            <c:extLst>
              <c:ext xmlns:c16="http://schemas.microsoft.com/office/drawing/2014/chart" uri="{C3380CC4-5D6E-409C-BE32-E72D297353CC}">
                <c16:uniqueId val="{0000000D-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Sheet1!$B$6:$C$6</c:f>
              <c:numCache>
                <c:formatCode>0\%</c:formatCode>
                <c:ptCount val="2"/>
                <c:pt idx="0">
                  <c:v>86</c:v>
                </c:pt>
                <c:pt idx="1">
                  <c:v>90</c:v>
                </c:pt>
              </c:numCache>
            </c:numRef>
          </c:xVal>
          <c:yVal>
            <c:numRef>
              <c:f>Sheet1!$D$6:$E$6</c:f>
              <c:numCache>
                <c:formatCode>General</c:formatCode>
                <c:ptCount val="2"/>
                <c:pt idx="0">
                  <c:v>4</c:v>
                </c:pt>
                <c:pt idx="1">
                  <c:v>4</c:v>
                </c:pt>
              </c:numCache>
            </c:numRef>
          </c:yVal>
          <c:smooth val="1"/>
          <c:extLst>
            <c:ext xmlns:c16="http://schemas.microsoft.com/office/drawing/2014/chart" uri="{C3380CC4-5D6E-409C-BE32-E72D297353CC}">
              <c16:uniqueId val="{0000000E-AD28-48AD-84DB-A4EAAE7542D5}"/>
            </c:ext>
          </c:extLst>
        </c:ser>
        <c:ser>
          <c:idx val="5"/>
          <c:order val="5"/>
          <c:tx>
            <c:strRef>
              <c:f>Sheet1!$A$7</c:f>
              <c:strCache>
                <c:ptCount val="1"/>
                <c:pt idx="0">
                  <c:v>White noncollege</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F-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Sheet1!$B$7:$C$7</c:f>
              <c:numCache>
                <c:formatCode>0\%</c:formatCode>
                <c:ptCount val="2"/>
                <c:pt idx="0">
                  <c:v>65</c:v>
                </c:pt>
                <c:pt idx="1">
                  <c:v>74</c:v>
                </c:pt>
              </c:numCache>
            </c:numRef>
          </c:xVal>
          <c:yVal>
            <c:numRef>
              <c:f>Sheet1!$D$7:$E$7</c:f>
              <c:numCache>
                <c:formatCode>General</c:formatCode>
                <c:ptCount val="2"/>
                <c:pt idx="0">
                  <c:v>3</c:v>
                </c:pt>
                <c:pt idx="1">
                  <c:v>3</c:v>
                </c:pt>
              </c:numCache>
            </c:numRef>
          </c:yVal>
          <c:smooth val="1"/>
          <c:extLst>
            <c:ext xmlns:c16="http://schemas.microsoft.com/office/drawing/2014/chart" uri="{C3380CC4-5D6E-409C-BE32-E72D297353CC}">
              <c16:uniqueId val="{00000011-AD28-48AD-84DB-A4EAAE7542D5}"/>
            </c:ext>
          </c:extLst>
        </c:ser>
        <c:ser>
          <c:idx val="6"/>
          <c:order val="6"/>
          <c:tx>
            <c:strRef>
              <c:f>Sheet1!$A$8</c:f>
              <c:strCache>
                <c:ptCount val="1"/>
                <c:pt idx="0">
                  <c:v>White college grads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12-AD28-48AD-84DB-A4EAAE7542D5}"/>
              </c:ext>
            </c:extLst>
          </c:dPt>
          <c:dPt>
            <c:idx val="1"/>
            <c:marker>
              <c:symbol val="none"/>
            </c:marker>
            <c:bubble3D val="0"/>
            <c:extLst>
              <c:ext xmlns:c16="http://schemas.microsoft.com/office/drawing/2014/chart" uri="{C3380CC4-5D6E-409C-BE32-E72D297353CC}">
                <c16:uniqueId val="{00000013-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Sheet1!$B$8:$C$8</c:f>
              <c:numCache>
                <c:formatCode>0\%</c:formatCode>
                <c:ptCount val="2"/>
                <c:pt idx="0">
                  <c:v>82</c:v>
                </c:pt>
                <c:pt idx="1">
                  <c:v>87</c:v>
                </c:pt>
              </c:numCache>
            </c:numRef>
          </c:xVal>
          <c:yVal>
            <c:numRef>
              <c:f>Sheet1!$D$8:$E$8</c:f>
              <c:numCache>
                <c:formatCode>General</c:formatCode>
                <c:ptCount val="2"/>
                <c:pt idx="0">
                  <c:v>2</c:v>
                </c:pt>
                <c:pt idx="1">
                  <c:v>2</c:v>
                </c:pt>
              </c:numCache>
            </c:numRef>
          </c:yVal>
          <c:smooth val="1"/>
          <c:extLst>
            <c:ext xmlns:c16="http://schemas.microsoft.com/office/drawing/2014/chart" uri="{C3380CC4-5D6E-409C-BE32-E72D297353CC}">
              <c16:uniqueId val="{00000014-AD28-48AD-84DB-A4EAAE7542D5}"/>
            </c:ext>
          </c:extLst>
        </c:ser>
        <c:ser>
          <c:idx val="7"/>
          <c:order val="7"/>
          <c:tx>
            <c:strRef>
              <c:f>Sheet1!$A$9</c:f>
              <c:strCache>
                <c:ptCount val="1"/>
                <c:pt idx="0">
                  <c:v>Black voters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15-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Sheet1!$B$9:$C$9</c:f>
              <c:numCache>
                <c:formatCode>0\%</c:formatCode>
                <c:ptCount val="2"/>
                <c:pt idx="0">
                  <c:v>64</c:v>
                </c:pt>
                <c:pt idx="1">
                  <c:v>75</c:v>
                </c:pt>
              </c:numCache>
            </c:numRef>
          </c:xVal>
          <c:yVal>
            <c:numRef>
              <c:f>Sheet1!$D$9:$E$9</c:f>
              <c:numCache>
                <c:formatCode>General</c:formatCode>
                <c:ptCount val="2"/>
                <c:pt idx="0">
                  <c:v>1</c:v>
                </c:pt>
                <c:pt idx="1">
                  <c:v>1</c:v>
                </c:pt>
              </c:numCache>
            </c:numRef>
          </c:yVal>
          <c:smooth val="1"/>
          <c:extLst>
            <c:ext xmlns:c16="http://schemas.microsoft.com/office/drawing/2014/chart" uri="{C3380CC4-5D6E-409C-BE32-E72D297353CC}">
              <c16:uniqueId val="{00000017-AD28-48AD-84DB-A4EAAE7542D5}"/>
            </c:ext>
          </c:extLst>
        </c:ser>
        <c:ser>
          <c:idx val="8"/>
          <c:order val="8"/>
          <c:tx>
            <c:strRef>
              <c:f>Sheet1!$A$10</c:f>
              <c:strCache>
                <c:ptCount val="1"/>
                <c:pt idx="0">
                  <c:v>Latino 18-49</c:v>
                </c:pt>
              </c:strCache>
            </c:strRef>
          </c:tx>
          <c:spPr>
            <a:ln w="50800" cap="rnd">
              <a:solidFill>
                <a:schemeClr val="accent1"/>
              </a:solidFill>
              <a:round/>
              <a:tailEnd type="triangle"/>
            </a:ln>
            <a:effectLst/>
          </c:spPr>
          <c:marker>
            <c:symbol val="none"/>
          </c:marker>
          <c:dPt>
            <c:idx val="1"/>
            <c:marker>
              <c:symbol val="none"/>
            </c:marker>
            <c:bubble3D val="0"/>
            <c:extLst>
              <c:ext xmlns:c16="http://schemas.microsoft.com/office/drawing/2014/chart" uri="{C3380CC4-5D6E-409C-BE32-E72D297353CC}">
                <c16:uniqueId val="{00000018-AD28-48AD-84DB-A4EAAE7542D5}"/>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6="http://schemas.microsoft.com/office/drawing/2014/chart" uri="{C3380CC4-5D6E-409C-BE32-E72D297353CC}">
                  <c16:uniqueId val="{00000019-AD28-48AD-84DB-A4EAAE7542D5}"/>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D28-48AD-84DB-A4EAAE7542D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Sheet1!$B$10:$C$10</c:f>
              <c:numCache>
                <c:formatCode>0\%</c:formatCode>
                <c:ptCount val="2"/>
                <c:pt idx="0">
                  <c:v>65</c:v>
                </c:pt>
                <c:pt idx="1">
                  <c:v>82</c:v>
                </c:pt>
              </c:numCache>
            </c:numRef>
          </c:xVal>
          <c:yVal>
            <c:numRef>
              <c:f>Sheet1!$D$10:$E$10</c:f>
              <c:numCache>
                <c:formatCode>General</c:formatCode>
                <c:ptCount val="2"/>
                <c:pt idx="0">
                  <c:v>0</c:v>
                </c:pt>
                <c:pt idx="1">
                  <c:v>0</c:v>
                </c:pt>
              </c:numCache>
            </c:numRef>
          </c:yVal>
          <c:smooth val="1"/>
          <c:extLst>
            <c:ext xmlns:c16="http://schemas.microsoft.com/office/drawing/2014/chart" uri="{C3380CC4-5D6E-409C-BE32-E72D297353CC}">
              <c16:uniqueId val="{0000001A-AD28-48AD-84DB-A4EAAE7542D5}"/>
            </c:ext>
          </c:extLst>
        </c:ser>
        <c:dLbls>
          <c:showLegendKey val="0"/>
          <c:showVal val="0"/>
          <c:showCatName val="0"/>
          <c:showSerName val="0"/>
          <c:showPercent val="0"/>
          <c:showBubbleSize val="0"/>
        </c:dLbls>
        <c:axId val="287444592"/>
        <c:axId val="2077946175"/>
      </c:scatterChart>
      <c:valAx>
        <c:axId val="287444592"/>
        <c:scaling>
          <c:orientation val="minMax"/>
        </c:scaling>
        <c:delete val="1"/>
        <c:axPos val="b"/>
        <c:numFmt formatCode="0\%" sourceLinked="1"/>
        <c:majorTickMark val="none"/>
        <c:minorTickMark val="none"/>
        <c:tickLblPos val="nextTo"/>
        <c:crossAx val="2077946175"/>
        <c:crosses val="autoZero"/>
        <c:crossBetween val="midCat"/>
      </c:valAx>
      <c:valAx>
        <c:axId val="2077946175"/>
        <c:scaling>
          <c:orientation val="minMax"/>
          <c:max val="8.5"/>
          <c:min val="-0.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30742793632489E-4"/>
          <c:y val="0"/>
          <c:w val="0.96951357900544"/>
          <c:h val="1"/>
        </c:manualLayout>
      </c:layout>
      <c:scatterChart>
        <c:scatterStyle val="smoothMarker"/>
        <c:varyColors val="0"/>
        <c:ser>
          <c:idx val="0"/>
          <c:order val="0"/>
          <c:tx>
            <c:strRef>
              <c:f>Sheet1!$A$2</c:f>
              <c:strCache>
                <c:ptCount val="1"/>
                <c:pt idx="0">
                  <c:v>Democrats</c:v>
                </c:pt>
              </c:strCache>
            </c:strRef>
          </c:tx>
          <c:spPr>
            <a:ln w="50800" cap="rnd">
              <a:solidFill>
                <a:schemeClr val="accent1"/>
              </a:solidFill>
              <a:round/>
              <a:tailEnd type="triangle"/>
            </a:ln>
            <a:effectLst/>
          </c:spPr>
          <c:marker>
            <c:symbol val="none"/>
          </c:marker>
          <c:dPt>
            <c:idx val="0"/>
            <c:marker>
              <c:symbol val="none"/>
            </c:marker>
            <c:bubble3D val="0"/>
            <c:extLst>
              <c:ext xmlns:c16="http://schemas.microsoft.com/office/drawing/2014/chart" uri="{C3380CC4-5D6E-409C-BE32-E72D297353CC}">
                <c16:uniqueId val="{00000000-5E03-4DD6-9F61-9F47BDAF9E14}"/>
              </c:ext>
            </c:extLst>
          </c:dPt>
          <c:dPt>
            <c:idx val="1"/>
            <c:marker>
              <c:symbol val="none"/>
            </c:marker>
            <c:bubble3D val="0"/>
            <c:extLst>
              <c:ext xmlns:c16="http://schemas.microsoft.com/office/drawing/2014/chart" uri="{C3380CC4-5D6E-409C-BE32-E72D297353CC}">
                <c16:uniqueId val="{00000001-5E03-4DD6-9F61-9F47BDAF9E14}"/>
              </c:ext>
            </c:extLst>
          </c:dPt>
          <c:dLbls>
            <c:dLbl>
              <c:idx val="0"/>
              <c:layout>
                <c:manualLayout>
                  <c:x val="-6.0724905552317819E-2"/>
                  <c:y val="-2.3834624265673834E-18"/>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03-4DD6-9F61-9F47BDAF9E14}"/>
                </c:ext>
              </c:extLst>
            </c:dLbl>
            <c:dLbl>
              <c:idx val="1"/>
              <c:layout>
                <c:manualLayout>
                  <c:x val="-4.0753158837334219E-3"/>
                  <c:y val="-2.3834624265673834E-1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3-4DD6-9F61-9F47BDAF9E1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Sheet1!$B$2:$C$2</c:f>
              <c:numCache>
                <c:formatCode>0\%</c:formatCode>
                <c:ptCount val="2"/>
                <c:pt idx="0">
                  <c:v>77</c:v>
                </c:pt>
                <c:pt idx="1">
                  <c:v>81</c:v>
                </c:pt>
              </c:numCache>
            </c:numRef>
          </c:xVal>
          <c:yVal>
            <c:numRef>
              <c:f>Sheet1!$D$2:$E$2</c:f>
              <c:numCache>
                <c:formatCode>General</c:formatCode>
                <c:ptCount val="2"/>
                <c:pt idx="0">
                  <c:v>8</c:v>
                </c:pt>
                <c:pt idx="1">
                  <c:v>8</c:v>
                </c:pt>
              </c:numCache>
            </c:numRef>
          </c:yVal>
          <c:smooth val="1"/>
          <c:extLst>
            <c:ext xmlns:c16="http://schemas.microsoft.com/office/drawing/2014/chart" uri="{C3380CC4-5D6E-409C-BE32-E72D297353CC}">
              <c16:uniqueId val="{00000002-5E03-4DD6-9F61-9F47BDAF9E14}"/>
            </c:ext>
          </c:extLst>
        </c:ser>
        <c:ser>
          <c:idx val="1"/>
          <c:order val="1"/>
          <c:tx>
            <c:strRef>
              <c:f>Sheet1!$A$3</c:f>
              <c:strCache>
                <c:ptCount val="1"/>
                <c:pt idx="0">
                  <c:v>Independents</c:v>
                </c:pt>
              </c:strCache>
            </c:strRef>
          </c:tx>
          <c:spPr>
            <a:ln w="19050" cap="rnd">
              <a:solidFill>
                <a:schemeClr val="accent2"/>
              </a:solidFill>
              <a:round/>
              <a:tailEnd type="triangle"/>
            </a:ln>
            <a:effectLst/>
          </c:spPr>
          <c:marker>
            <c:symbol val="none"/>
          </c:marker>
          <c:dPt>
            <c:idx val="1"/>
            <c:marker>
              <c:symbol val="none"/>
            </c:marker>
            <c:bubble3D val="0"/>
            <c:spPr>
              <a:ln w="47625" cap="rnd">
                <a:solidFill>
                  <a:schemeClr val="accent1"/>
                </a:solidFill>
                <a:round/>
                <a:tailEnd type="triangle"/>
              </a:ln>
              <a:effectLst/>
            </c:spPr>
            <c:extLst>
              <c:ext xmlns:c16="http://schemas.microsoft.com/office/drawing/2014/chart" uri="{C3380CC4-5D6E-409C-BE32-E72D297353CC}">
                <c16:uniqueId val="{00000003-ED3C-4713-A407-0E58FBC5D37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extLst>
                <c:ext xmlns:c16="http://schemas.microsoft.com/office/drawing/2014/chart" uri="{C3380CC4-5D6E-409C-BE32-E72D297353CC}">
                  <c16:uniqueId val="{00000004-ED3C-4713-A407-0E58FBC5D37A}"/>
                </c:ext>
              </c:extLst>
            </c:dLbl>
            <c:dLbl>
              <c:idx val="1"/>
              <c:layout>
                <c:manualLayout>
                  <c:x val="-8.1236429205546034E-3"/>
                  <c:y val="-1.9067699412539067E-17"/>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3C-4713-A407-0E58FBC5D3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Sheet1!$B$3:$C$3</c:f>
              <c:numCache>
                <c:formatCode>0\%</c:formatCode>
                <c:ptCount val="2"/>
                <c:pt idx="0">
                  <c:v>65</c:v>
                </c:pt>
                <c:pt idx="1">
                  <c:v>77</c:v>
                </c:pt>
              </c:numCache>
            </c:numRef>
          </c:xVal>
          <c:yVal>
            <c:numRef>
              <c:f>Sheet1!$D$3:$E$3</c:f>
              <c:numCache>
                <c:formatCode>General</c:formatCode>
                <c:ptCount val="2"/>
                <c:pt idx="0">
                  <c:v>7</c:v>
                </c:pt>
                <c:pt idx="1">
                  <c:v>7</c:v>
                </c:pt>
              </c:numCache>
            </c:numRef>
          </c:yVal>
          <c:smooth val="1"/>
          <c:extLst>
            <c:ext xmlns:c16="http://schemas.microsoft.com/office/drawing/2014/chart" uri="{C3380CC4-5D6E-409C-BE32-E72D297353CC}">
              <c16:uniqueId val="{00000002-ED3C-4713-A407-0E58FBC5D37A}"/>
            </c:ext>
          </c:extLst>
        </c:ser>
        <c:dLbls>
          <c:showLegendKey val="0"/>
          <c:showVal val="0"/>
          <c:showCatName val="0"/>
          <c:showSerName val="0"/>
          <c:showPercent val="0"/>
          <c:showBubbleSize val="0"/>
        </c:dLbls>
        <c:axId val="287444592"/>
        <c:axId val="2077946175"/>
      </c:scatterChart>
      <c:valAx>
        <c:axId val="287444592"/>
        <c:scaling>
          <c:orientation val="minMax"/>
          <c:max val="100"/>
          <c:min val="0"/>
        </c:scaling>
        <c:delete val="1"/>
        <c:axPos val="b"/>
        <c:numFmt formatCode="0\%" sourceLinked="1"/>
        <c:majorTickMark val="out"/>
        <c:minorTickMark val="none"/>
        <c:tickLblPos val="nextTo"/>
        <c:crossAx val="2077946175"/>
        <c:crosses val="autoZero"/>
        <c:crossBetween val="midCat"/>
      </c:valAx>
      <c:valAx>
        <c:axId val="2077946175"/>
        <c:scaling>
          <c:orientation val="minMax"/>
          <c:max val="8.5"/>
          <c:min val="-0.5"/>
        </c:scaling>
        <c:delete val="1"/>
        <c:axPos val="l"/>
        <c:numFmt formatCode="General" sourceLinked="1"/>
        <c:majorTickMark val="out"/>
        <c:minorTickMark val="none"/>
        <c:tickLblPos val="nextTo"/>
        <c:crossAx val="2874445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Definitely DEM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0-975A-5A43-AE63-08531E5202CD}"/>
            </c:ext>
          </c:extLst>
        </c:ser>
        <c:ser>
          <c:idx val="2"/>
          <c:order val="1"/>
          <c:tx>
            <c:strRef>
              <c:f>Sheet1!$C$1</c:f>
              <c:strCache>
                <c:ptCount val="1"/>
                <c:pt idx="0">
                  <c:v>Probably DEM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1-975A-5A43-AE63-08531E5202CD}"/>
            </c:ext>
          </c:extLst>
        </c:ser>
        <c:ser>
          <c:idx val="3"/>
          <c:order val="2"/>
          <c:tx>
            <c:strRef>
              <c:f>Sheet1!$D$1</c:f>
              <c:strCache>
                <c:ptCount val="1"/>
                <c:pt idx="0">
                  <c:v>Probably GOP</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6="http://schemas.microsoft.com/office/drawing/2014/chart" uri="{C3380CC4-5D6E-409C-BE32-E72D297353CC}">
              <c16:uniqueId val="{00000002-975A-5A43-AE63-08531E5202CD}"/>
            </c:ext>
          </c:extLst>
        </c:ser>
        <c:ser>
          <c:idx val="4"/>
          <c:order val="3"/>
          <c:tx>
            <c:strRef>
              <c:f>Sheet1!$E$1</c:f>
              <c:strCache>
                <c:ptCount val="1"/>
                <c:pt idx="0">
                  <c:v>Definitely GOP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6="http://schemas.microsoft.com/office/drawing/2014/chart" uri="{C3380CC4-5D6E-409C-BE32-E72D297353CC}">
              <c16:uniqueId val="{00000003-975A-5A43-AE63-08531E5202CD}"/>
            </c:ext>
          </c:extLst>
        </c:ser>
        <c:ser>
          <c:idx val="5"/>
          <c:order val="4"/>
          <c:tx>
            <c:strRef>
              <c:f>Sheet1!$F$1</c:f>
              <c:strCache>
                <c:ptCount val="1"/>
                <c:pt idx="0">
                  <c:v>Undecided</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6="http://schemas.microsoft.com/office/drawing/2014/chart" uri="{C3380CC4-5D6E-409C-BE32-E72D297353CC}">
              <c16:uniqueId val="{00000004-975A-5A43-AE63-08531E5202CD}"/>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layout>
        <c:manualLayout>
          <c:xMode val="edge"/>
          <c:yMode val="edge"/>
          <c:x val="0"/>
          <c:y val="7.7487792184783759E-3"/>
          <c:w val="1"/>
          <c:h val="0.941199853838402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8191382190422E-2"/>
          <c:y val="3.6802965418796331E-2"/>
          <c:w val="0.94868361723561911"/>
          <c:h val="0.96319703458120365"/>
        </c:manualLayout>
      </c:layout>
      <c:barChart>
        <c:barDir val="col"/>
        <c:grouping val="stacked"/>
        <c:varyColors val="0"/>
        <c:ser>
          <c:idx val="0"/>
          <c:order val="0"/>
          <c:tx>
            <c:strRef>
              <c:f>Sheet1!$B$1</c:f>
              <c:strCache>
                <c:ptCount val="1"/>
                <c:pt idx="0">
                  <c:v>strong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formatCode="0\%">
                  <c:v>32</c:v>
                </c:pt>
              </c:numCache>
            </c:numRef>
          </c:val>
          <c:extLst>
            <c:ext xmlns:c16="http://schemas.microsoft.com/office/drawing/2014/chart" uri="{C3380CC4-5D6E-409C-BE32-E72D297353CC}">
              <c16:uniqueId val="{00000000-5C99-5A4F-9F5E-7E042EA03173}"/>
            </c:ext>
          </c:extLst>
        </c:ser>
        <c:ser>
          <c:idx val="1"/>
          <c:order val="1"/>
          <c:tx>
            <c:strRef>
              <c:f>Sheet1!$C$1</c:f>
              <c:strCache>
                <c:ptCount val="1"/>
                <c:pt idx="0">
                  <c:v>somewhat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formatCode="0\%">
                  <c:v>13</c:v>
                </c:pt>
              </c:numCache>
            </c:numRef>
          </c:val>
          <c:extLst>
            <c:ext xmlns:c16="http://schemas.microsoft.com/office/drawing/2014/chart" uri="{C3380CC4-5D6E-409C-BE32-E72D297353CC}">
              <c16:uniqueId val="{00000001-5C99-5A4F-9F5E-7E042EA03173}"/>
            </c:ext>
          </c:extLst>
        </c:ser>
        <c:ser>
          <c:idx val="2"/>
          <c:order val="2"/>
          <c:tx>
            <c:strRef>
              <c:f>Sheet1!$D$1</c:f>
              <c:strCache>
                <c:ptCount val="1"/>
                <c:pt idx="0">
                  <c:v>total yes</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formatCode="0\%">
                  <c:v>45</c:v>
                </c:pt>
              </c:numCache>
            </c:numRef>
          </c:val>
          <c:extLst>
            <c:ext xmlns:c16="http://schemas.microsoft.com/office/drawing/2014/chart" uri="{C3380CC4-5D6E-409C-BE32-E72D297353CC}">
              <c16:uniqueId val="{00000002-5C99-5A4F-9F5E-7E042EA03173}"/>
            </c:ext>
          </c:extLst>
        </c:ser>
        <c:ser>
          <c:idx val="3"/>
          <c:order val="3"/>
          <c:tx>
            <c:strRef>
              <c:f>Sheet1!$E$1</c:f>
              <c:strCache>
                <c:ptCount val="1"/>
                <c:pt idx="0">
                  <c:v>strong 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0\%</c:formatCode>
                <c:ptCount val="3"/>
                <c:pt idx="1">
                  <c:v>27</c:v>
                </c:pt>
              </c:numCache>
            </c:numRef>
          </c:val>
          <c:extLst>
            <c:ext xmlns:c16="http://schemas.microsoft.com/office/drawing/2014/chart" uri="{C3380CC4-5D6E-409C-BE32-E72D297353CC}">
              <c16:uniqueId val="{00000003-5C99-5A4F-9F5E-7E042EA03173}"/>
            </c:ext>
          </c:extLst>
        </c:ser>
        <c:ser>
          <c:idx val="4"/>
          <c:order val="4"/>
          <c:tx>
            <c:strRef>
              <c:f>Sheet1!$F$1</c:f>
              <c:strCache>
                <c:ptCount val="1"/>
                <c:pt idx="0">
                  <c:v>somewhat 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0\%</c:formatCode>
                <c:ptCount val="3"/>
                <c:pt idx="1">
                  <c:v>15</c:v>
                </c:pt>
              </c:numCache>
            </c:numRef>
          </c:val>
          <c:extLst>
            <c:ext xmlns:c16="http://schemas.microsoft.com/office/drawing/2014/chart" uri="{C3380CC4-5D6E-409C-BE32-E72D297353CC}">
              <c16:uniqueId val="{00000004-5C99-5A4F-9F5E-7E042EA03173}"/>
            </c:ext>
          </c:extLst>
        </c:ser>
        <c:ser>
          <c:idx val="5"/>
          <c:order val="5"/>
          <c:tx>
            <c:strRef>
              <c:f>Sheet1!$G$1</c:f>
              <c:strCache>
                <c:ptCount val="1"/>
                <c:pt idx="0">
                  <c:v>total no</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Sheet1!$G$2:$G$4</c:f>
              <c:numCache>
                <c:formatCode>0\%</c:formatCode>
                <c:ptCount val="3"/>
                <c:pt idx="1">
                  <c:v>42</c:v>
                </c:pt>
              </c:numCache>
            </c:numRef>
          </c:val>
          <c:extLst>
            <c:ext xmlns:c16="http://schemas.microsoft.com/office/drawing/2014/chart" uri="{C3380CC4-5D6E-409C-BE32-E72D297353CC}">
              <c16:uniqueId val="{00000005-5C99-5A4F-9F5E-7E042EA03173}"/>
            </c:ext>
          </c:extLst>
        </c:ser>
        <c:ser>
          <c:idx val="6"/>
          <c:order val="6"/>
          <c:tx>
            <c:strRef>
              <c:f>Sheet1!$H$1</c:f>
              <c:strCache>
                <c:ptCount val="1"/>
                <c:pt idx="0">
                  <c:v>not sure</c:v>
                </c:pt>
              </c:strCache>
            </c:strRef>
          </c:tx>
          <c:spPr>
            <a:solidFill>
              <a:schemeClr val="bg2"/>
            </a:solidFill>
            <a:ln>
              <a:noFill/>
            </a:ln>
            <a:effectLst/>
          </c:spPr>
          <c:invertIfNegative val="0"/>
          <c:dLbls>
            <c:delete val="1"/>
          </c:dLbls>
          <c:cat>
            <c:numRef>
              <c:f>Sheet1!$A$2:$A$4</c:f>
              <c:numCache>
                <c:formatCode>General</c:formatCode>
                <c:ptCount val="3"/>
              </c:numCache>
            </c:numRef>
          </c:cat>
          <c:val>
            <c:numRef>
              <c:f>Sheet1!$H$2:$H$4</c:f>
              <c:numCache>
                <c:formatCode>General</c:formatCode>
                <c:ptCount val="3"/>
                <c:pt idx="2" formatCode="0\%">
                  <c:v>13</c:v>
                </c:pt>
              </c:numCache>
            </c:numRef>
          </c:val>
          <c:extLst>
            <c:ext xmlns:c16="http://schemas.microsoft.com/office/drawing/2014/chart" uri="{C3380CC4-5D6E-409C-BE32-E72D297353CC}">
              <c16:uniqueId val="{00000006-5C99-5A4F-9F5E-7E042EA03173}"/>
            </c:ext>
          </c:extLst>
        </c:ser>
        <c:ser>
          <c:idx val="7"/>
          <c:order val="7"/>
          <c:tx>
            <c:strRef>
              <c:f>Sheet1!$I$1</c:f>
              <c:strCache>
                <c:ptCount val="1"/>
                <c:pt idx="0">
                  <c:v>total not sure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Sheet1!$I$2:$I$4</c:f>
              <c:numCache>
                <c:formatCode>General</c:formatCode>
                <c:ptCount val="3"/>
                <c:pt idx="2" formatCode="0\%">
                  <c:v>13</c:v>
                </c:pt>
              </c:numCache>
            </c:numRef>
          </c:val>
          <c:extLst>
            <c:ext xmlns:c16="http://schemas.microsoft.com/office/drawing/2014/chart" uri="{C3380CC4-5D6E-409C-BE32-E72D297353CC}">
              <c16:uniqueId val="{00000007-5C99-5A4F-9F5E-7E042EA03173}"/>
            </c:ext>
          </c:extLst>
        </c:ser>
        <c:dLbls>
          <c:dLblPos val="ctr"/>
          <c:showLegendKey val="0"/>
          <c:showVal val="1"/>
          <c:showCatName val="0"/>
          <c:showSerName val="0"/>
          <c:showPercent val="0"/>
          <c:showBubbleSize val="0"/>
        </c:dLbls>
        <c:gapWidth val="76"/>
        <c:overlap val="100"/>
        <c:axId val="8278448"/>
        <c:axId val="7795488"/>
      </c:barChart>
      <c:catAx>
        <c:axId val="8278448"/>
        <c:scaling>
          <c:orientation val="minMax"/>
        </c:scaling>
        <c:delete val="1"/>
        <c:axPos val="b"/>
        <c:numFmt formatCode="General" sourceLinked="1"/>
        <c:majorTickMark val="none"/>
        <c:minorTickMark val="none"/>
        <c:tickLblPos val="nextTo"/>
        <c:crossAx val="7795488"/>
        <c:crosses val="autoZero"/>
        <c:auto val="1"/>
        <c:lblAlgn val="ctr"/>
        <c:lblOffset val="100"/>
        <c:noMultiLvlLbl val="0"/>
      </c:catAx>
      <c:valAx>
        <c:axId val="7795488"/>
        <c:scaling>
          <c:orientation val="minMax"/>
          <c:max val="100"/>
          <c:min val="0"/>
        </c:scaling>
        <c:delete val="1"/>
        <c:axPos val="l"/>
        <c:numFmt formatCode="0\%" sourceLinked="1"/>
        <c:majorTickMark val="out"/>
        <c:minorTickMark val="none"/>
        <c:tickLblPos val="nextTo"/>
        <c:crossAx val="827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Sheet1!$B$1</c:f>
              <c:strCache>
                <c:ptCount val="1"/>
                <c:pt idx="0">
                  <c:v>10, extremely motivated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numCache>
            </c:numRef>
          </c:val>
          <c:extLst>
            <c:ext xmlns:c16="http://schemas.microsoft.com/office/drawing/2014/chart" uri="{C3380CC4-5D6E-409C-BE32-E72D297353CC}">
              <c16:uniqueId val="{00000001-975A-5A43-AE63-08531E5202CD}"/>
            </c:ext>
          </c:extLst>
        </c:ser>
        <c:ser>
          <c:idx val="3"/>
          <c:order val="1"/>
          <c:tx>
            <c:strRef>
              <c:f>Sheet1!$C$1</c:f>
              <c:strCache>
                <c:ptCount val="1"/>
                <c:pt idx="0">
                  <c:v>8-9, very motivated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6="http://schemas.microsoft.com/office/drawing/2014/chart" uri="{C3380CC4-5D6E-409C-BE32-E72D297353CC}">
              <c16:uniqueId val="{00000002-975A-5A43-AE63-08531E5202CD}"/>
            </c:ext>
          </c:extLst>
        </c:ser>
        <c:dLbls>
          <c:showLegendKey val="0"/>
          <c:showVal val="1"/>
          <c:showCatName val="0"/>
          <c:showSerName val="0"/>
          <c:showPercent val="0"/>
          <c:showBubbleSize val="0"/>
        </c:dLbls>
        <c:gapWidth val="121"/>
        <c:overlap val="-27"/>
        <c:axId val="652101487"/>
        <c:axId val="612642335"/>
      </c:barChart>
      <c:catAx>
        <c:axId val="652101487"/>
        <c:scaling>
          <c:orientation val="minMax"/>
        </c:scaling>
        <c:delete val="1"/>
        <c:axPos val="b"/>
        <c:numFmt formatCode="General" sourceLinked="1"/>
        <c:majorTickMark val="none"/>
        <c:minorTickMark val="none"/>
        <c:tickLblPos val="nextTo"/>
        <c:crossAx val="612642335"/>
        <c:crosses val="autoZero"/>
        <c:auto val="1"/>
        <c:lblAlgn val="ctr"/>
        <c:lblOffset val="100"/>
        <c:noMultiLvlLbl val="0"/>
      </c:catAx>
      <c:valAx>
        <c:axId val="612642335"/>
        <c:scaling>
          <c:orientation val="minMax"/>
        </c:scaling>
        <c:delete val="1"/>
        <c:axPos val="l"/>
        <c:numFmt formatCode="General" sourceLinked="1"/>
        <c:majorTickMark val="none"/>
        <c:minorTickMark val="none"/>
        <c:tickLblPos val="nextTo"/>
        <c:crossAx val="652101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CD8EF-9A8B-A041-B317-265FBB7658ED}"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958C8-BFA8-5345-A606-E8F3EB644D5F}" type="slidenum">
              <a:rPr lang="en-US" smtClean="0"/>
              <a:t>‹#›</a:t>
            </a:fld>
            <a:endParaRPr lang="en-US"/>
          </a:p>
        </p:txBody>
      </p:sp>
    </p:spTree>
    <p:extLst>
      <p:ext uri="{BB962C8B-B14F-4D97-AF65-F5344CB8AC3E}">
        <p14:creationId xmlns:p14="http://schemas.microsoft.com/office/powerpoint/2010/main" val="107791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9E6B-ECF5-3734-61BB-1D67F6A66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2FC9E-3E93-553B-BE0A-83E87F899DF5}"/>
              </a:ext>
            </a:extLst>
          </p:cNvPr>
          <p:cNvSpPr>
            <a:spLocks noGrp="1" noRot="1" noChangeAspect="1"/>
          </p:cNvSpPr>
          <p:nvPr>
            <p:ph type="sldImg"/>
          </p:nvPr>
        </p:nvSpPr>
        <p:spPr>
          <a:xfrm>
            <a:off x="163513" y="577850"/>
            <a:ext cx="6665912" cy="3749675"/>
          </a:xfrm>
        </p:spPr>
      </p:sp>
      <p:sp>
        <p:nvSpPr>
          <p:cNvPr id="3" name="Notes Placeholder 2">
            <a:extLst>
              <a:ext uri="{FF2B5EF4-FFF2-40B4-BE49-F238E27FC236}">
                <a16:creationId xmlns:a16="http://schemas.microsoft.com/office/drawing/2014/main" id="{8F324BB5-4C25-7432-6C43-9F0957686BEC}"/>
              </a:ext>
            </a:extLst>
          </p:cNvPr>
          <p:cNvSpPr>
            <a:spLocks noGrp="1"/>
          </p:cNvSpPr>
          <p:nvPr>
            <p:ph type="body" idx="1"/>
          </p:nvPr>
        </p:nvSpPr>
        <p:spPr/>
        <p:txBody>
          <a:bodyPr/>
          <a:lstStyle/>
          <a:p>
            <a:r>
              <a:rPr lang="en-US" sz="1200" b="0" i="0" kern="1200" err="1">
                <a:solidFill>
                  <a:schemeClr val="tx1"/>
                </a:solidFill>
                <a:effectLst/>
                <a:latin typeface="+mn-lt"/>
                <a:ea typeface="+mn-ea"/>
                <a:cs typeface="+mn-cs"/>
              </a:rPr>
              <a:t>QSgenderGG</a:t>
            </a:r>
            <a:r>
              <a:rPr lang="en-US" sz="1200" b="0" i="0" kern="1200">
                <a:solidFill>
                  <a:schemeClr val="tx1"/>
                </a:solidFill>
                <a:effectLst/>
                <a:latin typeface="+mn-lt"/>
                <a:ea typeface="+mn-ea"/>
                <a:cs typeface="+mn-cs"/>
              </a:rPr>
              <a:t>, QAGE, Raceth2, </a:t>
            </a:r>
            <a:r>
              <a:rPr lang="en-US" sz="1200" b="0" i="0" kern="1200" err="1">
                <a:solidFill>
                  <a:schemeClr val="tx1"/>
                </a:solidFill>
                <a:effectLst/>
                <a:latin typeface="+mn-lt"/>
                <a:ea typeface="+mn-ea"/>
                <a:cs typeface="+mn-cs"/>
              </a:rPr>
              <a:t>QSedu</a:t>
            </a:r>
            <a:r>
              <a:rPr lang="en-US" sz="1200" b="0" i="0" kern="1200">
                <a:solidFill>
                  <a:schemeClr val="tx1"/>
                </a:solidFill>
                <a:effectLst/>
                <a:latin typeface="+mn-lt"/>
                <a:ea typeface="+mn-ea"/>
                <a:cs typeface="+mn-cs"/>
              </a:rPr>
              <a:t>, PID5TH, QS24prescom </a:t>
            </a:r>
          </a:p>
          <a:p>
            <a:r>
              <a:rPr lang="en-US" sz="1200" b="0" i="0" kern="1200">
                <a:solidFill>
                  <a:schemeClr val="tx1"/>
                </a:solidFill>
                <a:effectLst/>
                <a:latin typeface="+mn-lt"/>
                <a:ea typeface="+mn-ea"/>
                <a:cs typeface="+mn-cs"/>
              </a:rPr>
              <a:t>NN checked</a:t>
            </a:r>
            <a:endParaRPr lang="en-US"/>
          </a:p>
        </p:txBody>
      </p:sp>
      <p:sp>
        <p:nvSpPr>
          <p:cNvPr id="4" name="Slide Number Placeholder 3">
            <a:extLst>
              <a:ext uri="{FF2B5EF4-FFF2-40B4-BE49-F238E27FC236}">
                <a16:creationId xmlns:a16="http://schemas.microsoft.com/office/drawing/2014/main" id="{06E80EF0-E94A-7D3D-9A95-3212BA938329}"/>
              </a:ext>
            </a:extLst>
          </p:cNvPr>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F11958C8-BFA8-5345-A606-E8F3EB644D5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86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Q7b, Q7c </a:t>
            </a:r>
          </a:p>
          <a:p>
            <a:r>
              <a:rPr lang="en-US" sz="1200" b="0" i="0" kern="1200">
                <a:solidFill>
                  <a:schemeClr val="tx1"/>
                </a:solidFill>
                <a:effectLst/>
                <a:latin typeface="+mn-lt"/>
                <a:ea typeface="+mn-ea"/>
                <a:cs typeface="+mn-cs"/>
              </a:rPr>
              <a:t>NN checked</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16</a:t>
            </a:fld>
            <a:endParaRPr lang="en-US"/>
          </a:p>
        </p:txBody>
      </p:sp>
    </p:spTree>
    <p:extLst>
      <p:ext uri="{BB962C8B-B14F-4D97-AF65-F5344CB8AC3E}">
        <p14:creationId xmlns:p14="http://schemas.microsoft.com/office/powerpoint/2010/main" val="122700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Q7a</a:t>
            </a:r>
          </a:p>
          <a:p>
            <a:r>
              <a:rPr lang="en-US"/>
              <a:t>NN Checked</a:t>
            </a:r>
          </a:p>
        </p:txBody>
      </p:sp>
      <p:sp>
        <p:nvSpPr>
          <p:cNvPr id="4" name="Slide Number Placeholder 3"/>
          <p:cNvSpPr>
            <a:spLocks noGrp="1"/>
          </p:cNvSpPr>
          <p:nvPr>
            <p:ph type="sldNum" sz="quarter" idx="5"/>
          </p:nvPr>
        </p:nvSpPr>
        <p:spPr/>
        <p:txBody>
          <a:bodyPr/>
          <a:lstStyle/>
          <a:p>
            <a:fld id="{F11958C8-BFA8-5345-A606-E8F3EB644D5F}" type="slidenum">
              <a:rPr lang="en-US" smtClean="0"/>
              <a:t>17</a:t>
            </a:fld>
            <a:endParaRPr lang="en-US"/>
          </a:p>
        </p:txBody>
      </p:sp>
    </p:spTree>
    <p:extLst>
      <p:ext uri="{BB962C8B-B14F-4D97-AF65-F5344CB8AC3E}">
        <p14:creationId xmlns:p14="http://schemas.microsoft.com/office/powerpoint/2010/main" val="211801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21</a:t>
            </a:fld>
            <a:endParaRPr lang="en-US"/>
          </a:p>
        </p:txBody>
      </p:sp>
    </p:spTree>
    <p:extLst>
      <p:ext uri="{BB962C8B-B14F-4D97-AF65-F5344CB8AC3E}">
        <p14:creationId xmlns:p14="http://schemas.microsoft.com/office/powerpoint/2010/main" val="411474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Q12Clip, Q12b, Q12c, Q13Clip, Q13b, Q13c, Q17Clip, Q17b, Q17c, Q18Clip, Q18b, Q18c, Q19Clip, Q19b, Q19c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22</a:t>
            </a:fld>
            <a:endParaRPr lang="en-US"/>
          </a:p>
        </p:txBody>
      </p:sp>
    </p:spTree>
    <p:extLst>
      <p:ext uri="{BB962C8B-B14F-4D97-AF65-F5344CB8AC3E}">
        <p14:creationId xmlns:p14="http://schemas.microsoft.com/office/powerpoint/2010/main" val="250863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Q12d, Q13d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24</a:t>
            </a:fld>
            <a:endParaRPr lang="en-US"/>
          </a:p>
        </p:txBody>
      </p:sp>
    </p:spTree>
    <p:extLst>
      <p:ext uri="{BB962C8B-B14F-4D97-AF65-F5344CB8AC3E}">
        <p14:creationId xmlns:p14="http://schemas.microsoft.com/office/powerpoint/2010/main" val="399948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Q12b, Q13b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25</a:t>
            </a:fld>
            <a:endParaRPr lang="en-US"/>
          </a:p>
        </p:txBody>
      </p:sp>
    </p:spTree>
    <p:extLst>
      <p:ext uri="{BB962C8B-B14F-4D97-AF65-F5344CB8AC3E}">
        <p14:creationId xmlns:p14="http://schemas.microsoft.com/office/powerpoint/2010/main" val="382176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26</a:t>
            </a:fld>
            <a:endParaRPr lang="en-US"/>
          </a:p>
        </p:txBody>
      </p:sp>
    </p:spTree>
    <p:extLst>
      <p:ext uri="{BB962C8B-B14F-4D97-AF65-F5344CB8AC3E}">
        <p14:creationId xmlns:p14="http://schemas.microsoft.com/office/powerpoint/2010/main" val="70813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Q12c, Q13c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27</a:t>
            </a:fld>
            <a:endParaRPr lang="en-US"/>
          </a:p>
        </p:txBody>
      </p:sp>
    </p:spTree>
    <p:extLst>
      <p:ext uri="{BB962C8B-B14F-4D97-AF65-F5344CB8AC3E}">
        <p14:creationId xmlns:p14="http://schemas.microsoft.com/office/powerpoint/2010/main" val="302757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Q17d/Q18d/Q19d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29</a:t>
            </a:fld>
            <a:endParaRPr lang="en-US"/>
          </a:p>
        </p:txBody>
      </p:sp>
    </p:spTree>
    <p:extLst>
      <p:ext uri="{BB962C8B-B14F-4D97-AF65-F5344CB8AC3E}">
        <p14:creationId xmlns:p14="http://schemas.microsoft.com/office/powerpoint/2010/main" val="284977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Q12c, Q13c, Q17c, Q18c, Q19c</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30</a:t>
            </a:fld>
            <a:endParaRPr lang="en-US"/>
          </a:p>
        </p:txBody>
      </p:sp>
    </p:spTree>
    <p:extLst>
      <p:ext uri="{BB962C8B-B14F-4D97-AF65-F5344CB8AC3E}">
        <p14:creationId xmlns:p14="http://schemas.microsoft.com/office/powerpoint/2010/main" val="79362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Q1b, Q1a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7</a:t>
            </a:fld>
            <a:endParaRPr lang="en-US"/>
          </a:p>
        </p:txBody>
      </p:sp>
    </p:spTree>
    <p:extLst>
      <p:ext uri="{BB962C8B-B14F-4D97-AF65-F5344CB8AC3E}">
        <p14:creationId xmlns:p14="http://schemas.microsoft.com/office/powerpoint/2010/main" val="201776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Q12b, Q13b, Q17b, Q18b, Q19b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31</a:t>
            </a:fld>
            <a:endParaRPr lang="en-US"/>
          </a:p>
        </p:txBody>
      </p:sp>
    </p:spTree>
    <p:extLst>
      <p:ext uri="{BB962C8B-B14F-4D97-AF65-F5344CB8AC3E}">
        <p14:creationId xmlns:p14="http://schemas.microsoft.com/office/powerpoint/2010/main" val="118735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Q17c, Q17d </a:t>
            </a:r>
          </a:p>
          <a:p>
            <a:r>
              <a:rPr lang="en-US" sz="1200" b="0" i="0" kern="1200">
                <a:solidFill>
                  <a:schemeClr val="tx1"/>
                </a:solidFill>
                <a:effectLst/>
                <a:latin typeface="+mn-lt"/>
                <a:ea typeface="+mn-ea"/>
                <a:cs typeface="+mn-cs"/>
              </a:rPr>
              <a:t>NN Checked</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32</a:t>
            </a:fld>
            <a:endParaRPr lang="en-US"/>
          </a:p>
        </p:txBody>
      </p:sp>
    </p:spTree>
    <p:extLst>
      <p:ext uri="{BB962C8B-B14F-4D97-AF65-F5344CB8AC3E}">
        <p14:creationId xmlns:p14="http://schemas.microsoft.com/office/powerpoint/2010/main" val="263247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Q17c, Q17d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33</a:t>
            </a:fld>
            <a:endParaRPr lang="en-US"/>
          </a:p>
        </p:txBody>
      </p:sp>
    </p:spTree>
    <p:extLst>
      <p:ext uri="{BB962C8B-B14F-4D97-AF65-F5344CB8AC3E}">
        <p14:creationId xmlns:p14="http://schemas.microsoft.com/office/powerpoint/2010/main" val="214729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C608-147D-5111-6192-8DDF44DD6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67DA4-E94B-F331-9484-E83BAEB9D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BB4BE-A969-AFA4-72DF-256917E77B6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Q17c, Q17d </a:t>
            </a:r>
            <a:endParaRPr lang="en-US" dirty="0"/>
          </a:p>
        </p:txBody>
      </p:sp>
      <p:sp>
        <p:nvSpPr>
          <p:cNvPr id="4" name="Slide Number Placeholder 3">
            <a:extLst>
              <a:ext uri="{FF2B5EF4-FFF2-40B4-BE49-F238E27FC236}">
                <a16:creationId xmlns:a16="http://schemas.microsoft.com/office/drawing/2014/main" id="{1E198989-7950-CEF1-7BD3-A22CA6317180}"/>
              </a:ext>
            </a:extLst>
          </p:cNvPr>
          <p:cNvSpPr>
            <a:spLocks noGrp="1"/>
          </p:cNvSpPr>
          <p:nvPr>
            <p:ph type="sldNum" sz="quarter" idx="5"/>
          </p:nvPr>
        </p:nvSpPr>
        <p:spPr/>
        <p:txBody>
          <a:bodyPr/>
          <a:lstStyle/>
          <a:p>
            <a:fld id="{F11958C8-BFA8-5345-A606-E8F3EB644D5F}" type="slidenum">
              <a:rPr lang="en-US" smtClean="0"/>
              <a:t>34</a:t>
            </a:fld>
            <a:endParaRPr lang="en-US"/>
          </a:p>
        </p:txBody>
      </p:sp>
    </p:spTree>
    <p:extLst>
      <p:ext uri="{BB962C8B-B14F-4D97-AF65-F5344CB8AC3E}">
        <p14:creationId xmlns:p14="http://schemas.microsoft.com/office/powerpoint/2010/main" val="3035206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Q18B, Q18C, Q18D_2</a:t>
            </a:r>
          </a:p>
          <a:p>
            <a:r>
              <a:rPr lang="en-US" sz="1200" b="0" i="0" kern="1200">
                <a:solidFill>
                  <a:schemeClr val="tx1"/>
                </a:solidFill>
                <a:effectLst/>
                <a:latin typeface="+mn-lt"/>
                <a:ea typeface="+mn-ea"/>
                <a:cs typeface="+mn-cs"/>
              </a:rPr>
              <a:t>NN Checked</a:t>
            </a:r>
          </a:p>
        </p:txBody>
      </p:sp>
      <p:sp>
        <p:nvSpPr>
          <p:cNvPr id="4" name="Slide Number Placeholder 3"/>
          <p:cNvSpPr>
            <a:spLocks noGrp="1"/>
          </p:cNvSpPr>
          <p:nvPr>
            <p:ph type="sldNum" sz="quarter" idx="5"/>
          </p:nvPr>
        </p:nvSpPr>
        <p:spPr/>
        <p:txBody>
          <a:bodyPr/>
          <a:lstStyle/>
          <a:p>
            <a:fld id="{F11958C8-BFA8-5345-A606-E8F3EB644D5F}" type="slidenum">
              <a:rPr lang="en-US" smtClean="0"/>
              <a:t>35</a:t>
            </a:fld>
            <a:endParaRPr lang="en-US"/>
          </a:p>
        </p:txBody>
      </p:sp>
    </p:spTree>
    <p:extLst>
      <p:ext uri="{BB962C8B-B14F-4D97-AF65-F5344CB8AC3E}">
        <p14:creationId xmlns:p14="http://schemas.microsoft.com/office/powerpoint/2010/main" val="119874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Q18c, Q18d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36</a:t>
            </a:fld>
            <a:endParaRPr lang="en-US"/>
          </a:p>
        </p:txBody>
      </p:sp>
    </p:spTree>
    <p:extLst>
      <p:ext uri="{BB962C8B-B14F-4D97-AF65-F5344CB8AC3E}">
        <p14:creationId xmlns:p14="http://schemas.microsoft.com/office/powerpoint/2010/main" val="1255798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679D-88C7-D0BE-5901-46F748566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89D26-DA5B-95E6-A803-66B58A672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7535B-9CCC-0761-9F15-B0AE8900AF89}"/>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Q18c, Q18d </a:t>
            </a:r>
            <a:endParaRPr lang="en-US"/>
          </a:p>
        </p:txBody>
      </p:sp>
      <p:sp>
        <p:nvSpPr>
          <p:cNvPr id="4" name="Slide Number Placeholder 3">
            <a:extLst>
              <a:ext uri="{FF2B5EF4-FFF2-40B4-BE49-F238E27FC236}">
                <a16:creationId xmlns:a16="http://schemas.microsoft.com/office/drawing/2014/main" id="{A32EC20C-8DB0-C3A9-CE2C-64D51AF735C5}"/>
              </a:ext>
            </a:extLst>
          </p:cNvPr>
          <p:cNvSpPr>
            <a:spLocks noGrp="1"/>
          </p:cNvSpPr>
          <p:nvPr>
            <p:ph type="sldNum" sz="quarter" idx="5"/>
          </p:nvPr>
        </p:nvSpPr>
        <p:spPr/>
        <p:txBody>
          <a:bodyPr/>
          <a:lstStyle/>
          <a:p>
            <a:fld id="{F11958C8-BFA8-5345-A606-E8F3EB644D5F}" type="slidenum">
              <a:rPr lang="en-US" smtClean="0"/>
              <a:t>37</a:t>
            </a:fld>
            <a:endParaRPr lang="en-US"/>
          </a:p>
        </p:txBody>
      </p:sp>
    </p:spTree>
    <p:extLst>
      <p:ext uri="{BB962C8B-B14F-4D97-AF65-F5344CB8AC3E}">
        <p14:creationId xmlns:p14="http://schemas.microsoft.com/office/powerpoint/2010/main" val="296071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Q22a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38</a:t>
            </a:fld>
            <a:endParaRPr lang="en-US"/>
          </a:p>
        </p:txBody>
      </p:sp>
    </p:spTree>
    <p:extLst>
      <p:ext uri="{BB962C8B-B14F-4D97-AF65-F5344CB8AC3E}">
        <p14:creationId xmlns:p14="http://schemas.microsoft.com/office/powerpoint/2010/main" val="2647707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Q22a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39</a:t>
            </a:fld>
            <a:endParaRPr lang="en-US"/>
          </a:p>
        </p:txBody>
      </p:sp>
    </p:spTree>
    <p:extLst>
      <p:ext uri="{BB962C8B-B14F-4D97-AF65-F5344CB8AC3E}">
        <p14:creationId xmlns:p14="http://schemas.microsoft.com/office/powerpoint/2010/main" val="244210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 Q21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41</a:t>
            </a:fld>
            <a:endParaRPr lang="en-US"/>
          </a:p>
        </p:txBody>
      </p:sp>
    </p:spTree>
    <p:extLst>
      <p:ext uri="{BB962C8B-B14F-4D97-AF65-F5344CB8AC3E}">
        <p14:creationId xmlns:p14="http://schemas.microsoft.com/office/powerpoint/2010/main" val="163224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Q2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8</a:t>
            </a:fld>
            <a:endParaRPr lang="en-US"/>
          </a:p>
        </p:txBody>
      </p:sp>
    </p:spTree>
    <p:extLst>
      <p:ext uri="{BB962C8B-B14F-4D97-AF65-F5344CB8AC3E}">
        <p14:creationId xmlns:p14="http://schemas.microsoft.com/office/powerpoint/2010/main" val="374264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EFAE8-705B-BE73-6D2E-306DBB48C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A1EC5-DCB2-1F2A-F0F7-F4C9F52CD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44E2F-9CBE-537E-4BC5-7221F35B3957}"/>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Q1b, Q20b </a:t>
            </a:r>
            <a:endParaRPr lang="en-US"/>
          </a:p>
        </p:txBody>
      </p:sp>
      <p:sp>
        <p:nvSpPr>
          <p:cNvPr id="4" name="Slide Number Placeholder 3">
            <a:extLst>
              <a:ext uri="{FF2B5EF4-FFF2-40B4-BE49-F238E27FC236}">
                <a16:creationId xmlns:a16="http://schemas.microsoft.com/office/drawing/2014/main" id="{5CBE70D2-5DEC-20A5-4D51-646C5EA8B70F}"/>
              </a:ext>
            </a:extLst>
          </p:cNvPr>
          <p:cNvSpPr>
            <a:spLocks noGrp="1"/>
          </p:cNvSpPr>
          <p:nvPr>
            <p:ph type="sldNum" sz="quarter" idx="5"/>
          </p:nvPr>
        </p:nvSpPr>
        <p:spPr/>
        <p:txBody>
          <a:bodyPr/>
          <a:lstStyle/>
          <a:p>
            <a:fld id="{F11958C8-BFA8-5345-A606-E8F3EB644D5F}" type="slidenum">
              <a:rPr lang="en-US" smtClean="0"/>
              <a:t>42</a:t>
            </a:fld>
            <a:endParaRPr lang="en-US"/>
          </a:p>
        </p:txBody>
      </p:sp>
    </p:spTree>
    <p:extLst>
      <p:ext uri="{BB962C8B-B14F-4D97-AF65-F5344CB8AC3E}">
        <p14:creationId xmlns:p14="http://schemas.microsoft.com/office/powerpoint/2010/main" val="1949916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Q1a, Q20a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43</a:t>
            </a:fld>
            <a:endParaRPr lang="en-US"/>
          </a:p>
        </p:txBody>
      </p:sp>
    </p:spTree>
    <p:extLst>
      <p:ext uri="{BB962C8B-B14F-4D97-AF65-F5344CB8AC3E}">
        <p14:creationId xmlns:p14="http://schemas.microsoft.com/office/powerpoint/2010/main" val="2280758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2865-EC05-F6DB-E088-54709F5F8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88506-9A08-D3A1-A497-1F4B4D05E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16CBD-FEB2-C84D-A0F7-A3C368AA55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Q1a, Q20a </a:t>
            </a:r>
            <a:endParaRPr lang="en-US"/>
          </a:p>
        </p:txBody>
      </p:sp>
      <p:sp>
        <p:nvSpPr>
          <p:cNvPr id="4" name="Slide Number Placeholder 3">
            <a:extLst>
              <a:ext uri="{FF2B5EF4-FFF2-40B4-BE49-F238E27FC236}">
                <a16:creationId xmlns:a16="http://schemas.microsoft.com/office/drawing/2014/main" id="{4EA71140-5986-DD99-6C19-AA8F3586CDEF}"/>
              </a:ext>
            </a:extLst>
          </p:cNvPr>
          <p:cNvSpPr>
            <a:spLocks noGrp="1"/>
          </p:cNvSpPr>
          <p:nvPr>
            <p:ph type="sldNum" sz="quarter" idx="5"/>
          </p:nvPr>
        </p:nvSpPr>
        <p:spPr/>
        <p:txBody>
          <a:bodyPr/>
          <a:lstStyle/>
          <a:p>
            <a:fld id="{F11958C8-BFA8-5345-A606-E8F3EB644D5F}" type="slidenum">
              <a:rPr lang="en-US" smtClean="0"/>
              <a:t>44</a:t>
            </a:fld>
            <a:endParaRPr lang="en-US"/>
          </a:p>
        </p:txBody>
      </p:sp>
    </p:spTree>
    <p:extLst>
      <p:ext uri="{BB962C8B-B14F-4D97-AF65-F5344CB8AC3E}">
        <p14:creationId xmlns:p14="http://schemas.microsoft.com/office/powerpoint/2010/main" val="370031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DA5B-001A-09DD-077D-D28B70559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D3B66-484C-9142-E4C8-1BE594B34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8497A-C22E-3DB0-81BF-2FEED89767A8}"/>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Q3c </a:t>
            </a:r>
            <a:endParaRPr lang="en-US"/>
          </a:p>
        </p:txBody>
      </p:sp>
      <p:sp>
        <p:nvSpPr>
          <p:cNvPr id="4" name="Slide Number Placeholder 3">
            <a:extLst>
              <a:ext uri="{FF2B5EF4-FFF2-40B4-BE49-F238E27FC236}">
                <a16:creationId xmlns:a16="http://schemas.microsoft.com/office/drawing/2014/main" id="{F85531DC-B7C6-ABC8-0460-849DC3F09E19}"/>
              </a:ext>
            </a:extLst>
          </p:cNvPr>
          <p:cNvSpPr>
            <a:spLocks noGrp="1"/>
          </p:cNvSpPr>
          <p:nvPr>
            <p:ph type="sldNum" sz="quarter" idx="5"/>
          </p:nvPr>
        </p:nvSpPr>
        <p:spPr/>
        <p:txBody>
          <a:bodyPr/>
          <a:lstStyle/>
          <a:p>
            <a:fld id="{F11958C8-BFA8-5345-A606-E8F3EB644D5F}" type="slidenum">
              <a:rPr lang="en-US" smtClean="0"/>
              <a:t>10</a:t>
            </a:fld>
            <a:endParaRPr lang="en-US"/>
          </a:p>
        </p:txBody>
      </p:sp>
    </p:spTree>
    <p:extLst>
      <p:ext uri="{BB962C8B-B14F-4D97-AF65-F5344CB8AC3E}">
        <p14:creationId xmlns:p14="http://schemas.microsoft.com/office/powerpoint/2010/main" val="235227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Q5, Q6 </a:t>
            </a:r>
            <a:endParaRPr lang="en-US" dirty="0"/>
          </a:p>
        </p:txBody>
      </p:sp>
      <p:sp>
        <p:nvSpPr>
          <p:cNvPr id="4" name="Slide Number Placeholder 3"/>
          <p:cNvSpPr>
            <a:spLocks noGrp="1"/>
          </p:cNvSpPr>
          <p:nvPr>
            <p:ph type="sldNum" sz="quarter" idx="5"/>
          </p:nvPr>
        </p:nvSpPr>
        <p:spPr/>
        <p:txBody>
          <a:bodyPr/>
          <a:lstStyle/>
          <a:p>
            <a:fld id="{F11958C8-BFA8-5345-A606-E8F3EB644D5F}" type="slidenum">
              <a:rPr lang="en-US" smtClean="0"/>
              <a:t>11</a:t>
            </a:fld>
            <a:endParaRPr lang="en-US"/>
          </a:p>
        </p:txBody>
      </p:sp>
    </p:spTree>
    <p:extLst>
      <p:ext uri="{BB962C8B-B14F-4D97-AF65-F5344CB8AC3E}">
        <p14:creationId xmlns:p14="http://schemas.microsoft.com/office/powerpoint/2010/main" val="20745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a:t>
            </a:r>
          </a:p>
        </p:txBody>
      </p:sp>
      <p:sp>
        <p:nvSpPr>
          <p:cNvPr id="4" name="Slide Number Placeholder 3"/>
          <p:cNvSpPr>
            <a:spLocks noGrp="1"/>
          </p:cNvSpPr>
          <p:nvPr>
            <p:ph type="sldNum" sz="quarter" idx="5"/>
          </p:nvPr>
        </p:nvSpPr>
        <p:spPr/>
        <p:txBody>
          <a:bodyPr/>
          <a:lstStyle/>
          <a:p>
            <a:fld id="{F11958C8-BFA8-5345-A606-E8F3EB644D5F}" type="slidenum">
              <a:rPr lang="en-US" smtClean="0"/>
              <a:t>12</a:t>
            </a:fld>
            <a:endParaRPr lang="en-US"/>
          </a:p>
        </p:txBody>
      </p:sp>
    </p:spTree>
    <p:extLst>
      <p:ext uri="{BB962C8B-B14F-4D97-AF65-F5344CB8AC3E}">
        <p14:creationId xmlns:p14="http://schemas.microsoft.com/office/powerpoint/2010/main" val="242820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Q4 </a:t>
            </a:r>
          </a:p>
          <a:p>
            <a:r>
              <a:rPr lang="en-US" sz="1200" b="0" i="0" kern="1200">
                <a:solidFill>
                  <a:schemeClr val="tx1"/>
                </a:solidFill>
                <a:effectLst/>
                <a:latin typeface="+mn-lt"/>
                <a:ea typeface="+mn-ea"/>
                <a:cs typeface="+mn-cs"/>
              </a:rPr>
              <a:t>NN checked</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13</a:t>
            </a:fld>
            <a:endParaRPr lang="en-US"/>
          </a:p>
        </p:txBody>
      </p:sp>
    </p:spTree>
    <p:extLst>
      <p:ext uri="{BB962C8B-B14F-4D97-AF65-F5344CB8AC3E}">
        <p14:creationId xmlns:p14="http://schemas.microsoft.com/office/powerpoint/2010/main" val="197313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6B74-B358-165D-E499-00D4FE663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9D682-23F8-8B5F-D79B-CF6AA8A39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A75E-2273-671D-D79F-EBD67097659C}"/>
              </a:ext>
            </a:extLst>
          </p:cNvPr>
          <p:cNvSpPr>
            <a:spLocks noGrp="1"/>
          </p:cNvSpPr>
          <p:nvPr>
            <p:ph type="body" idx="1"/>
          </p:nvPr>
        </p:nvSpPr>
        <p:spPr/>
        <p:txBody>
          <a:bodyPr/>
          <a:lstStyle/>
          <a:p>
            <a:r>
              <a:rPr lang="en-US" sz="1200" b="0" i="0" kern="1200">
                <a:solidFill>
                  <a:schemeClr val="tx1"/>
                </a:solidFill>
                <a:effectLst/>
                <a:latin typeface="+mn-lt"/>
                <a:ea typeface="+mn-ea"/>
                <a:cs typeface="+mn-cs"/>
              </a:rPr>
              <a:t>Q4 </a:t>
            </a:r>
          </a:p>
          <a:p>
            <a:r>
              <a:rPr lang="en-US" sz="1200" b="0" i="0" kern="1200">
                <a:solidFill>
                  <a:schemeClr val="tx1"/>
                </a:solidFill>
                <a:effectLst/>
                <a:latin typeface="+mn-lt"/>
                <a:ea typeface="+mn-ea"/>
                <a:cs typeface="+mn-cs"/>
              </a:rPr>
              <a:t>NN Checked</a:t>
            </a:r>
            <a:endParaRPr lang="en-US"/>
          </a:p>
        </p:txBody>
      </p:sp>
      <p:sp>
        <p:nvSpPr>
          <p:cNvPr id="4" name="Slide Number Placeholder 3">
            <a:extLst>
              <a:ext uri="{FF2B5EF4-FFF2-40B4-BE49-F238E27FC236}">
                <a16:creationId xmlns:a16="http://schemas.microsoft.com/office/drawing/2014/main" id="{CB0E0EBE-2E57-BC5C-FF2A-49A2222BFC32}"/>
              </a:ext>
            </a:extLst>
          </p:cNvPr>
          <p:cNvSpPr>
            <a:spLocks noGrp="1"/>
          </p:cNvSpPr>
          <p:nvPr>
            <p:ph type="sldNum" sz="quarter" idx="5"/>
          </p:nvPr>
        </p:nvSpPr>
        <p:spPr/>
        <p:txBody>
          <a:bodyPr/>
          <a:lstStyle/>
          <a:p>
            <a:fld id="{F11958C8-BFA8-5345-A606-E8F3EB644D5F}" type="slidenum">
              <a:rPr lang="en-US" smtClean="0"/>
              <a:t>14</a:t>
            </a:fld>
            <a:endParaRPr lang="en-US"/>
          </a:p>
        </p:txBody>
      </p:sp>
    </p:spTree>
    <p:extLst>
      <p:ext uri="{BB962C8B-B14F-4D97-AF65-F5344CB8AC3E}">
        <p14:creationId xmlns:p14="http://schemas.microsoft.com/office/powerpoint/2010/main" val="27401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Q3a, Q3b </a:t>
            </a:r>
            <a:endParaRPr lang="en-US"/>
          </a:p>
        </p:txBody>
      </p:sp>
      <p:sp>
        <p:nvSpPr>
          <p:cNvPr id="4" name="Slide Number Placeholder 3"/>
          <p:cNvSpPr>
            <a:spLocks noGrp="1"/>
          </p:cNvSpPr>
          <p:nvPr>
            <p:ph type="sldNum" sz="quarter" idx="5"/>
          </p:nvPr>
        </p:nvSpPr>
        <p:spPr/>
        <p:txBody>
          <a:bodyPr/>
          <a:lstStyle/>
          <a:p>
            <a:fld id="{F11958C8-BFA8-5345-A606-E8F3EB644D5F}" type="slidenum">
              <a:rPr lang="en-US" smtClean="0"/>
              <a:t>15</a:t>
            </a:fld>
            <a:endParaRPr lang="en-US"/>
          </a:p>
        </p:txBody>
      </p:sp>
    </p:spTree>
    <p:extLst>
      <p:ext uri="{BB962C8B-B14F-4D97-AF65-F5344CB8AC3E}">
        <p14:creationId xmlns:p14="http://schemas.microsoft.com/office/powerpoint/2010/main" val="1839125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AA289D2-7874-5506-1F97-28E32DC370C1}"/>
              </a:ext>
            </a:extLst>
          </p:cNvPr>
          <p:cNvPicPr>
            <a:picLocks noChangeAspect="1"/>
          </p:cNvPicPr>
          <p:nvPr userDrawn="1"/>
        </p:nvPicPr>
        <p:blipFill>
          <a:blip r:embed="rId2"/>
          <a:stretch>
            <a:fillRect/>
          </a:stretch>
        </p:blipFill>
        <p:spPr>
          <a:xfrm>
            <a:off x="842681" y="926667"/>
            <a:ext cx="2158699" cy="779079"/>
          </a:xfrm>
          <a:prstGeom prst="rect">
            <a:avLst/>
          </a:prstGeom>
        </p:spPr>
      </p:pic>
    </p:spTree>
    <p:extLst>
      <p:ext uri="{BB962C8B-B14F-4D97-AF65-F5344CB8AC3E}">
        <p14:creationId xmlns:p14="http://schemas.microsoft.com/office/powerpoint/2010/main" val="303433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55922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E4CDA2-A55F-EB83-3197-D68454066D6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a:extLst>
              <a:ext uri="{FF2B5EF4-FFF2-40B4-BE49-F238E27FC236}">
                <a16:creationId xmlns:a16="http://schemas.microsoft.com/office/drawing/2014/main" id="{094F3BA4-7B65-C3FD-F66F-297DC4AF02E5}"/>
              </a:ext>
            </a:extLst>
          </p:cNvPr>
          <p:cNvSpPr/>
          <p:nvPr userDrawn="1"/>
        </p:nvSpPr>
        <p:spPr>
          <a:xfrm rot="10800000">
            <a:off x="6096000" y="0"/>
            <a:ext cx="6096000" cy="6858000"/>
          </a:xfrm>
          <a:prstGeom prst="round1Rect">
            <a:avLst/>
          </a:prstGeom>
          <a:solidFill>
            <a:srgbClr val="182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A7B6888-9727-0A70-4661-11EE849ED2AC}"/>
              </a:ext>
            </a:extLst>
          </p:cNvPr>
          <p:cNvGrpSpPr/>
          <p:nvPr userDrawn="1"/>
        </p:nvGrpSpPr>
        <p:grpSpPr>
          <a:xfrm>
            <a:off x="6095999" y="2254080"/>
            <a:ext cx="6096001" cy="2349840"/>
            <a:chOff x="6095997" y="2409812"/>
            <a:chExt cx="6096001" cy="2349840"/>
          </a:xfrm>
        </p:grpSpPr>
        <p:sp>
          <p:nvSpPr>
            <p:cNvPr id="8" name="TextBox 7">
              <a:extLst>
                <a:ext uri="{FF2B5EF4-FFF2-40B4-BE49-F238E27FC236}">
                  <a16:creationId xmlns:a16="http://schemas.microsoft.com/office/drawing/2014/main" id="{7661330D-271E-D1C3-0657-DFCCFE1338A2}"/>
                </a:ext>
              </a:extLst>
            </p:cNvPr>
            <p:cNvSpPr txBox="1"/>
            <p:nvPr userDrawn="1"/>
          </p:nvSpPr>
          <p:spPr>
            <a:xfrm>
              <a:off x="6095997" y="3682434"/>
              <a:ext cx="6096001" cy="107721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E9C59"/>
                  </a:solidFill>
                  <a:latin typeface="Gotham Light" pitchFamily="2" charset="77"/>
                </a:rPr>
                <a:t>Every voice heard.</a:t>
              </a:r>
              <a:br>
                <a:rPr lang="en-US" sz="3200">
                  <a:solidFill>
                    <a:srgbClr val="BE9C59"/>
                  </a:solidFill>
                  <a:latin typeface="Gotham Light" pitchFamily="2" charset="77"/>
                </a:rPr>
              </a:br>
              <a:r>
                <a:rPr lang="en-US" sz="3200">
                  <a:solidFill>
                    <a:srgbClr val="BE9C59"/>
                  </a:solidFill>
                  <a:latin typeface="Gotham Light" pitchFamily="2" charset="77"/>
                </a:rPr>
                <a:t>Every opinion counted.</a:t>
              </a:r>
              <a:r>
                <a:rPr lang="en-US" sz="3200" baseline="30000">
                  <a:solidFill>
                    <a:srgbClr val="BE9C59"/>
                  </a:solidFill>
                  <a:latin typeface="Gotham Light" pitchFamily="2" charset="77"/>
                </a:rPr>
                <a:t>®</a:t>
              </a:r>
            </a:p>
          </p:txBody>
        </p:sp>
        <p:pic>
          <p:nvPicPr>
            <p:cNvPr id="9" name="Picture 8">
              <a:extLst>
                <a:ext uri="{FF2B5EF4-FFF2-40B4-BE49-F238E27FC236}">
                  <a16:creationId xmlns:a16="http://schemas.microsoft.com/office/drawing/2014/main" id="{68E74A91-B561-FEF8-3D5B-97D121F08A14}"/>
                </a:ext>
              </a:extLst>
            </p:cNvPr>
            <p:cNvPicPr>
              <a:picLocks noChangeAspect="1"/>
            </p:cNvPicPr>
            <p:nvPr/>
          </p:nvPicPr>
          <p:blipFill>
            <a:blip r:embed="rId2"/>
            <a:stretch>
              <a:fillRect/>
            </a:stretch>
          </p:blipFill>
          <p:spPr>
            <a:xfrm>
              <a:off x="7909301" y="2409812"/>
              <a:ext cx="2469391" cy="891209"/>
            </a:xfrm>
            <a:prstGeom prst="rect">
              <a:avLst/>
            </a:prstGeom>
          </p:spPr>
        </p:pic>
      </p:grpSp>
      <p:sp>
        <p:nvSpPr>
          <p:cNvPr id="12" name="Text Placeholder 11">
            <a:extLst>
              <a:ext uri="{FF2B5EF4-FFF2-40B4-BE49-F238E27FC236}">
                <a16:creationId xmlns:a16="http://schemas.microsoft.com/office/drawing/2014/main" id="{EEB64570-FA51-98C7-62B2-386699786B43}"/>
              </a:ext>
            </a:extLst>
          </p:cNvPr>
          <p:cNvSpPr>
            <a:spLocks noGrp="1"/>
          </p:cNvSpPr>
          <p:nvPr>
            <p:ph type="body" sz="quarter" idx="10" hasCustomPrompt="1"/>
          </p:nvPr>
        </p:nvSpPr>
        <p:spPr>
          <a:xfrm>
            <a:off x="893762" y="1429544"/>
            <a:ext cx="4308475" cy="3998912"/>
          </a:xfrm>
          <a:prstGeom prst="rect">
            <a:avLst/>
          </a:prstGeom>
        </p:spPr>
        <p:txBody>
          <a:bodyPr anchor="ctr"/>
          <a:lstStyle>
            <a:lvl1pPr marL="0" indent="0">
              <a:buNone/>
              <a:defRPr sz="1600"/>
            </a:lvl1pPr>
          </a:lstStyle>
          <a:p>
            <a:pPr lvl="0"/>
            <a:r>
              <a:rPr lang="en-US"/>
              <a:t>Add contact info</a:t>
            </a:r>
          </a:p>
        </p:txBody>
      </p:sp>
    </p:spTree>
    <p:extLst>
      <p:ext uri="{BB962C8B-B14F-4D97-AF65-F5344CB8AC3E}">
        <p14:creationId xmlns:p14="http://schemas.microsoft.com/office/powerpoint/2010/main" val="299687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AA289D2-7874-5506-1F97-28E32DC370C1}"/>
              </a:ext>
            </a:extLst>
          </p:cNvPr>
          <p:cNvPicPr>
            <a:picLocks noChangeAspect="1"/>
          </p:cNvPicPr>
          <p:nvPr userDrawn="1"/>
        </p:nvPicPr>
        <p:blipFill>
          <a:blip r:embed="rId2"/>
          <a:stretch>
            <a:fillRect/>
          </a:stretch>
        </p:blipFill>
        <p:spPr>
          <a:xfrm>
            <a:off x="842681" y="926667"/>
            <a:ext cx="2158699" cy="779079"/>
          </a:xfrm>
          <a:prstGeom prst="rect">
            <a:avLst/>
          </a:prstGeom>
        </p:spPr>
      </p:pic>
    </p:spTree>
    <p:extLst>
      <p:ext uri="{BB962C8B-B14F-4D97-AF65-F5344CB8AC3E}">
        <p14:creationId xmlns:p14="http://schemas.microsoft.com/office/powerpoint/2010/main" val="21668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tx1"/>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tx1"/>
                </a:solidFill>
              </a:defRPr>
            </a:lvl1pPr>
          </a:lstStyle>
          <a:p>
            <a:pPr lvl="0"/>
            <a:r>
              <a:rPr lang="en-US"/>
              <a:t>Subhead</a:t>
            </a:r>
          </a:p>
        </p:txBody>
      </p:sp>
    </p:spTree>
    <p:extLst>
      <p:ext uri="{BB962C8B-B14F-4D97-AF65-F5344CB8AC3E}">
        <p14:creationId xmlns:p14="http://schemas.microsoft.com/office/powerpoint/2010/main" val="326388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07320-8DCC-A5A8-3608-A572B475A6C2}"/>
              </a:ext>
            </a:extLst>
          </p:cNvPr>
          <p:cNvSpPr>
            <a:spLocks noGrp="1"/>
          </p:cNvSpPr>
          <p:nvPr>
            <p:ph type="pic" sz="quarter" idx="12"/>
          </p:nvPr>
        </p:nvSpPr>
        <p:spPr>
          <a:xfrm>
            <a:off x="7813675" y="0"/>
            <a:ext cx="4378325"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81858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29FA84-EE64-3E15-B3C3-512EFA2E3018}"/>
              </a:ext>
            </a:extLst>
          </p:cNvPr>
          <p:cNvPicPr>
            <a:picLocks noChangeAspect="1"/>
          </p:cNvPicPr>
          <p:nvPr/>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2784511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BB9C1F-33CC-7B4E-D66B-F0F87B50B517}"/>
              </a:ext>
            </a:extLst>
          </p:cNvPr>
          <p:cNvPicPr>
            <a:picLocks noChangeAspect="1"/>
          </p:cNvPicPr>
          <p:nvPr userDrawn="1"/>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11843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D8BFED-A7B4-F887-E475-EE2C1A6104FC}"/>
              </a:ext>
            </a:extLst>
          </p:cNvPr>
          <p:cNvSpPr>
            <a:spLocks noGrp="1"/>
          </p:cNvSpPr>
          <p:nvPr>
            <p:ph type="title"/>
          </p:nvPr>
        </p:nvSpPr>
        <p:spPr>
          <a:xfrm>
            <a:off x="594360" y="466750"/>
            <a:ext cx="10759440" cy="580773"/>
          </a:xfrm>
          <a:prstGeom prst="rect">
            <a:avLst/>
          </a:prstGeom>
        </p:spPr>
        <p:txBody>
          <a:bodyPr anchor="t">
            <a:normAutofit/>
          </a:bodyPr>
          <a:lstStyle>
            <a:lvl1pPr>
              <a:defRPr sz="2800" b="1">
                <a:latin typeface="Helvetica" pitchFamily="2" charset="0"/>
              </a:defRPr>
            </a:lvl1pPr>
          </a:lstStyle>
          <a:p>
            <a:r>
              <a:rPr lang="en-US"/>
              <a:t>Click to edit Master title style</a:t>
            </a:r>
          </a:p>
        </p:txBody>
      </p:sp>
      <p:pic>
        <p:nvPicPr>
          <p:cNvPr id="12" name="Picture 11">
            <a:extLst>
              <a:ext uri="{FF2B5EF4-FFF2-40B4-BE49-F238E27FC236}">
                <a16:creationId xmlns:a16="http://schemas.microsoft.com/office/drawing/2014/main" id="{34E15E45-6750-7133-60A9-F94A4F1F8C15}"/>
              </a:ext>
            </a:extLst>
          </p:cNvPr>
          <p:cNvPicPr>
            <a:picLocks noChangeAspect="1"/>
          </p:cNvPicPr>
          <p:nvPr userDrawn="1"/>
        </p:nvPicPr>
        <p:blipFill>
          <a:blip r:embed="rId2"/>
          <a:stretch>
            <a:fillRect/>
          </a:stretch>
        </p:blipFill>
        <p:spPr>
          <a:xfrm>
            <a:off x="594360" y="6057068"/>
            <a:ext cx="1152661" cy="415998"/>
          </a:xfrm>
          <a:prstGeom prst="rect">
            <a:avLst/>
          </a:prstGeom>
        </p:spPr>
      </p:pic>
      <p:sp>
        <p:nvSpPr>
          <p:cNvPr id="15" name="Rectangle 14">
            <a:extLst>
              <a:ext uri="{FF2B5EF4-FFF2-40B4-BE49-F238E27FC236}">
                <a16:creationId xmlns:a16="http://schemas.microsoft.com/office/drawing/2014/main" id="{96557DA8-7662-18DA-FB21-579C0ABF21EF}"/>
              </a:ext>
            </a:extLst>
          </p:cNvPr>
          <p:cNvSpPr/>
          <p:nvPr userDrawn="1"/>
        </p:nvSpPr>
        <p:spPr>
          <a:xfrm>
            <a:off x="11587700" y="6051951"/>
            <a:ext cx="604300" cy="41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1EA94608-E2D9-0800-1E1C-7BA6BEF58FCC}"/>
              </a:ext>
            </a:extLst>
          </p:cNvPr>
          <p:cNvSpPr>
            <a:spLocks noGrp="1"/>
          </p:cNvSpPr>
          <p:nvPr>
            <p:ph type="sldNum" sz="quarter" idx="12"/>
          </p:nvPr>
        </p:nvSpPr>
        <p:spPr>
          <a:xfrm>
            <a:off x="11587699" y="6077388"/>
            <a:ext cx="604300" cy="365125"/>
          </a:xfrm>
          <a:prstGeom prst="rect">
            <a:avLst/>
          </a:prstGeom>
        </p:spPr>
        <p:txBody>
          <a:bodyPr anchor="ctr"/>
          <a:lstStyle>
            <a:lvl1pPr algn="ctr">
              <a:defRPr sz="1200">
                <a:solidFill>
                  <a:schemeClr val="tx1"/>
                </a:solidFill>
                <a:latin typeface="Arial" panose="020B0604020202020204" pitchFamily="34" charset="0"/>
                <a:cs typeface="Arial" panose="020B0604020202020204" pitchFamily="34" charset="0"/>
              </a:defRPr>
            </a:lvl1pPr>
          </a:lstStyle>
          <a:p>
            <a:fld id="{35AC7A8B-0617-B84C-BE7C-25188248DABA}" type="slidenum">
              <a:rPr lang="en-US" smtClean="0"/>
              <a:pPr/>
              <a:t>‹#›</a:t>
            </a:fld>
            <a:endParaRPr lang="en-US"/>
          </a:p>
        </p:txBody>
      </p:sp>
      <p:pic>
        <p:nvPicPr>
          <p:cNvPr id="3" name="Picture 2" descr="A blue rectangular sign with white text&#10;&#10;AI-generated content may be incorrect.">
            <a:extLst>
              <a:ext uri="{FF2B5EF4-FFF2-40B4-BE49-F238E27FC236}">
                <a16:creationId xmlns:a16="http://schemas.microsoft.com/office/drawing/2014/main" id="{00AEA6F7-6AFD-C566-3A9A-30579FDD02F4}"/>
              </a:ext>
            </a:extLst>
          </p:cNvPr>
          <p:cNvPicPr>
            <a:picLocks noChangeAspect="1"/>
          </p:cNvPicPr>
          <p:nvPr userDrawn="1"/>
        </p:nvPicPr>
        <p:blipFill>
          <a:blip r:embed="rId3"/>
          <a:srcRect l="14805" t="20680" r="16986" b="16008"/>
          <a:stretch>
            <a:fillRect/>
          </a:stretch>
        </p:blipFill>
        <p:spPr>
          <a:xfrm>
            <a:off x="10454640" y="6051951"/>
            <a:ext cx="899160" cy="469467"/>
          </a:xfrm>
          <a:prstGeom prst="rect">
            <a:avLst/>
          </a:prstGeom>
        </p:spPr>
      </p:pic>
    </p:spTree>
    <p:extLst>
      <p:ext uri="{BB962C8B-B14F-4D97-AF65-F5344CB8AC3E}">
        <p14:creationId xmlns:p14="http://schemas.microsoft.com/office/powerpoint/2010/main" val="393289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50858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tx1"/>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420098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tx1"/>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tx1"/>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C69DE2F-DB31-C77B-FCC4-4071778E209B}"/>
              </a:ext>
            </a:extLst>
          </p:cNvPr>
          <p:cNvPicPr>
            <a:picLocks noChangeAspect="1"/>
          </p:cNvPicPr>
          <p:nvPr userDrawn="1"/>
        </p:nvPicPr>
        <p:blipFill>
          <a:blip r:embed="rId2"/>
          <a:stretch>
            <a:fillRect/>
          </a:stretch>
        </p:blipFill>
        <p:spPr>
          <a:xfrm>
            <a:off x="842681" y="926667"/>
            <a:ext cx="2158698" cy="779079"/>
          </a:xfrm>
          <a:prstGeom prst="rect">
            <a:avLst/>
          </a:prstGeom>
        </p:spPr>
      </p:pic>
    </p:spTree>
    <p:extLst>
      <p:ext uri="{BB962C8B-B14F-4D97-AF65-F5344CB8AC3E}">
        <p14:creationId xmlns:p14="http://schemas.microsoft.com/office/powerpoint/2010/main" val="3498387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169515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10418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07320-8DCC-A5A8-3608-A572B475A6C2}"/>
              </a:ext>
            </a:extLst>
          </p:cNvPr>
          <p:cNvSpPr>
            <a:spLocks noGrp="1"/>
          </p:cNvSpPr>
          <p:nvPr>
            <p:ph type="pic" sz="quarter" idx="12"/>
          </p:nvPr>
        </p:nvSpPr>
        <p:spPr>
          <a:xfrm>
            <a:off x="7813675" y="0"/>
            <a:ext cx="4378325"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40051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29FA84-EE64-3E15-B3C3-512EFA2E3018}"/>
              </a:ext>
            </a:extLst>
          </p:cNvPr>
          <p:cNvPicPr>
            <a:picLocks noChangeAspect="1"/>
          </p:cNvPicPr>
          <p:nvPr/>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365035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6ADA2-CC9D-332F-AD76-50B029DB1D6C}"/>
              </a:ext>
            </a:extLst>
          </p:cNvPr>
          <p:cNvSpPr/>
          <p:nvPr userDrawn="1"/>
        </p:nvSpPr>
        <p:spPr>
          <a:xfrm>
            <a:off x="5005892" y="0"/>
            <a:ext cx="71861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a:extLst>
              <a:ext uri="{FF2B5EF4-FFF2-40B4-BE49-F238E27FC236}">
                <a16:creationId xmlns:a16="http://schemas.microsoft.com/office/drawing/2014/main" id="{E756AAEF-98B6-A849-B9D9-94CA4585F0BF}"/>
              </a:ext>
            </a:extLst>
          </p:cNvPr>
          <p:cNvSpPr/>
          <p:nvPr userDrawn="1"/>
        </p:nvSpPr>
        <p:spPr>
          <a:xfrm>
            <a:off x="0" y="0"/>
            <a:ext cx="11349318" cy="685800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4B7816D-1B33-C503-A697-5EBC223E8724}"/>
              </a:ext>
            </a:extLst>
          </p:cNvPr>
          <p:cNvSpPr>
            <a:spLocks noGrp="1"/>
          </p:cNvSpPr>
          <p:nvPr>
            <p:ph type="body" sz="quarter" idx="10" hasCustomPrompt="1"/>
          </p:nvPr>
        </p:nvSpPr>
        <p:spPr>
          <a:xfrm>
            <a:off x="842682" y="2632412"/>
            <a:ext cx="8226014" cy="570678"/>
          </a:xfrm>
          <a:prstGeom prst="rect">
            <a:avLst/>
          </a:prstGeom>
        </p:spPr>
        <p:txBody>
          <a:bodyPr>
            <a:normAutofit/>
          </a:bodyPr>
          <a:lstStyle>
            <a:lvl1pPr marL="0" indent="0">
              <a:buNone/>
              <a:defRPr sz="4000" b="1">
                <a:solidFill>
                  <a:schemeClr val="bg2"/>
                </a:solidFill>
                <a:latin typeface="Helvetica" pitchFamily="2" charset="0"/>
              </a:defRPr>
            </a:lvl1pPr>
          </a:lstStyle>
          <a:p>
            <a:pPr lvl="0"/>
            <a:r>
              <a:rPr lang="en-US"/>
              <a:t>Presentation Title</a:t>
            </a:r>
          </a:p>
        </p:txBody>
      </p:sp>
      <p:sp>
        <p:nvSpPr>
          <p:cNvPr id="12" name="Text Placeholder 11">
            <a:extLst>
              <a:ext uri="{FF2B5EF4-FFF2-40B4-BE49-F238E27FC236}">
                <a16:creationId xmlns:a16="http://schemas.microsoft.com/office/drawing/2014/main" id="{DC6B8D83-0D01-87C0-EBC7-5AEBFA490E1B}"/>
              </a:ext>
            </a:extLst>
          </p:cNvPr>
          <p:cNvSpPr>
            <a:spLocks noGrp="1"/>
          </p:cNvSpPr>
          <p:nvPr>
            <p:ph type="body" sz="quarter" idx="11" hasCustomPrompt="1"/>
          </p:nvPr>
        </p:nvSpPr>
        <p:spPr>
          <a:xfrm>
            <a:off x="842681" y="3641464"/>
            <a:ext cx="8226013" cy="411480"/>
          </a:xfrm>
          <a:prstGeom prst="rect">
            <a:avLst/>
          </a:prstGeom>
        </p:spPr>
        <p:txBody>
          <a:bodyPr>
            <a:normAutofit/>
          </a:bodyPr>
          <a:lstStyle>
            <a:lvl1pPr marL="0" indent="0">
              <a:buNone/>
              <a:defRPr sz="2000">
                <a:solidFill>
                  <a:schemeClr val="bg2"/>
                </a:solidFill>
              </a:defRPr>
            </a:lvl1pPr>
          </a:lstStyle>
          <a:p>
            <a:pPr lvl="0"/>
            <a:r>
              <a:rPr lang="en-US"/>
              <a:t>Subhead</a:t>
            </a:r>
          </a:p>
        </p:txBody>
      </p:sp>
      <p:cxnSp>
        <p:nvCxnSpPr>
          <p:cNvPr id="14" name="Straight Connector 13">
            <a:extLst>
              <a:ext uri="{FF2B5EF4-FFF2-40B4-BE49-F238E27FC236}">
                <a16:creationId xmlns:a16="http://schemas.microsoft.com/office/drawing/2014/main" id="{DB91BDFF-DCC7-1CDC-A235-5B74356F3785}"/>
              </a:ext>
            </a:extLst>
          </p:cNvPr>
          <p:cNvCxnSpPr>
            <a:cxnSpLocks/>
          </p:cNvCxnSpPr>
          <p:nvPr userDrawn="1"/>
        </p:nvCxnSpPr>
        <p:spPr>
          <a:xfrm>
            <a:off x="842681" y="3429000"/>
            <a:ext cx="33635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BB9C1F-33CC-7B4E-D66B-F0F87B50B517}"/>
              </a:ext>
            </a:extLst>
          </p:cNvPr>
          <p:cNvPicPr>
            <a:picLocks noChangeAspect="1"/>
          </p:cNvPicPr>
          <p:nvPr userDrawn="1"/>
        </p:nvPicPr>
        <p:blipFill>
          <a:blip r:embed="rId2"/>
          <a:stretch>
            <a:fillRect/>
          </a:stretch>
        </p:blipFill>
        <p:spPr>
          <a:xfrm>
            <a:off x="842681" y="926666"/>
            <a:ext cx="2158698" cy="779079"/>
          </a:xfrm>
          <a:prstGeom prst="rect">
            <a:avLst/>
          </a:prstGeom>
        </p:spPr>
      </p:pic>
    </p:spTree>
    <p:extLst>
      <p:ext uri="{BB962C8B-B14F-4D97-AF65-F5344CB8AC3E}">
        <p14:creationId xmlns:p14="http://schemas.microsoft.com/office/powerpoint/2010/main" val="149188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D8BFED-A7B4-F887-E475-EE2C1A6104FC}"/>
              </a:ext>
            </a:extLst>
          </p:cNvPr>
          <p:cNvSpPr>
            <a:spLocks noGrp="1"/>
          </p:cNvSpPr>
          <p:nvPr>
            <p:ph type="title"/>
          </p:nvPr>
        </p:nvSpPr>
        <p:spPr>
          <a:xfrm>
            <a:off x="594360" y="466750"/>
            <a:ext cx="10759440" cy="580773"/>
          </a:xfrm>
          <a:prstGeom prst="rect">
            <a:avLst/>
          </a:prstGeom>
        </p:spPr>
        <p:txBody>
          <a:bodyPr anchor="t">
            <a:normAutofit/>
          </a:bodyPr>
          <a:lstStyle>
            <a:lvl1pPr>
              <a:defRPr sz="2800" b="1">
                <a:latin typeface="Helvetica" pitchFamily="2" charset="0"/>
              </a:defRPr>
            </a:lvl1pPr>
          </a:lstStyle>
          <a:p>
            <a:r>
              <a:rPr lang="en-US"/>
              <a:t>Click to edit Master title style</a:t>
            </a:r>
          </a:p>
        </p:txBody>
      </p:sp>
      <p:pic>
        <p:nvPicPr>
          <p:cNvPr id="12" name="Picture 11">
            <a:extLst>
              <a:ext uri="{FF2B5EF4-FFF2-40B4-BE49-F238E27FC236}">
                <a16:creationId xmlns:a16="http://schemas.microsoft.com/office/drawing/2014/main" id="{34E15E45-6750-7133-60A9-F94A4F1F8C15}"/>
              </a:ext>
            </a:extLst>
          </p:cNvPr>
          <p:cNvPicPr>
            <a:picLocks noChangeAspect="1"/>
          </p:cNvPicPr>
          <p:nvPr userDrawn="1"/>
        </p:nvPicPr>
        <p:blipFill>
          <a:blip r:embed="rId2"/>
          <a:stretch>
            <a:fillRect/>
          </a:stretch>
        </p:blipFill>
        <p:spPr>
          <a:xfrm>
            <a:off x="594360" y="6057068"/>
            <a:ext cx="1152661" cy="415998"/>
          </a:xfrm>
          <a:prstGeom prst="rect">
            <a:avLst/>
          </a:prstGeom>
        </p:spPr>
      </p:pic>
      <p:sp>
        <p:nvSpPr>
          <p:cNvPr id="15" name="Rectangle 14">
            <a:extLst>
              <a:ext uri="{FF2B5EF4-FFF2-40B4-BE49-F238E27FC236}">
                <a16:creationId xmlns:a16="http://schemas.microsoft.com/office/drawing/2014/main" id="{96557DA8-7662-18DA-FB21-579C0ABF21EF}"/>
              </a:ext>
            </a:extLst>
          </p:cNvPr>
          <p:cNvSpPr/>
          <p:nvPr userDrawn="1"/>
        </p:nvSpPr>
        <p:spPr>
          <a:xfrm>
            <a:off x="11587700" y="6051951"/>
            <a:ext cx="604300" cy="41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1EA94608-E2D9-0800-1E1C-7BA6BEF58FCC}"/>
              </a:ext>
            </a:extLst>
          </p:cNvPr>
          <p:cNvSpPr>
            <a:spLocks noGrp="1"/>
          </p:cNvSpPr>
          <p:nvPr>
            <p:ph type="sldNum" sz="quarter" idx="12"/>
          </p:nvPr>
        </p:nvSpPr>
        <p:spPr>
          <a:xfrm>
            <a:off x="11587699" y="6077388"/>
            <a:ext cx="604300" cy="365125"/>
          </a:xfrm>
          <a:prstGeom prst="rect">
            <a:avLst/>
          </a:prstGeom>
        </p:spPr>
        <p:txBody>
          <a:bodyPr anchor="ctr"/>
          <a:lstStyle>
            <a:lvl1pPr algn="ctr">
              <a:defRPr sz="1200">
                <a:solidFill>
                  <a:schemeClr val="tx1"/>
                </a:solidFill>
                <a:latin typeface="Arial" panose="020B0604020202020204" pitchFamily="34" charset="0"/>
                <a:cs typeface="Arial" panose="020B0604020202020204" pitchFamily="34" charset="0"/>
              </a:defRPr>
            </a:lvl1pPr>
          </a:lstStyle>
          <a:p>
            <a:fld id="{35AC7A8B-0617-B84C-BE7C-25188248DABA}" type="slidenum">
              <a:rPr lang="en-US" smtClean="0"/>
              <a:pPr/>
              <a:t>‹#›</a:t>
            </a:fld>
            <a:endParaRPr lang="en-US"/>
          </a:p>
        </p:txBody>
      </p:sp>
      <p:pic>
        <p:nvPicPr>
          <p:cNvPr id="2" name="Picture 2" descr="Innovating for the Public Good | R&amp;D for Democracy">
            <a:extLst>
              <a:ext uri="{FF2B5EF4-FFF2-40B4-BE49-F238E27FC236}">
                <a16:creationId xmlns:a16="http://schemas.microsoft.com/office/drawing/2014/main" id="{51008D1C-6093-EBFF-398F-F9FBBC77B3E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0197" y="5928764"/>
            <a:ext cx="843603" cy="60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4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14639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tx1"/>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405375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605A9B-013C-3DD6-8D54-4E69387C24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739B206D-FE35-23C9-9718-82B7C329D984}"/>
              </a:ext>
            </a:extLst>
          </p:cNvPr>
          <p:cNvSpPr/>
          <p:nvPr userDrawn="1"/>
        </p:nvSpPr>
        <p:spPr>
          <a:xfrm rot="10800000">
            <a:off x="842680" y="0"/>
            <a:ext cx="11349319" cy="6858000"/>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A043D4D-D00A-4F0D-B7FB-A3BFF92915E0}"/>
              </a:ext>
            </a:extLst>
          </p:cNvPr>
          <p:cNvSpPr>
            <a:spLocks noGrp="1"/>
          </p:cNvSpPr>
          <p:nvPr>
            <p:ph type="body" sz="quarter" idx="10" hasCustomPrompt="1"/>
          </p:nvPr>
        </p:nvSpPr>
        <p:spPr>
          <a:xfrm>
            <a:off x="842679" y="2643981"/>
            <a:ext cx="11349320" cy="1570037"/>
          </a:xfrm>
          <a:prstGeom prst="rect">
            <a:avLst/>
          </a:prstGeom>
        </p:spPr>
        <p:txBody>
          <a:bodyPr anchor="ctr"/>
          <a:lstStyle>
            <a:lvl1pPr marL="0" indent="0" algn="ctr">
              <a:buNone/>
              <a:defRPr sz="3600" b="1">
                <a:solidFill>
                  <a:schemeClr val="bg2"/>
                </a:solidFill>
                <a:latin typeface="Helvetica" pitchFamily="2" charset="0"/>
              </a:defRPr>
            </a:lvl1pPr>
          </a:lstStyle>
          <a:p>
            <a:pPr lvl="0"/>
            <a:r>
              <a:rPr lang="en-US"/>
              <a:t>Divider Slide</a:t>
            </a:r>
          </a:p>
        </p:txBody>
      </p:sp>
    </p:spTree>
    <p:extLst>
      <p:ext uri="{BB962C8B-B14F-4D97-AF65-F5344CB8AC3E}">
        <p14:creationId xmlns:p14="http://schemas.microsoft.com/office/powerpoint/2010/main" val="3938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80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0" r:id="rId6"/>
    <p:sldLayoutId id="2147483654" r:id="rId7"/>
    <p:sldLayoutId id="2147483655" r:id="rId8"/>
    <p:sldLayoutId id="2147483656" r:id="rId9"/>
    <p:sldLayoutId id="2147483657"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224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23.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30.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svg"/><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62.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chart" Target="../charts/chart65.xml"/><Relationship Id="rId4" Type="http://schemas.openxmlformats.org/officeDocument/2006/relationships/chart" Target="../charts/chart64.xml"/></Relationships>
</file>

<file path=ppt/slides/_rels/slide4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ggarin@hartresearch.com" TargetMode="External"/><Relationship Id="rId2" Type="http://schemas.openxmlformats.org/officeDocument/2006/relationships/hyperlink" Target="mailto:cvhunt@hartresearch.com" TargetMode="External"/><Relationship Id="rId1" Type="http://schemas.openxmlformats.org/officeDocument/2006/relationships/slideLayout" Target="../slideLayouts/slideLayout11.xml"/><Relationship Id="rId4" Type="http://schemas.openxmlformats.org/officeDocument/2006/relationships/hyperlink" Target="mailto:email@hartresearc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chart" Target="../charts/chart1.xml"/><Relationship Id="rId11" Type="http://schemas.openxmlformats.org/officeDocument/2006/relationships/chart" Target="../charts/chart6.xml"/><Relationship Id="rId5" Type="http://schemas.openxmlformats.org/officeDocument/2006/relationships/image" Target="../media/image11.emf"/><Relationship Id="rId10" Type="http://schemas.openxmlformats.org/officeDocument/2006/relationships/chart" Target="../charts/chart5.xml"/><Relationship Id="rId4" Type="http://schemas.openxmlformats.org/officeDocument/2006/relationships/oleObject" Target="../embeddings/oleObject1.bin"/><Relationship Id="rId9"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4CAD0F-D887-6336-F51F-30BBE1327C02}"/>
              </a:ext>
            </a:extLst>
          </p:cNvPr>
          <p:cNvSpPr>
            <a:spLocks noGrp="1"/>
          </p:cNvSpPr>
          <p:nvPr>
            <p:ph type="body" sz="quarter" idx="10"/>
          </p:nvPr>
        </p:nvSpPr>
        <p:spPr>
          <a:xfrm>
            <a:off x="842682" y="1967813"/>
            <a:ext cx="8515632" cy="1610801"/>
          </a:xfrm>
        </p:spPr>
        <p:txBody>
          <a:bodyPr lIns="0">
            <a:normAutofit fontScale="92500" lnSpcReduction="20000"/>
          </a:bodyPr>
          <a:lstStyle/>
          <a:p>
            <a:pPr>
              <a:lnSpc>
                <a:spcPct val="100000"/>
              </a:lnSpc>
            </a:pPr>
            <a:r>
              <a:rPr lang="en-US" sz="4400"/>
              <a:t>Countering the Politics of Othering and Division in the Midterm Elections</a:t>
            </a:r>
          </a:p>
        </p:txBody>
      </p:sp>
      <p:sp>
        <p:nvSpPr>
          <p:cNvPr id="5" name="Text Placeholder 4">
            <a:extLst>
              <a:ext uri="{FF2B5EF4-FFF2-40B4-BE49-F238E27FC236}">
                <a16:creationId xmlns:a16="http://schemas.microsoft.com/office/drawing/2014/main" id="{16039EE0-7203-E20C-FD39-C21B6050166F}"/>
              </a:ext>
            </a:extLst>
          </p:cNvPr>
          <p:cNvSpPr>
            <a:spLocks noGrp="1"/>
          </p:cNvSpPr>
          <p:nvPr>
            <p:ph type="body" sz="quarter" idx="11"/>
          </p:nvPr>
        </p:nvSpPr>
        <p:spPr>
          <a:xfrm>
            <a:off x="842681" y="3748444"/>
            <a:ext cx="8229882" cy="544774"/>
          </a:xfrm>
        </p:spPr>
        <p:txBody>
          <a:bodyPr lIns="0">
            <a:noAutofit/>
          </a:bodyPr>
          <a:lstStyle/>
          <a:p>
            <a:pPr fontAlgn="base"/>
            <a:r>
              <a:rPr lang="en-US"/>
              <a:t>Online survey of 2,074 registered voters nationwide (voter-file matched) </a:t>
            </a:r>
          </a:p>
          <a:p>
            <a:pPr fontAlgn="base"/>
            <a:r>
              <a:rPr lang="en-US"/>
              <a:t>Fielded February 17-23, 2026 </a:t>
            </a:r>
          </a:p>
        </p:txBody>
      </p:sp>
      <p:cxnSp>
        <p:nvCxnSpPr>
          <p:cNvPr id="2" name="Straight Connector 1">
            <a:extLst>
              <a:ext uri="{FF2B5EF4-FFF2-40B4-BE49-F238E27FC236}">
                <a16:creationId xmlns:a16="http://schemas.microsoft.com/office/drawing/2014/main" id="{967DEA5B-9AFB-2BBE-B6B1-B5B0474ED98A}"/>
              </a:ext>
            </a:extLst>
          </p:cNvPr>
          <p:cNvCxnSpPr>
            <a:cxnSpLocks/>
          </p:cNvCxnSpPr>
          <p:nvPr/>
        </p:nvCxnSpPr>
        <p:spPr>
          <a:xfrm>
            <a:off x="842681" y="3587350"/>
            <a:ext cx="822988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9ABFFF-DDA0-7719-AC47-38E5B7E108FE}"/>
              </a:ext>
            </a:extLst>
          </p:cNvPr>
          <p:cNvPicPr>
            <a:picLocks noChangeAspect="1"/>
          </p:cNvPicPr>
          <p:nvPr/>
        </p:nvPicPr>
        <p:blipFill>
          <a:blip r:embed="rId2"/>
          <a:stretch>
            <a:fillRect/>
          </a:stretch>
        </p:blipFill>
        <p:spPr>
          <a:xfrm>
            <a:off x="842681" y="748798"/>
            <a:ext cx="2158698" cy="779079"/>
          </a:xfrm>
          <a:prstGeom prst="rect">
            <a:avLst/>
          </a:prstGeom>
        </p:spPr>
      </p:pic>
      <p:pic>
        <p:nvPicPr>
          <p:cNvPr id="1026" name="Picture 2" descr="Innovating for the Public Good | R&amp;D for Democracy">
            <a:extLst>
              <a:ext uri="{FF2B5EF4-FFF2-40B4-BE49-F238E27FC236}">
                <a16:creationId xmlns:a16="http://schemas.microsoft.com/office/drawing/2014/main" id="{2159E1B2-246D-D7FC-3209-36887A76D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81" y="4885867"/>
            <a:ext cx="1704576" cy="121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1E4D-1B33-3323-76BA-6FD5EB364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7F11C-3A69-2BA3-AA3B-193B2944E7DC}"/>
              </a:ext>
            </a:extLst>
          </p:cNvPr>
          <p:cNvSpPr>
            <a:spLocks noGrp="1"/>
          </p:cNvSpPr>
          <p:nvPr>
            <p:ph type="title"/>
          </p:nvPr>
        </p:nvSpPr>
        <p:spPr>
          <a:xfrm>
            <a:off x="594360" y="466750"/>
            <a:ext cx="10759440" cy="2389339"/>
          </a:xfrm>
        </p:spPr>
        <p:txBody>
          <a:bodyPr>
            <a:normAutofit/>
          </a:bodyPr>
          <a:lstStyle/>
          <a:p>
            <a:r>
              <a:rPr lang="en-US"/>
              <a:t>More than two in five voters say that their lives are more difficult to manage than a few years ago.</a:t>
            </a:r>
          </a:p>
        </p:txBody>
      </p:sp>
      <p:sp>
        <p:nvSpPr>
          <p:cNvPr id="3" name="Slide Number Placeholder 2">
            <a:extLst>
              <a:ext uri="{FF2B5EF4-FFF2-40B4-BE49-F238E27FC236}">
                <a16:creationId xmlns:a16="http://schemas.microsoft.com/office/drawing/2014/main" id="{BB0F8F00-E422-3DCF-50D9-12C771DA511A}"/>
              </a:ext>
            </a:extLst>
          </p:cNvPr>
          <p:cNvSpPr>
            <a:spLocks noGrp="1"/>
          </p:cNvSpPr>
          <p:nvPr>
            <p:ph type="sldNum" sz="quarter" idx="12"/>
          </p:nvPr>
        </p:nvSpPr>
        <p:spPr/>
        <p:txBody>
          <a:bodyPr/>
          <a:lstStyle/>
          <a:p>
            <a:fld id="{35AC7A8B-0617-B84C-BE7C-25188248DABA}" type="slidenum">
              <a:rPr lang="en-US" smtClean="0"/>
              <a:pPr/>
              <a:t>10</a:t>
            </a:fld>
            <a:endParaRPr lang="en-US"/>
          </a:p>
        </p:txBody>
      </p:sp>
      <p:graphicFrame>
        <p:nvGraphicFramePr>
          <p:cNvPr id="4" name="Table 3">
            <a:extLst>
              <a:ext uri="{FF2B5EF4-FFF2-40B4-BE49-F238E27FC236}">
                <a16:creationId xmlns:a16="http://schemas.microsoft.com/office/drawing/2014/main" id="{13D8FE96-B1DE-6D6A-E9B9-972200F11530}"/>
              </a:ext>
            </a:extLst>
          </p:cNvPr>
          <p:cNvGraphicFramePr>
            <a:graphicFrameLocks noGrp="1"/>
          </p:cNvGraphicFramePr>
          <p:nvPr>
            <p:extLst>
              <p:ext uri="{D42A27DB-BD31-4B8C-83A1-F6EECF244321}">
                <p14:modId xmlns:p14="http://schemas.microsoft.com/office/powerpoint/2010/main" val="2360994125"/>
              </p:ext>
            </p:extLst>
          </p:nvPr>
        </p:nvGraphicFramePr>
        <p:xfrm>
          <a:off x="6714536" y="1158091"/>
          <a:ext cx="5071260" cy="4800107"/>
        </p:xfrm>
        <a:graphic>
          <a:graphicData uri="http://schemas.openxmlformats.org/drawingml/2006/table">
            <a:tbl>
              <a:tblPr/>
              <a:tblGrid>
                <a:gridCol w="1768262">
                  <a:extLst>
                    <a:ext uri="{9D8B030D-6E8A-4147-A177-3AD203B41FA5}">
                      <a16:colId xmlns:a16="http://schemas.microsoft.com/office/drawing/2014/main" val="2397840438"/>
                    </a:ext>
                  </a:extLst>
                </a:gridCol>
                <a:gridCol w="1651499">
                  <a:extLst>
                    <a:ext uri="{9D8B030D-6E8A-4147-A177-3AD203B41FA5}">
                      <a16:colId xmlns:a16="http://schemas.microsoft.com/office/drawing/2014/main" val="2693227114"/>
                    </a:ext>
                  </a:extLst>
                </a:gridCol>
                <a:gridCol w="1651499">
                  <a:extLst>
                    <a:ext uri="{9D8B030D-6E8A-4147-A177-3AD203B41FA5}">
                      <a16:colId xmlns:a16="http://schemas.microsoft.com/office/drawing/2014/main" val="1911576697"/>
                    </a:ext>
                  </a:extLst>
                </a:gridCol>
              </a:tblGrid>
              <a:tr h="231900">
                <a:tc>
                  <a:txBody>
                    <a:bodyPr/>
                    <a:lstStyle/>
                    <a:p>
                      <a:pPr algn="l" rtl="0" fontAlgn="base">
                        <a:lnSpc>
                          <a:spcPct val="100000"/>
                        </a:lnSpc>
                        <a:buNone/>
                      </a:pPr>
                      <a:r>
                        <a:rPr lang="en-US" sz="1400" b="0" i="0" dirty="0">
                          <a:effectLst/>
                          <a:latin typeface="Arial" panose="020B0604020202020204" pitchFamily="34" charset="0"/>
                        </a:rPr>
                        <a:t> </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More Difficult %</a:t>
                      </a:r>
                      <a:endParaRPr lang="en-US" sz="2400" b="1" i="0">
                        <a:solidFill>
                          <a:schemeClr val="bg1"/>
                        </a:solidFill>
                        <a:effectLst/>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Easier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20723341"/>
                  </a:ext>
                </a:extLst>
              </a:tr>
              <a:tr h="165815">
                <a:tc>
                  <a:txBody>
                    <a:bodyPr/>
                    <a:lstStyle/>
                    <a:p>
                      <a:pPr algn="l" rtl="0" fontAlgn="base">
                        <a:lnSpc>
                          <a:spcPct val="100000"/>
                        </a:lnSpc>
                        <a:buNone/>
                      </a:pPr>
                      <a:r>
                        <a:rPr lang="en-US" sz="1400" b="0" i="0">
                          <a:effectLst/>
                          <a:latin typeface="Arial" panose="020B0604020202020204" pitchFamily="34" charset="0"/>
                        </a:rPr>
                        <a:t>Swing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0494250"/>
                  </a:ext>
                </a:extLst>
              </a:tr>
              <a:tr h="165815">
                <a:tc>
                  <a:txBody>
                    <a:bodyPr/>
                    <a:lstStyle/>
                    <a:p>
                      <a:pPr algn="l" rtl="0" fontAlgn="base">
                        <a:lnSpc>
                          <a:spcPct val="100000"/>
                        </a:lnSpc>
                        <a:buNone/>
                      </a:pPr>
                      <a:r>
                        <a:rPr lang="en-US" sz="1400" b="0" i="0">
                          <a:effectLst/>
                          <a:latin typeface="Arial" panose="020B0604020202020204" pitchFamily="34" charset="0"/>
                        </a:rPr>
                        <a:t>Democrats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53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20</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478992923"/>
                  </a:ext>
                </a:extLst>
              </a:tr>
              <a:tr h="165815">
                <a:tc>
                  <a:txBody>
                    <a:bodyPr/>
                    <a:lstStyle/>
                    <a:p>
                      <a:pPr algn="l" rtl="0" fontAlgn="base">
                        <a:lnSpc>
                          <a:spcPct val="100000"/>
                        </a:lnSpc>
                        <a:buNone/>
                      </a:pPr>
                      <a:r>
                        <a:rPr lang="en-US" sz="1400" b="0" i="0">
                          <a:effectLst/>
                          <a:latin typeface="Arial" panose="020B0604020202020204" pitchFamily="34" charset="0"/>
                        </a:rPr>
                        <a:t>Independents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21</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50514003"/>
                  </a:ext>
                </a:extLst>
              </a:tr>
              <a:tr h="165815">
                <a:tc>
                  <a:txBody>
                    <a:bodyPr/>
                    <a:lstStyle/>
                    <a:p>
                      <a:pPr algn="l" rtl="0" fontAlgn="base">
                        <a:lnSpc>
                          <a:spcPct val="100000"/>
                        </a:lnSpc>
                        <a:buNone/>
                      </a:pPr>
                      <a:r>
                        <a:rPr lang="en-US" sz="1400" b="0" i="0">
                          <a:effectLst/>
                          <a:latin typeface="Arial" panose="020B0604020202020204" pitchFamily="34" charset="0"/>
                        </a:rPr>
                        <a:t>Republicans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6891513"/>
                  </a:ext>
                </a:extLst>
              </a:tr>
              <a:tr h="165815">
                <a:tc>
                  <a:txBody>
                    <a:bodyPr/>
                    <a:lstStyle/>
                    <a:p>
                      <a:pPr algn="l" rtl="0" fontAlgn="base">
                        <a:lnSpc>
                          <a:spcPct val="100000"/>
                        </a:lnSpc>
                        <a:buNone/>
                      </a:pPr>
                      <a:r>
                        <a:rPr lang="en-US" sz="1400" b="0" i="0">
                          <a:effectLst/>
                          <a:latin typeface="Arial" panose="020B0604020202020204" pitchFamily="34" charset="0"/>
                        </a:rPr>
                        <a:t>Men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31</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16934831"/>
                  </a:ext>
                </a:extLst>
              </a:tr>
              <a:tr h="165815">
                <a:tc>
                  <a:txBody>
                    <a:bodyPr/>
                    <a:lstStyle/>
                    <a:p>
                      <a:pPr algn="l" rtl="0" fontAlgn="base">
                        <a:lnSpc>
                          <a:spcPct val="100000"/>
                        </a:lnSpc>
                        <a:buNone/>
                      </a:pPr>
                      <a:r>
                        <a:rPr lang="en-US" sz="1400" b="0" i="0">
                          <a:effectLst/>
                          <a:latin typeface="Arial" panose="020B0604020202020204" pitchFamily="34" charset="0"/>
                        </a:rPr>
                        <a:t>Women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67803684"/>
                  </a:ext>
                </a:extLst>
              </a:tr>
              <a:tr h="165815">
                <a:tc>
                  <a:txBody>
                    <a:bodyPr/>
                    <a:lstStyle/>
                    <a:p>
                      <a:pPr algn="l" rtl="0" fontAlgn="base">
                        <a:lnSpc>
                          <a:spcPct val="100000"/>
                        </a:lnSpc>
                        <a:buNone/>
                      </a:pPr>
                      <a:r>
                        <a:rPr lang="en-US" sz="1400" b="0" i="0">
                          <a:effectLst/>
                          <a:latin typeface="Arial" panose="020B0604020202020204" pitchFamily="34" charset="0"/>
                        </a:rPr>
                        <a:t>18-34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61011643"/>
                  </a:ext>
                </a:extLst>
              </a:tr>
              <a:tr h="165815">
                <a:tc>
                  <a:txBody>
                    <a:bodyPr/>
                    <a:lstStyle/>
                    <a:p>
                      <a:pPr algn="l" rtl="0" fontAlgn="base">
                        <a:lnSpc>
                          <a:spcPct val="100000"/>
                        </a:lnSpc>
                        <a:buNone/>
                      </a:pPr>
                      <a:r>
                        <a:rPr lang="en-US" sz="1400" b="0" i="0">
                          <a:effectLst/>
                          <a:latin typeface="Arial" panose="020B0604020202020204" pitchFamily="34" charset="0"/>
                        </a:rPr>
                        <a:t>35-49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67187011"/>
                  </a:ext>
                </a:extLst>
              </a:tr>
              <a:tr h="165815">
                <a:tc>
                  <a:txBody>
                    <a:bodyPr/>
                    <a:lstStyle/>
                    <a:p>
                      <a:pPr algn="l" rtl="0" fontAlgn="base">
                        <a:lnSpc>
                          <a:spcPct val="100000"/>
                        </a:lnSpc>
                        <a:buNone/>
                      </a:pPr>
                      <a:r>
                        <a:rPr lang="en-US" sz="1400" b="0" i="0">
                          <a:effectLst/>
                          <a:latin typeface="Arial" panose="020B0604020202020204" pitchFamily="34" charset="0"/>
                        </a:rPr>
                        <a:t>50-64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7302304"/>
                  </a:ext>
                </a:extLst>
              </a:tr>
              <a:tr h="165815">
                <a:tc>
                  <a:txBody>
                    <a:bodyPr/>
                    <a:lstStyle/>
                    <a:p>
                      <a:pPr algn="l" rtl="0" fontAlgn="base">
                        <a:lnSpc>
                          <a:spcPct val="100000"/>
                        </a:lnSpc>
                        <a:buNone/>
                      </a:pPr>
                      <a:r>
                        <a:rPr lang="en-US" sz="1400" b="0" i="0">
                          <a:effectLst/>
                          <a:latin typeface="Arial" panose="020B0604020202020204" pitchFamily="34" charset="0"/>
                        </a:rPr>
                        <a:t>65+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29</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69684866"/>
                  </a:ext>
                </a:extLst>
              </a:tr>
              <a:tr h="165815">
                <a:tc>
                  <a:txBody>
                    <a:bodyPr/>
                    <a:lstStyle/>
                    <a:p>
                      <a:pPr algn="l" rtl="0" fontAlgn="base">
                        <a:lnSpc>
                          <a:spcPct val="100000"/>
                        </a:lnSpc>
                        <a:buNone/>
                      </a:pPr>
                      <a:r>
                        <a:rPr lang="en-US" sz="1400" b="0" i="0">
                          <a:effectLst/>
                          <a:latin typeface="Arial" panose="020B0604020202020204" pitchFamily="34" charset="0"/>
                        </a:rPr>
                        <a:t>White noncollege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43</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27</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642203418"/>
                  </a:ext>
                </a:extLst>
              </a:tr>
              <a:tr h="165815">
                <a:tc>
                  <a:txBody>
                    <a:bodyPr/>
                    <a:lstStyle/>
                    <a:p>
                      <a:pPr algn="l" rtl="0" fontAlgn="base">
                        <a:lnSpc>
                          <a:spcPct val="100000"/>
                        </a:lnSpc>
                        <a:buNone/>
                      </a:pPr>
                      <a:r>
                        <a:rPr lang="en-US" sz="1400" b="0" i="0">
                          <a:effectLst/>
                          <a:latin typeface="Arial" panose="020B0604020202020204" pitchFamily="34" charset="0"/>
                        </a:rPr>
                        <a:t>White college grads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42</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26254990"/>
                  </a:ext>
                </a:extLst>
              </a:tr>
              <a:tr h="165815">
                <a:tc>
                  <a:txBody>
                    <a:bodyPr/>
                    <a:lstStyle/>
                    <a:p>
                      <a:pPr algn="l" rtl="0" fontAlgn="base">
                        <a:lnSpc>
                          <a:spcPct val="100000"/>
                        </a:lnSpc>
                        <a:buNone/>
                      </a:pPr>
                      <a:r>
                        <a:rPr lang="en-US" sz="1400" b="0" i="0">
                          <a:effectLst/>
                          <a:latin typeface="Arial" panose="020B0604020202020204" pitchFamily="34" charset="0"/>
                        </a:rPr>
                        <a:t>Black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45</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26</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51154105"/>
                  </a:ext>
                </a:extLst>
              </a:tr>
              <a:tr h="165815">
                <a:tc>
                  <a:txBody>
                    <a:bodyPr/>
                    <a:lstStyle/>
                    <a:p>
                      <a:pPr algn="l" rtl="0" fontAlgn="base">
                        <a:lnSpc>
                          <a:spcPct val="100000"/>
                        </a:lnSpc>
                        <a:buNone/>
                      </a:pPr>
                      <a:r>
                        <a:rPr lang="en-US" sz="1400" b="0" i="0">
                          <a:effectLst/>
                          <a:latin typeface="Arial" panose="020B0604020202020204" pitchFamily="34" charset="0"/>
                        </a:rPr>
                        <a:t>Latino voters </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38</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34</a:t>
                      </a:r>
                      <a:endParaRPr lang="en-US" sz="1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986266388"/>
                  </a:ext>
                </a:extLst>
              </a:tr>
              <a:tr h="225881">
                <a:tc>
                  <a:txBody>
                    <a:bodyPr/>
                    <a:lstStyle/>
                    <a:p>
                      <a:pPr algn="l" rtl="0" fontAlgn="base">
                        <a:lnSpc>
                          <a:spcPct val="100000"/>
                        </a:lnSpc>
                        <a:buNone/>
                      </a:pPr>
                      <a:r>
                        <a:rPr lang="en-US" sz="1400" b="0" i="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854005314"/>
                  </a:ext>
                </a:extLst>
              </a:tr>
              <a:tr h="225881">
                <a:tc>
                  <a:txBody>
                    <a:bodyPr/>
                    <a:lstStyle/>
                    <a:p>
                      <a:pPr algn="l" rtl="0" fontAlgn="base">
                        <a:lnSpc>
                          <a:spcPct val="100000"/>
                        </a:lnSpc>
                        <a:buNone/>
                      </a:pPr>
                      <a:r>
                        <a:rPr lang="en-US" sz="1400" b="0" i="0">
                          <a:effectLst/>
                        </a:rPr>
                        <a:t>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96451962"/>
                  </a:ext>
                </a:extLst>
              </a:tr>
              <a:tr h="225881">
                <a:tc>
                  <a:txBody>
                    <a:bodyPr/>
                    <a:lstStyle/>
                    <a:p>
                      <a:pPr algn="l" rtl="0" fontAlgn="base">
                        <a:lnSpc>
                          <a:spcPct val="100000"/>
                        </a:lnSpc>
                        <a:buNone/>
                      </a:pPr>
                      <a:r>
                        <a:rPr lang="en-US" sz="1400" b="0" i="0">
                          <a:effectLst/>
                        </a:rPr>
                        <a:t>Unmarried 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230720857"/>
                  </a:ext>
                </a:extLst>
              </a:tr>
              <a:tr h="225881">
                <a:tc>
                  <a:txBody>
                    <a:bodyPr/>
                    <a:lstStyle/>
                    <a:p>
                      <a:pPr algn="l" rtl="0" fontAlgn="base">
                        <a:lnSpc>
                          <a:spcPct val="100000"/>
                        </a:lnSpc>
                        <a:buNone/>
                      </a:pPr>
                      <a:r>
                        <a:rPr lang="en-US" sz="1400" b="0" i="0">
                          <a:effectLst/>
                        </a:rPr>
                        <a:t>Married 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181182416"/>
                  </a:ext>
                </a:extLst>
              </a:tr>
              <a:tr h="225881">
                <a:tc>
                  <a:txBody>
                    <a:bodyPr/>
                    <a:lstStyle/>
                    <a:p>
                      <a:pPr algn="l" rtl="0" fontAlgn="base">
                        <a:lnSpc>
                          <a:spcPct val="100000"/>
                        </a:lnSpc>
                        <a:buNone/>
                      </a:pPr>
                      <a:r>
                        <a:rPr lang="en-US" sz="1400" b="0" i="0">
                          <a:effectLst/>
                        </a:rPr>
                        <a:t>Less than $50k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80861130"/>
                  </a:ext>
                </a:extLst>
              </a:tr>
              <a:tr h="225881">
                <a:tc>
                  <a:txBody>
                    <a:bodyPr/>
                    <a:lstStyle/>
                    <a:p>
                      <a:pPr algn="l" rtl="0" fontAlgn="base">
                        <a:lnSpc>
                          <a:spcPct val="100000"/>
                        </a:lnSpc>
                        <a:buNone/>
                      </a:pPr>
                      <a:r>
                        <a:rPr lang="en-US" sz="1400" b="0" i="0">
                          <a:effectLst/>
                        </a:rPr>
                        <a:t>$50k-$100k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40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046442274"/>
                  </a:ext>
                </a:extLst>
              </a:tr>
              <a:tr h="225881">
                <a:tc>
                  <a:txBody>
                    <a:bodyPr/>
                    <a:lstStyle/>
                    <a:p>
                      <a:pPr algn="l" rtl="0" fontAlgn="base">
                        <a:lnSpc>
                          <a:spcPct val="100000"/>
                        </a:lnSpc>
                        <a:buNone/>
                      </a:pPr>
                      <a:r>
                        <a:rPr lang="en-US" sz="1400" b="0" i="0">
                          <a:effectLst/>
                        </a:rPr>
                        <a:t>$100k+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dirty="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1783718"/>
                  </a:ext>
                </a:extLst>
              </a:tr>
            </a:tbl>
          </a:graphicData>
        </a:graphic>
      </p:graphicFrame>
      <p:cxnSp>
        <p:nvCxnSpPr>
          <p:cNvPr id="5" name="Straight Connector 4">
            <a:extLst>
              <a:ext uri="{FF2B5EF4-FFF2-40B4-BE49-F238E27FC236}">
                <a16:creationId xmlns:a16="http://schemas.microsoft.com/office/drawing/2014/main" id="{8177E4E6-0F79-0804-A616-92EB47797CC7}"/>
              </a:ext>
            </a:extLst>
          </p:cNvPr>
          <p:cNvCxnSpPr>
            <a:cxnSpLocks/>
          </p:cNvCxnSpPr>
          <p:nvPr/>
        </p:nvCxnSpPr>
        <p:spPr>
          <a:xfrm flipV="1">
            <a:off x="6417661" y="1839068"/>
            <a:ext cx="0" cy="404801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D41E3B8E-2363-F38E-337D-AA3668BF028D}"/>
              </a:ext>
            </a:extLst>
          </p:cNvPr>
          <p:cNvSpPr txBox="1"/>
          <p:nvPr/>
        </p:nvSpPr>
        <p:spPr>
          <a:xfrm>
            <a:off x="594360" y="1818526"/>
            <a:ext cx="5379720" cy="584775"/>
          </a:xfrm>
          <a:prstGeom prst="rect">
            <a:avLst/>
          </a:prstGeom>
          <a:noFill/>
        </p:spPr>
        <p:txBody>
          <a:bodyPr wrap="square">
            <a:spAutoFit/>
          </a:bodyPr>
          <a:lstStyle/>
          <a:p>
            <a:pPr algn="ctr"/>
            <a:r>
              <a:rPr lang="en-US" sz="1600" i="1"/>
              <a:t>Compared to a few years ago, do you find your daily life more difficult or easier to manage? </a:t>
            </a:r>
            <a:endParaRPr lang="en-US" sz="1400" i="1"/>
          </a:p>
        </p:txBody>
      </p:sp>
      <p:graphicFrame>
        <p:nvGraphicFramePr>
          <p:cNvPr id="11" name="Chart 10">
            <a:extLst>
              <a:ext uri="{FF2B5EF4-FFF2-40B4-BE49-F238E27FC236}">
                <a16:creationId xmlns:a16="http://schemas.microsoft.com/office/drawing/2014/main" id="{3E8B8581-0938-0BC5-780A-4678C00432E8}"/>
              </a:ext>
            </a:extLst>
          </p:cNvPr>
          <p:cNvGraphicFramePr/>
          <p:nvPr>
            <p:extLst>
              <p:ext uri="{D42A27DB-BD31-4B8C-83A1-F6EECF244321}">
                <p14:modId xmlns:p14="http://schemas.microsoft.com/office/powerpoint/2010/main" val="3477924432"/>
              </p:ext>
            </p:extLst>
          </p:nvPr>
        </p:nvGraphicFramePr>
        <p:xfrm>
          <a:off x="1472982" y="2389701"/>
          <a:ext cx="4080687" cy="34632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23A7AE2-2447-791E-A143-C376C04BDF40}"/>
              </a:ext>
            </a:extLst>
          </p:cNvPr>
          <p:cNvSpPr txBox="1"/>
          <p:nvPr/>
        </p:nvSpPr>
        <p:spPr>
          <a:xfrm>
            <a:off x="566515" y="4939862"/>
            <a:ext cx="1094607" cy="307777"/>
          </a:xfrm>
          <a:prstGeom prst="rect">
            <a:avLst/>
          </a:prstGeom>
          <a:noFill/>
        </p:spPr>
        <p:txBody>
          <a:bodyPr wrap="square" rtlCol="0">
            <a:spAutoFit/>
          </a:bodyPr>
          <a:lstStyle/>
          <a:p>
            <a:pPr algn="r"/>
            <a:r>
              <a:rPr lang="en-US" sz="1400" i="1">
                <a:solidFill>
                  <a:schemeClr val="accent4">
                    <a:lumMod val="75000"/>
                  </a:schemeClr>
                </a:solidFill>
              </a:rPr>
              <a:t>Much </a:t>
            </a:r>
            <a:r>
              <a:rPr lang="en-US" sz="1400" i="1">
                <a:solidFill>
                  <a:schemeClr val="accent4">
                    <a:lumMod val="75000"/>
                  </a:schemeClr>
                </a:solidFill>
                <a:sym typeface="Wingdings" pitchFamily="2" charset="2"/>
              </a:rPr>
              <a:t></a:t>
            </a:r>
            <a:endParaRPr lang="en-US" sz="1400" i="1">
              <a:solidFill>
                <a:schemeClr val="accent4">
                  <a:lumMod val="75000"/>
                </a:schemeClr>
              </a:solidFill>
            </a:endParaRPr>
          </a:p>
        </p:txBody>
      </p:sp>
      <p:sp>
        <p:nvSpPr>
          <p:cNvPr id="8" name="TextBox 7">
            <a:extLst>
              <a:ext uri="{FF2B5EF4-FFF2-40B4-BE49-F238E27FC236}">
                <a16:creationId xmlns:a16="http://schemas.microsoft.com/office/drawing/2014/main" id="{75A39B4C-F828-2950-D516-64E903442858}"/>
              </a:ext>
            </a:extLst>
          </p:cNvPr>
          <p:cNvSpPr txBox="1"/>
          <p:nvPr/>
        </p:nvSpPr>
        <p:spPr>
          <a:xfrm>
            <a:off x="173949" y="3719455"/>
            <a:ext cx="1487174" cy="307777"/>
          </a:xfrm>
          <a:prstGeom prst="rect">
            <a:avLst/>
          </a:prstGeom>
          <a:noFill/>
        </p:spPr>
        <p:txBody>
          <a:bodyPr wrap="square" rtlCol="0">
            <a:spAutoFit/>
          </a:bodyPr>
          <a:lstStyle/>
          <a:p>
            <a:pPr algn="r"/>
            <a:r>
              <a:rPr lang="en-US" sz="1400" i="1">
                <a:solidFill>
                  <a:schemeClr val="accent4"/>
                </a:solidFill>
              </a:rPr>
              <a:t>Somewhat </a:t>
            </a:r>
            <a:r>
              <a:rPr lang="en-US" sz="1400" i="1">
                <a:solidFill>
                  <a:schemeClr val="accent4"/>
                </a:solidFill>
                <a:sym typeface="Wingdings" pitchFamily="2" charset="2"/>
              </a:rPr>
              <a:t></a:t>
            </a:r>
            <a:endParaRPr lang="en-US" sz="1400" i="1">
              <a:solidFill>
                <a:schemeClr val="accent4"/>
              </a:solidFill>
            </a:endParaRPr>
          </a:p>
        </p:txBody>
      </p:sp>
    </p:spTree>
    <p:extLst>
      <p:ext uri="{BB962C8B-B14F-4D97-AF65-F5344CB8AC3E}">
        <p14:creationId xmlns:p14="http://schemas.microsoft.com/office/powerpoint/2010/main" val="346556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003B-E334-2BAE-F340-222DDF5F0105}"/>
              </a:ext>
            </a:extLst>
          </p:cNvPr>
          <p:cNvSpPr>
            <a:spLocks noGrp="1"/>
          </p:cNvSpPr>
          <p:nvPr>
            <p:ph type="title"/>
          </p:nvPr>
        </p:nvSpPr>
        <p:spPr>
          <a:xfrm>
            <a:off x="594360" y="466750"/>
            <a:ext cx="10759440" cy="1305606"/>
          </a:xfrm>
        </p:spPr>
        <p:txBody>
          <a:bodyPr>
            <a:normAutofit/>
          </a:bodyPr>
          <a:lstStyle/>
          <a:p>
            <a:r>
              <a:rPr lang="en-US"/>
              <a:t>Economic discontent is pervasive, with just one in five voters saying they are getting ahead. </a:t>
            </a:r>
          </a:p>
        </p:txBody>
      </p:sp>
      <p:sp>
        <p:nvSpPr>
          <p:cNvPr id="3" name="Slide Number Placeholder 2">
            <a:extLst>
              <a:ext uri="{FF2B5EF4-FFF2-40B4-BE49-F238E27FC236}">
                <a16:creationId xmlns:a16="http://schemas.microsoft.com/office/drawing/2014/main" id="{A94E8973-A486-68AF-A426-8587D806FDF0}"/>
              </a:ext>
            </a:extLst>
          </p:cNvPr>
          <p:cNvSpPr>
            <a:spLocks noGrp="1"/>
          </p:cNvSpPr>
          <p:nvPr>
            <p:ph type="sldNum" sz="quarter" idx="12"/>
          </p:nvPr>
        </p:nvSpPr>
        <p:spPr/>
        <p:txBody>
          <a:bodyPr/>
          <a:lstStyle/>
          <a:p>
            <a:fld id="{35AC7A8B-0617-B84C-BE7C-25188248DABA}" type="slidenum">
              <a:rPr lang="en-US" smtClean="0"/>
              <a:pPr/>
              <a:t>11</a:t>
            </a:fld>
            <a:endParaRPr lang="en-US"/>
          </a:p>
        </p:txBody>
      </p:sp>
      <p:cxnSp>
        <p:nvCxnSpPr>
          <p:cNvPr id="4" name="Straight Connector 3">
            <a:extLst>
              <a:ext uri="{FF2B5EF4-FFF2-40B4-BE49-F238E27FC236}">
                <a16:creationId xmlns:a16="http://schemas.microsoft.com/office/drawing/2014/main" id="{8FBB59D4-B4F8-8001-EBB7-C0FF39438506}"/>
              </a:ext>
            </a:extLst>
          </p:cNvPr>
          <p:cNvCxnSpPr>
            <a:cxnSpLocks/>
          </p:cNvCxnSpPr>
          <p:nvPr/>
        </p:nvCxnSpPr>
        <p:spPr>
          <a:xfrm flipH="1" flipV="1">
            <a:off x="6096001" y="1512762"/>
            <a:ext cx="2480" cy="4564626"/>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99CD39F-6A57-47E5-0A4B-2B54A9FA276E}"/>
              </a:ext>
            </a:extLst>
          </p:cNvPr>
          <p:cNvSpPr txBox="1"/>
          <p:nvPr/>
        </p:nvSpPr>
        <p:spPr>
          <a:xfrm>
            <a:off x="594360" y="1359537"/>
            <a:ext cx="5501636" cy="584775"/>
          </a:xfrm>
          <a:prstGeom prst="rect">
            <a:avLst/>
          </a:prstGeom>
          <a:noFill/>
        </p:spPr>
        <p:txBody>
          <a:bodyPr wrap="square" rtlCol="0">
            <a:spAutoFit/>
          </a:bodyPr>
          <a:lstStyle/>
          <a:p>
            <a:pPr algn="ctr"/>
            <a:r>
              <a:rPr lang="en-US" sz="1600" i="1"/>
              <a:t>How satisfied are you with the economic situation for you and your family today--are you…?</a:t>
            </a:r>
          </a:p>
        </p:txBody>
      </p:sp>
      <p:sp>
        <p:nvSpPr>
          <p:cNvPr id="6" name="TextBox 5">
            <a:extLst>
              <a:ext uri="{FF2B5EF4-FFF2-40B4-BE49-F238E27FC236}">
                <a16:creationId xmlns:a16="http://schemas.microsoft.com/office/drawing/2014/main" id="{B0C62346-257B-C59B-1014-409066D4C5C3}"/>
              </a:ext>
            </a:extLst>
          </p:cNvPr>
          <p:cNvSpPr txBox="1"/>
          <p:nvPr/>
        </p:nvSpPr>
        <p:spPr>
          <a:xfrm>
            <a:off x="6100967" y="1359537"/>
            <a:ext cx="5491701" cy="584775"/>
          </a:xfrm>
          <a:prstGeom prst="rect">
            <a:avLst/>
          </a:prstGeom>
          <a:noFill/>
        </p:spPr>
        <p:txBody>
          <a:bodyPr wrap="square" rtlCol="0">
            <a:spAutoFit/>
          </a:bodyPr>
          <a:lstStyle/>
          <a:p>
            <a:pPr algn="ctr"/>
            <a:r>
              <a:rPr lang="en-US" sz="1600" i="1" dirty="0"/>
              <a:t>Which of the following would you say best describes the economic situation of </a:t>
            </a:r>
            <a:r>
              <a:rPr lang="en-US" sz="1600" b="1" i="1" dirty="0"/>
              <a:t>you and your family</a:t>
            </a:r>
            <a:r>
              <a:rPr lang="en-US" sz="1600" i="1" dirty="0"/>
              <a:t>?</a:t>
            </a:r>
          </a:p>
        </p:txBody>
      </p:sp>
      <p:graphicFrame>
        <p:nvGraphicFramePr>
          <p:cNvPr id="11" name="Chart 10">
            <a:extLst>
              <a:ext uri="{FF2B5EF4-FFF2-40B4-BE49-F238E27FC236}">
                <a16:creationId xmlns:a16="http://schemas.microsoft.com/office/drawing/2014/main" id="{86068149-17A3-6E26-D0B1-C64D7F304481}"/>
              </a:ext>
            </a:extLst>
          </p:cNvPr>
          <p:cNvGraphicFramePr/>
          <p:nvPr>
            <p:extLst>
              <p:ext uri="{D42A27DB-BD31-4B8C-83A1-F6EECF244321}">
                <p14:modId xmlns:p14="http://schemas.microsoft.com/office/powerpoint/2010/main" val="982442802"/>
              </p:ext>
            </p:extLst>
          </p:nvPr>
        </p:nvGraphicFramePr>
        <p:xfrm>
          <a:off x="2174874" y="2019813"/>
          <a:ext cx="3064471" cy="1737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9640320-A0AE-0B8F-2D5D-B7B02D89D3A3}"/>
              </a:ext>
            </a:extLst>
          </p:cNvPr>
          <p:cNvGraphicFramePr/>
          <p:nvPr>
            <p:extLst>
              <p:ext uri="{D42A27DB-BD31-4B8C-83A1-F6EECF244321}">
                <p14:modId xmlns:p14="http://schemas.microsoft.com/office/powerpoint/2010/main" val="991769979"/>
              </p:ext>
            </p:extLst>
          </p:nvPr>
        </p:nvGraphicFramePr>
        <p:xfrm>
          <a:off x="7444680" y="1826492"/>
          <a:ext cx="3984432" cy="2298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072D4829-EA65-254E-30C6-8EFBC8D11BA3}"/>
              </a:ext>
            </a:extLst>
          </p:cNvPr>
          <p:cNvGraphicFramePr>
            <a:graphicFrameLocks noGrp="1"/>
          </p:cNvGraphicFramePr>
          <p:nvPr>
            <p:extLst>
              <p:ext uri="{D42A27DB-BD31-4B8C-83A1-F6EECF244321}">
                <p14:modId xmlns:p14="http://schemas.microsoft.com/office/powerpoint/2010/main" val="864595760"/>
              </p:ext>
            </p:extLst>
          </p:nvPr>
        </p:nvGraphicFramePr>
        <p:xfrm>
          <a:off x="6238880" y="3734683"/>
          <a:ext cx="5217948" cy="2286000"/>
        </p:xfrm>
        <a:graphic>
          <a:graphicData uri="http://schemas.openxmlformats.org/drawingml/2006/table">
            <a:tbl>
              <a:tblPr/>
              <a:tblGrid>
                <a:gridCol w="1308549">
                  <a:extLst>
                    <a:ext uri="{9D8B030D-6E8A-4147-A177-3AD203B41FA5}">
                      <a16:colId xmlns:a16="http://schemas.microsoft.com/office/drawing/2014/main" val="2945582888"/>
                    </a:ext>
                  </a:extLst>
                </a:gridCol>
                <a:gridCol w="1360407">
                  <a:extLst>
                    <a:ext uri="{9D8B030D-6E8A-4147-A177-3AD203B41FA5}">
                      <a16:colId xmlns:a16="http://schemas.microsoft.com/office/drawing/2014/main" val="2551599313"/>
                    </a:ext>
                  </a:extLst>
                </a:gridCol>
                <a:gridCol w="1182954">
                  <a:extLst>
                    <a:ext uri="{9D8B030D-6E8A-4147-A177-3AD203B41FA5}">
                      <a16:colId xmlns:a16="http://schemas.microsoft.com/office/drawing/2014/main" val="2334676728"/>
                    </a:ext>
                  </a:extLst>
                </a:gridCol>
                <a:gridCol w="1366038">
                  <a:extLst>
                    <a:ext uri="{9D8B030D-6E8A-4147-A177-3AD203B41FA5}">
                      <a16:colId xmlns:a16="http://schemas.microsoft.com/office/drawing/2014/main" val="1268576499"/>
                    </a:ext>
                  </a:extLst>
                </a:gridCol>
              </a:tblGrid>
              <a:tr h="164449">
                <a:tc>
                  <a:txBody>
                    <a:bodyPr/>
                    <a:lstStyle/>
                    <a:p>
                      <a:pPr algn="l" rtl="0" fontAlgn="base">
                        <a:lnSpc>
                          <a:spcPct val="100000"/>
                        </a:lnSpc>
                        <a:buNone/>
                      </a:pPr>
                      <a:r>
                        <a:rPr lang="en-US" sz="1250" b="0" i="0" dirty="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Getting ahead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Getting by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250" b="1" i="0">
                          <a:solidFill>
                            <a:schemeClr val="bg1"/>
                          </a:solidFill>
                          <a:effectLst/>
                        </a:rPr>
                        <a:t>Falling behind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385349585"/>
                  </a:ext>
                </a:extLst>
              </a:tr>
              <a:tr h="164449">
                <a:tc>
                  <a:txBody>
                    <a:bodyPr/>
                    <a:lstStyle/>
                    <a:p>
                      <a:pPr algn="l" rtl="0" fontAlgn="base">
                        <a:lnSpc>
                          <a:spcPct val="100000"/>
                        </a:lnSpc>
                        <a:buNone/>
                      </a:pPr>
                      <a:r>
                        <a:rPr lang="en-US" sz="1250" b="0" i="0">
                          <a:effectLst/>
                          <a:latin typeface="Arial" panose="020B0604020202020204" pitchFamily="34" charset="0"/>
                        </a:rPr>
                        <a:t>Swing voters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84131291"/>
                  </a:ext>
                </a:extLst>
              </a:tr>
              <a:tr h="164449">
                <a:tc>
                  <a:txBody>
                    <a:bodyPr/>
                    <a:lstStyle/>
                    <a:p>
                      <a:pPr algn="l" rtl="0" fontAlgn="base">
                        <a:lnSpc>
                          <a:spcPct val="100000"/>
                        </a:lnSpc>
                        <a:buNone/>
                      </a:pPr>
                      <a:r>
                        <a:rPr lang="en-US" sz="1250" b="0" i="0">
                          <a:effectLst/>
                          <a:latin typeface="Arial" panose="020B0604020202020204" pitchFamily="34" charset="0"/>
                        </a:rPr>
                        <a:t>Democrats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066654932"/>
                  </a:ext>
                </a:extLst>
              </a:tr>
              <a:tr h="164449">
                <a:tc>
                  <a:txBody>
                    <a:bodyPr/>
                    <a:lstStyle/>
                    <a:p>
                      <a:pPr algn="l" rtl="0" fontAlgn="base">
                        <a:lnSpc>
                          <a:spcPct val="100000"/>
                        </a:lnSpc>
                        <a:buNone/>
                      </a:pPr>
                      <a:r>
                        <a:rPr lang="en-US" sz="1250" b="0" i="0">
                          <a:effectLst/>
                          <a:latin typeface="Arial" panose="020B0604020202020204" pitchFamily="34" charset="0"/>
                        </a:rPr>
                        <a:t>Independents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72235608"/>
                  </a:ext>
                </a:extLst>
              </a:tr>
              <a:tr h="164449">
                <a:tc>
                  <a:txBody>
                    <a:bodyPr/>
                    <a:lstStyle/>
                    <a:p>
                      <a:pPr algn="l" rtl="0" fontAlgn="base">
                        <a:lnSpc>
                          <a:spcPct val="100000"/>
                        </a:lnSpc>
                        <a:buNone/>
                      </a:pPr>
                      <a:r>
                        <a:rPr lang="en-US" sz="1250" b="0" i="0">
                          <a:effectLst/>
                        </a:rPr>
                        <a:t>Non-MAGA GOP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44766597"/>
                  </a:ext>
                </a:extLst>
              </a:tr>
              <a:tr h="164449">
                <a:tc>
                  <a:txBody>
                    <a:bodyPr/>
                    <a:lstStyle/>
                    <a:p>
                      <a:pPr algn="l" rtl="0" fontAlgn="base">
                        <a:lnSpc>
                          <a:spcPct val="100000"/>
                        </a:lnSpc>
                        <a:buNone/>
                      </a:pPr>
                      <a:r>
                        <a:rPr lang="en-US" sz="1250" b="0" i="0">
                          <a:effectLst/>
                          <a:latin typeface="Arial" panose="020B0604020202020204" pitchFamily="34" charset="0"/>
                        </a:rPr>
                        <a:t>MAGA GOP</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a:effectLst/>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640461621"/>
                  </a:ext>
                </a:extLst>
              </a:tr>
              <a:tr h="164449">
                <a:tc>
                  <a:txBody>
                    <a:bodyPr/>
                    <a:lstStyle/>
                    <a:p>
                      <a:pPr algn="l" rtl="0" fontAlgn="base">
                        <a:lnSpc>
                          <a:spcPct val="100000"/>
                        </a:lnSpc>
                        <a:buNone/>
                      </a:pPr>
                      <a:r>
                        <a:rPr lang="en-US" sz="1250" b="0" i="0">
                          <a:effectLst/>
                        </a:rPr>
                        <a:t>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978146526"/>
                  </a:ext>
                </a:extLst>
              </a:tr>
              <a:tr h="164449">
                <a:tc>
                  <a:txBody>
                    <a:bodyPr/>
                    <a:lstStyle/>
                    <a:p>
                      <a:pPr algn="l" rtl="0" fontAlgn="base">
                        <a:lnSpc>
                          <a:spcPct val="100000"/>
                        </a:lnSpc>
                        <a:buNone/>
                      </a:pPr>
                      <a:r>
                        <a:rPr lang="en-US" sz="1250" b="0" i="0">
                          <a:effectLst/>
                        </a:rPr>
                        <a:t>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85410505"/>
                  </a:ext>
                </a:extLst>
              </a:tr>
              <a:tr h="164449">
                <a:tc>
                  <a:txBody>
                    <a:bodyPr/>
                    <a:lstStyle/>
                    <a:p>
                      <a:pPr algn="l" rtl="0" fontAlgn="base">
                        <a:lnSpc>
                          <a:spcPct val="100000"/>
                        </a:lnSpc>
                        <a:buNone/>
                      </a:pPr>
                      <a:r>
                        <a:rPr lang="en-US" sz="1250" b="0" i="0">
                          <a:effectLst/>
                        </a:rPr>
                        <a:t>White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890518882"/>
                  </a:ext>
                </a:extLst>
              </a:tr>
              <a:tr h="164449">
                <a:tc>
                  <a:txBody>
                    <a:bodyPr/>
                    <a:lstStyle/>
                    <a:p>
                      <a:pPr algn="l" rtl="0" fontAlgn="base">
                        <a:lnSpc>
                          <a:spcPct val="100000"/>
                        </a:lnSpc>
                        <a:buNone/>
                      </a:pPr>
                      <a:r>
                        <a:rPr lang="en-US" sz="1250" b="0" i="0" dirty="0">
                          <a:effectLst/>
                        </a:rPr>
                        <a:t>Black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0086444"/>
                  </a:ext>
                </a:extLst>
              </a:tr>
              <a:tr h="164449">
                <a:tc>
                  <a:txBody>
                    <a:bodyPr/>
                    <a:lstStyle/>
                    <a:p>
                      <a:pPr algn="l" rtl="0" fontAlgn="base">
                        <a:lnSpc>
                          <a:spcPct val="100000"/>
                        </a:lnSpc>
                        <a:buNone/>
                      </a:pPr>
                      <a:r>
                        <a:rPr lang="en-US" sz="1250" b="0" i="0" dirty="0">
                          <a:effectLst/>
                        </a:rPr>
                        <a:t>Latino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202466536"/>
                  </a:ext>
                </a:extLst>
              </a:tr>
              <a:tr h="164449">
                <a:tc>
                  <a:txBody>
                    <a:bodyPr/>
                    <a:lstStyle/>
                    <a:p>
                      <a:pPr algn="l" rtl="0" fontAlgn="base">
                        <a:lnSpc>
                          <a:spcPct val="100000"/>
                        </a:lnSpc>
                        <a:buNone/>
                      </a:pPr>
                      <a:r>
                        <a:rPr lang="en-US" sz="1250" b="0" i="0" dirty="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dirty="0">
                          <a:effectLst/>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dirty="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dirty="0">
                          <a:effectLst/>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51598633"/>
                  </a:ext>
                </a:extLst>
              </a:tr>
            </a:tbl>
          </a:graphicData>
        </a:graphic>
      </p:graphicFrame>
      <p:sp>
        <p:nvSpPr>
          <p:cNvPr id="13" name="TextBox 12">
            <a:extLst>
              <a:ext uri="{FF2B5EF4-FFF2-40B4-BE49-F238E27FC236}">
                <a16:creationId xmlns:a16="http://schemas.microsoft.com/office/drawing/2014/main" id="{0F32A6EC-6670-11C4-7E83-B770568BCECC}"/>
              </a:ext>
            </a:extLst>
          </p:cNvPr>
          <p:cNvSpPr txBox="1"/>
          <p:nvPr/>
        </p:nvSpPr>
        <p:spPr>
          <a:xfrm>
            <a:off x="1418591" y="3460444"/>
            <a:ext cx="1094607" cy="307777"/>
          </a:xfrm>
          <a:prstGeom prst="rect">
            <a:avLst/>
          </a:prstGeom>
          <a:noFill/>
        </p:spPr>
        <p:txBody>
          <a:bodyPr wrap="square" rtlCol="0">
            <a:spAutoFit/>
          </a:bodyPr>
          <a:lstStyle/>
          <a:p>
            <a:pPr algn="r"/>
            <a:r>
              <a:rPr lang="en-US" sz="1400" i="1">
                <a:solidFill>
                  <a:schemeClr val="accent1"/>
                </a:solidFill>
              </a:rPr>
              <a:t>Very </a:t>
            </a:r>
            <a:r>
              <a:rPr lang="en-US" sz="1400" i="1">
                <a:solidFill>
                  <a:schemeClr val="accent1"/>
                </a:solidFill>
                <a:sym typeface="Wingdings" pitchFamily="2" charset="2"/>
              </a:rPr>
              <a:t></a:t>
            </a:r>
            <a:endParaRPr lang="en-US" sz="1400" i="1">
              <a:solidFill>
                <a:schemeClr val="accent1"/>
              </a:solidFill>
            </a:endParaRPr>
          </a:p>
        </p:txBody>
      </p:sp>
      <p:sp>
        <p:nvSpPr>
          <p:cNvPr id="14" name="TextBox 13">
            <a:extLst>
              <a:ext uri="{FF2B5EF4-FFF2-40B4-BE49-F238E27FC236}">
                <a16:creationId xmlns:a16="http://schemas.microsoft.com/office/drawing/2014/main" id="{3FEB1D3D-4117-B4E3-26D0-41B1CD462D88}"/>
              </a:ext>
            </a:extLst>
          </p:cNvPr>
          <p:cNvSpPr txBox="1"/>
          <p:nvPr/>
        </p:nvSpPr>
        <p:spPr>
          <a:xfrm>
            <a:off x="1002959" y="3002793"/>
            <a:ext cx="1487174" cy="307777"/>
          </a:xfrm>
          <a:prstGeom prst="rect">
            <a:avLst/>
          </a:prstGeom>
          <a:noFill/>
        </p:spPr>
        <p:txBody>
          <a:bodyPr wrap="square" rtlCol="0">
            <a:spAutoFit/>
          </a:bodyPr>
          <a:lstStyle/>
          <a:p>
            <a:pPr algn="r"/>
            <a:r>
              <a:rPr lang="en-US" sz="1400" i="1" dirty="0">
                <a:solidFill>
                  <a:schemeClr val="accent2"/>
                </a:solidFill>
              </a:rPr>
              <a:t>Somewhat </a:t>
            </a:r>
            <a:r>
              <a:rPr lang="en-US" sz="1400" i="1" dirty="0">
                <a:solidFill>
                  <a:schemeClr val="accent2"/>
                </a:solidFill>
                <a:sym typeface="Wingdings" pitchFamily="2" charset="2"/>
              </a:rPr>
              <a:t></a:t>
            </a:r>
            <a:endParaRPr lang="en-US" sz="1400" i="1" dirty="0">
              <a:solidFill>
                <a:schemeClr val="accent2"/>
              </a:solidFill>
            </a:endParaRPr>
          </a:p>
        </p:txBody>
      </p:sp>
      <p:graphicFrame>
        <p:nvGraphicFramePr>
          <p:cNvPr id="17" name="Table 16">
            <a:extLst>
              <a:ext uri="{FF2B5EF4-FFF2-40B4-BE49-F238E27FC236}">
                <a16:creationId xmlns:a16="http://schemas.microsoft.com/office/drawing/2014/main" id="{313C014B-753D-7C87-7E97-4081205651B7}"/>
              </a:ext>
            </a:extLst>
          </p:cNvPr>
          <p:cNvGraphicFramePr>
            <a:graphicFrameLocks noGrp="1"/>
          </p:cNvGraphicFramePr>
          <p:nvPr>
            <p:extLst>
              <p:ext uri="{D42A27DB-BD31-4B8C-83A1-F6EECF244321}">
                <p14:modId xmlns:p14="http://schemas.microsoft.com/office/powerpoint/2010/main" val="79969873"/>
              </p:ext>
            </p:extLst>
          </p:nvPr>
        </p:nvGraphicFramePr>
        <p:xfrm>
          <a:off x="606783" y="3757543"/>
          <a:ext cx="4794646" cy="2286000"/>
        </p:xfrm>
        <a:graphic>
          <a:graphicData uri="http://schemas.openxmlformats.org/drawingml/2006/table">
            <a:tbl>
              <a:tblPr/>
              <a:tblGrid>
                <a:gridCol w="1466739">
                  <a:extLst>
                    <a:ext uri="{9D8B030D-6E8A-4147-A177-3AD203B41FA5}">
                      <a16:colId xmlns:a16="http://schemas.microsoft.com/office/drawing/2014/main" val="2945582888"/>
                    </a:ext>
                  </a:extLst>
                </a:gridCol>
                <a:gridCol w="1797136">
                  <a:extLst>
                    <a:ext uri="{9D8B030D-6E8A-4147-A177-3AD203B41FA5}">
                      <a16:colId xmlns:a16="http://schemas.microsoft.com/office/drawing/2014/main" val="2551599313"/>
                    </a:ext>
                  </a:extLst>
                </a:gridCol>
                <a:gridCol w="1530771">
                  <a:extLst>
                    <a:ext uri="{9D8B030D-6E8A-4147-A177-3AD203B41FA5}">
                      <a16:colId xmlns:a16="http://schemas.microsoft.com/office/drawing/2014/main" val="2334676728"/>
                    </a:ext>
                  </a:extLst>
                </a:gridCol>
              </a:tblGrid>
              <a:tr h="179705">
                <a:tc>
                  <a:txBody>
                    <a:bodyPr/>
                    <a:lstStyle/>
                    <a:p>
                      <a:pPr algn="l" rtl="0" fontAlgn="base">
                        <a:lnSpc>
                          <a:spcPct val="100000"/>
                        </a:lnSpc>
                        <a:buNone/>
                      </a:pPr>
                      <a:r>
                        <a:rPr lang="en-US" sz="1250" b="0" i="0" dirty="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Satisfied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250" b="1" i="0">
                          <a:solidFill>
                            <a:schemeClr val="bg1"/>
                          </a:solidFill>
                          <a:effectLst/>
                          <a:latin typeface="Arial" panose="020B0604020202020204" pitchFamily="34" charset="0"/>
                        </a:rPr>
                        <a:t>Dissatisfied %</a:t>
                      </a:r>
                      <a:endParaRPr lang="en-US" sz="125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385349585"/>
                  </a:ext>
                </a:extLst>
              </a:tr>
              <a:tr h="179705">
                <a:tc>
                  <a:txBody>
                    <a:bodyPr/>
                    <a:lstStyle/>
                    <a:p>
                      <a:pPr algn="l" rtl="0" fontAlgn="base">
                        <a:lnSpc>
                          <a:spcPct val="100000"/>
                        </a:lnSpc>
                        <a:buNone/>
                      </a:pPr>
                      <a:r>
                        <a:rPr lang="en-US" sz="1250" b="0" i="0" dirty="0">
                          <a:effectLst/>
                          <a:latin typeface="Arial" panose="020B0604020202020204" pitchFamily="34" charset="0"/>
                        </a:rPr>
                        <a:t>Swing voters </a:t>
                      </a:r>
                      <a:endParaRPr lang="en-US" sz="125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84131291"/>
                  </a:ext>
                </a:extLst>
              </a:tr>
              <a:tr h="179705">
                <a:tc>
                  <a:txBody>
                    <a:bodyPr/>
                    <a:lstStyle/>
                    <a:p>
                      <a:pPr algn="l" rtl="0" fontAlgn="base">
                        <a:lnSpc>
                          <a:spcPct val="100000"/>
                        </a:lnSpc>
                        <a:buNone/>
                      </a:pPr>
                      <a:r>
                        <a:rPr lang="en-US" sz="1250" b="0" i="0">
                          <a:effectLst/>
                          <a:latin typeface="Arial" panose="020B0604020202020204" pitchFamily="34" charset="0"/>
                        </a:rPr>
                        <a:t>Democrats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66654932"/>
                  </a:ext>
                </a:extLst>
              </a:tr>
              <a:tr h="179705">
                <a:tc>
                  <a:txBody>
                    <a:bodyPr/>
                    <a:lstStyle/>
                    <a:p>
                      <a:pPr algn="l" rtl="0" fontAlgn="base">
                        <a:lnSpc>
                          <a:spcPct val="100000"/>
                        </a:lnSpc>
                        <a:buNone/>
                      </a:pPr>
                      <a:r>
                        <a:rPr lang="en-US" sz="1250" b="0" i="0">
                          <a:effectLst/>
                          <a:latin typeface="Arial" panose="020B0604020202020204" pitchFamily="34" charset="0"/>
                        </a:rPr>
                        <a:t>Independents </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72235608"/>
                  </a:ext>
                </a:extLst>
              </a:tr>
              <a:tr h="179705">
                <a:tc>
                  <a:txBody>
                    <a:bodyPr/>
                    <a:lstStyle/>
                    <a:p>
                      <a:pPr algn="l" rtl="0" fontAlgn="base">
                        <a:lnSpc>
                          <a:spcPct val="100000"/>
                        </a:lnSpc>
                        <a:buNone/>
                      </a:pPr>
                      <a:r>
                        <a:rPr lang="en-US" sz="1250" b="0" i="0">
                          <a:effectLst/>
                        </a:rPr>
                        <a:t>Non-MAGA GOP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44766597"/>
                  </a:ext>
                </a:extLst>
              </a:tr>
              <a:tr h="179705">
                <a:tc>
                  <a:txBody>
                    <a:bodyPr/>
                    <a:lstStyle/>
                    <a:p>
                      <a:pPr algn="l" rtl="0" fontAlgn="base">
                        <a:lnSpc>
                          <a:spcPct val="100000"/>
                        </a:lnSpc>
                        <a:buNone/>
                      </a:pPr>
                      <a:r>
                        <a:rPr lang="en-US" sz="1250" b="0" i="0">
                          <a:effectLst/>
                          <a:latin typeface="Arial" panose="020B0604020202020204" pitchFamily="34" charset="0"/>
                        </a:rPr>
                        <a:t>MAGA GOP</a:t>
                      </a:r>
                      <a:endParaRPr lang="en-US" sz="125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dirty="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640461621"/>
                  </a:ext>
                </a:extLst>
              </a:tr>
              <a:tr h="179705">
                <a:tc>
                  <a:txBody>
                    <a:bodyPr/>
                    <a:lstStyle/>
                    <a:p>
                      <a:pPr algn="l" rtl="0" fontAlgn="base">
                        <a:lnSpc>
                          <a:spcPct val="100000"/>
                        </a:lnSpc>
                        <a:buNone/>
                      </a:pPr>
                      <a:r>
                        <a:rPr lang="en-US" sz="1250" b="0" i="0">
                          <a:effectLst/>
                        </a:rPr>
                        <a:t>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a:effectLst/>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250" b="0" i="0">
                          <a:effectLst/>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886099188"/>
                  </a:ext>
                </a:extLst>
              </a:tr>
              <a:tr h="179705">
                <a:tc>
                  <a:txBody>
                    <a:bodyPr/>
                    <a:lstStyle/>
                    <a:p>
                      <a:pPr algn="l" rtl="0" fontAlgn="base">
                        <a:lnSpc>
                          <a:spcPct val="100000"/>
                        </a:lnSpc>
                        <a:buNone/>
                      </a:pPr>
                      <a:r>
                        <a:rPr lang="en-US" sz="1250" b="0" i="0" dirty="0">
                          <a:effectLst/>
                        </a:rPr>
                        <a:t>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a:effectLst/>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234339"/>
                  </a:ext>
                </a:extLst>
              </a:tr>
              <a:tr h="179705">
                <a:tc>
                  <a:txBody>
                    <a:bodyPr/>
                    <a:lstStyle/>
                    <a:p>
                      <a:pPr algn="l" rtl="0" fontAlgn="base">
                        <a:lnSpc>
                          <a:spcPct val="100000"/>
                        </a:lnSpc>
                        <a:buNone/>
                      </a:pPr>
                      <a:r>
                        <a:rPr lang="en-US" sz="1250" b="0" i="0">
                          <a:effectLst/>
                        </a:rPr>
                        <a:t>White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89789787"/>
                  </a:ext>
                </a:extLst>
              </a:tr>
              <a:tr h="179705">
                <a:tc>
                  <a:txBody>
                    <a:bodyPr/>
                    <a:lstStyle/>
                    <a:p>
                      <a:pPr algn="l" rtl="0" fontAlgn="base">
                        <a:lnSpc>
                          <a:spcPct val="100000"/>
                        </a:lnSpc>
                        <a:buNone/>
                      </a:pPr>
                      <a:r>
                        <a:rPr lang="en-US" sz="1250" b="0" i="0">
                          <a:effectLst/>
                        </a:rPr>
                        <a:t>Black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250" b="0" i="0" dirty="0">
                          <a:effectLst/>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81960924"/>
                  </a:ext>
                </a:extLst>
              </a:tr>
              <a:tr h="179705">
                <a:tc>
                  <a:txBody>
                    <a:bodyPr/>
                    <a:lstStyle/>
                    <a:p>
                      <a:pPr algn="l" rtl="0" fontAlgn="base">
                        <a:lnSpc>
                          <a:spcPct val="100000"/>
                        </a:lnSpc>
                        <a:buNone/>
                      </a:pPr>
                      <a:r>
                        <a:rPr lang="en-US" sz="1250" b="0" i="0" dirty="0">
                          <a:effectLst/>
                        </a:rPr>
                        <a:t>Latino voters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250" b="0" i="0" dirty="0">
                          <a:effectLst/>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03383462"/>
                  </a:ext>
                </a:extLst>
              </a:tr>
              <a:tr h="179705">
                <a:tc>
                  <a:txBody>
                    <a:bodyPr/>
                    <a:lstStyle/>
                    <a:p>
                      <a:pPr algn="l" rtl="0" fontAlgn="base">
                        <a:lnSpc>
                          <a:spcPct val="100000"/>
                        </a:lnSpc>
                        <a:buNone/>
                      </a:pPr>
                      <a:r>
                        <a:rPr lang="en-US" sz="1250" b="0" i="0" dirty="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dirty="0">
                          <a:effectLst/>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250" b="0" i="0" dirty="0">
                          <a:effectLst/>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83131859"/>
                  </a:ext>
                </a:extLst>
              </a:tr>
            </a:tbl>
          </a:graphicData>
        </a:graphic>
      </p:graphicFrame>
    </p:spTree>
    <p:extLst>
      <p:ext uri="{BB962C8B-B14F-4D97-AF65-F5344CB8AC3E}">
        <p14:creationId xmlns:p14="http://schemas.microsoft.com/office/powerpoint/2010/main" val="365699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2956-DDD7-29C1-5501-1A64857641F5}"/>
              </a:ext>
            </a:extLst>
          </p:cNvPr>
          <p:cNvSpPr>
            <a:spLocks noGrp="1"/>
          </p:cNvSpPr>
          <p:nvPr>
            <p:ph type="title"/>
          </p:nvPr>
        </p:nvSpPr>
        <p:spPr>
          <a:xfrm>
            <a:off x="594360" y="466750"/>
            <a:ext cx="10759440" cy="1553961"/>
          </a:xfrm>
        </p:spPr>
        <p:txBody>
          <a:bodyPr>
            <a:normAutofit/>
          </a:bodyPr>
          <a:lstStyle/>
          <a:p>
            <a:r>
              <a:rPr lang="en-US"/>
              <a:t>A belief that the economic and political system are rigged against everyday Americans is widespread. </a:t>
            </a:r>
          </a:p>
        </p:txBody>
      </p:sp>
      <p:sp>
        <p:nvSpPr>
          <p:cNvPr id="3" name="Slide Number Placeholder 2">
            <a:extLst>
              <a:ext uri="{FF2B5EF4-FFF2-40B4-BE49-F238E27FC236}">
                <a16:creationId xmlns:a16="http://schemas.microsoft.com/office/drawing/2014/main" id="{58E7D24B-BD90-A247-F468-803FD2D72FC7}"/>
              </a:ext>
            </a:extLst>
          </p:cNvPr>
          <p:cNvSpPr>
            <a:spLocks noGrp="1"/>
          </p:cNvSpPr>
          <p:nvPr>
            <p:ph type="sldNum" sz="quarter" idx="12"/>
          </p:nvPr>
        </p:nvSpPr>
        <p:spPr/>
        <p:txBody>
          <a:bodyPr/>
          <a:lstStyle/>
          <a:p>
            <a:fld id="{35AC7A8B-0617-B84C-BE7C-25188248DABA}" type="slidenum">
              <a:rPr lang="en-US" smtClean="0"/>
              <a:pPr/>
              <a:t>12</a:t>
            </a:fld>
            <a:endParaRPr lang="en-US"/>
          </a:p>
        </p:txBody>
      </p:sp>
      <p:graphicFrame>
        <p:nvGraphicFramePr>
          <p:cNvPr id="4" name="Table 3">
            <a:extLst>
              <a:ext uri="{FF2B5EF4-FFF2-40B4-BE49-F238E27FC236}">
                <a16:creationId xmlns:a16="http://schemas.microsoft.com/office/drawing/2014/main" id="{71370CB2-1593-F86F-7010-141D48ED7724}"/>
              </a:ext>
            </a:extLst>
          </p:cNvPr>
          <p:cNvGraphicFramePr>
            <a:graphicFrameLocks noGrp="1"/>
          </p:cNvGraphicFramePr>
          <p:nvPr>
            <p:extLst>
              <p:ext uri="{D42A27DB-BD31-4B8C-83A1-F6EECF244321}">
                <p14:modId xmlns:p14="http://schemas.microsoft.com/office/powerpoint/2010/main" val="1295799517"/>
              </p:ext>
            </p:extLst>
          </p:nvPr>
        </p:nvGraphicFramePr>
        <p:xfrm>
          <a:off x="594360" y="2307535"/>
          <a:ext cx="10993338" cy="2804160"/>
        </p:xfrm>
        <a:graphic>
          <a:graphicData uri="http://schemas.openxmlformats.org/drawingml/2006/table">
            <a:tbl>
              <a:tblPr>
                <a:tableStyleId>{2D5ABB26-0587-4C30-8999-92F81FD0307C}</a:tableStyleId>
              </a:tblPr>
              <a:tblGrid>
                <a:gridCol w="4702469">
                  <a:extLst>
                    <a:ext uri="{9D8B030D-6E8A-4147-A177-3AD203B41FA5}">
                      <a16:colId xmlns:a16="http://schemas.microsoft.com/office/drawing/2014/main" val="3378073720"/>
                    </a:ext>
                  </a:extLst>
                </a:gridCol>
                <a:gridCol w="1471833">
                  <a:extLst>
                    <a:ext uri="{9D8B030D-6E8A-4147-A177-3AD203B41FA5}">
                      <a16:colId xmlns:a16="http://schemas.microsoft.com/office/drawing/2014/main" val="2662848655"/>
                    </a:ext>
                  </a:extLst>
                </a:gridCol>
                <a:gridCol w="2676421">
                  <a:extLst>
                    <a:ext uri="{9D8B030D-6E8A-4147-A177-3AD203B41FA5}">
                      <a16:colId xmlns:a16="http://schemas.microsoft.com/office/drawing/2014/main" val="3205442687"/>
                    </a:ext>
                  </a:extLst>
                </a:gridCol>
                <a:gridCol w="714205">
                  <a:extLst>
                    <a:ext uri="{9D8B030D-6E8A-4147-A177-3AD203B41FA5}">
                      <a16:colId xmlns:a16="http://schemas.microsoft.com/office/drawing/2014/main" val="3107964403"/>
                    </a:ext>
                  </a:extLst>
                </a:gridCol>
                <a:gridCol w="714205">
                  <a:extLst>
                    <a:ext uri="{9D8B030D-6E8A-4147-A177-3AD203B41FA5}">
                      <a16:colId xmlns:a16="http://schemas.microsoft.com/office/drawing/2014/main" val="1410246104"/>
                    </a:ext>
                  </a:extLst>
                </a:gridCol>
                <a:gridCol w="714205">
                  <a:extLst>
                    <a:ext uri="{9D8B030D-6E8A-4147-A177-3AD203B41FA5}">
                      <a16:colId xmlns:a16="http://schemas.microsoft.com/office/drawing/2014/main" val="1748104354"/>
                    </a:ext>
                  </a:extLst>
                </a:gridCol>
              </a:tblGrid>
              <a:tr h="0">
                <a:tc>
                  <a:txBody>
                    <a:bodyPr/>
                    <a:lstStyle/>
                    <a:p>
                      <a:pPr algn="l" rtl="0" fontAlgn="base">
                        <a:lnSpc>
                          <a:spcPct val="100000"/>
                        </a:lnSpc>
                        <a:spcBef>
                          <a:spcPts val="400"/>
                        </a:spcBef>
                        <a:buNone/>
                      </a:pPr>
                      <a:endParaRPr lang="en-US" sz="1400" b="0" i="0">
                        <a:solidFill>
                          <a:srgbClr val="000000"/>
                        </a:solidFill>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gridSpan="3">
                  <a:txBody>
                    <a:bodyPr/>
                    <a:lstStyle/>
                    <a:p>
                      <a:pPr algn="ctr" rtl="0" fontAlgn="base">
                        <a:lnSpc>
                          <a:spcPct val="100000"/>
                        </a:lnSpc>
                        <a:spcBef>
                          <a:spcPts val="400"/>
                        </a:spcBef>
                        <a:buNone/>
                      </a:pPr>
                      <a:r>
                        <a:rPr lang="en-US" sz="1400" b="1">
                          <a:solidFill>
                            <a:schemeClr val="bg1"/>
                          </a:solidFill>
                          <a:effectLst/>
                        </a:rPr>
                        <a:t>Agree %</a:t>
                      </a:r>
                      <a:endParaRPr lang="en-US" sz="1400" b="1" i="0">
                        <a:solidFill>
                          <a:schemeClr val="bg1"/>
                        </a:solidFill>
                        <a:effectLst/>
                        <a:latin typeface="+mn-lt"/>
                      </a:endParaRPr>
                    </a:p>
                  </a:txBody>
                  <a:tcPr anchor="ctr">
                    <a:solidFill>
                      <a:schemeClr val="accent1"/>
                    </a:solidFill>
                  </a:tcPr>
                </a:tc>
                <a:tc hMerge="1">
                  <a:txBody>
                    <a:bodyPr/>
                    <a:lstStyle/>
                    <a:p>
                      <a:pPr algn="ctr" rtl="0" fontAlgn="base">
                        <a:lnSpc>
                          <a:spcPct val="100000"/>
                        </a:lnSpc>
                        <a:spcBef>
                          <a:spcPts val="400"/>
                        </a:spcBef>
                        <a:buNone/>
                      </a:pPr>
                      <a:endParaRPr lang="en-US" sz="1400" b="0" i="0">
                        <a:effectLst/>
                        <a:latin typeface="+mn-lt"/>
                      </a:endParaRPr>
                    </a:p>
                  </a:txBody>
                  <a:tcPr>
                    <a:lnL>
                      <a:noFill/>
                    </a:lnL>
                    <a:lnR>
                      <a:noFill/>
                    </a:lnR>
                    <a:lnT>
                      <a:noFill/>
                    </a:lnT>
                    <a:lnB>
                      <a:noFill/>
                    </a:lnB>
                    <a:noFill/>
                  </a:tcPr>
                </a:tc>
                <a:tc hMerge="1">
                  <a:txBody>
                    <a:bodyPr/>
                    <a:lstStyle/>
                    <a:p>
                      <a:pPr algn="ctr" rtl="0" fontAlgn="base">
                        <a:lnSpc>
                          <a:spcPct val="100000"/>
                        </a:lnSpc>
                        <a:spcBef>
                          <a:spcPts val="400"/>
                        </a:spcBef>
                        <a:buNone/>
                      </a:pPr>
                      <a:endParaRPr lang="en-US" sz="1400" b="0" i="0">
                        <a:effectLst/>
                        <a:latin typeface="+mn-lt"/>
                      </a:endParaRPr>
                    </a:p>
                  </a:txBody>
                  <a:tcPr anchor="b">
                    <a:lnL>
                      <a:noFill/>
                    </a:lnL>
                    <a:lnR>
                      <a:noFill/>
                    </a:lnR>
                    <a:lnT>
                      <a:noFill/>
                    </a:lnT>
                    <a:lnB>
                      <a:noFill/>
                    </a:lnB>
                    <a:noFill/>
                  </a:tcPr>
                </a:tc>
                <a:extLst>
                  <a:ext uri="{0D108BD9-81ED-4DB2-BD59-A6C34878D82A}">
                    <a16:rowId xmlns:a16="http://schemas.microsoft.com/office/drawing/2014/main" val="223065194"/>
                  </a:ext>
                </a:extLst>
              </a:tr>
              <a:tr h="0">
                <a:tc>
                  <a:txBody>
                    <a:bodyPr/>
                    <a:lstStyle/>
                    <a:p>
                      <a:pPr algn="l" rtl="0" fontAlgn="base">
                        <a:lnSpc>
                          <a:spcPct val="100000"/>
                        </a:lnSpc>
                        <a:spcBef>
                          <a:spcPts val="400"/>
                        </a:spcBef>
                        <a:buNone/>
                      </a:pPr>
                      <a:r>
                        <a:rPr lang="en-US" sz="1400" b="0">
                          <a:solidFill>
                            <a:srgbClr val="000000"/>
                          </a:solidFill>
                          <a:effectLst/>
                        </a:rPr>
                        <a:t> </a:t>
                      </a:r>
                      <a:endParaRPr lang="en-US" sz="1400" b="0" i="0">
                        <a:solidFill>
                          <a:srgbClr val="000000"/>
                        </a:solidFill>
                        <a:effectLst/>
                        <a:latin typeface="+mn-lt"/>
                      </a:endParaRPr>
                    </a:p>
                  </a:txBody>
                  <a:tcPr anchor="b"/>
                </a:tc>
                <a:tc>
                  <a:txBody>
                    <a:bodyPr/>
                    <a:lstStyle/>
                    <a:p>
                      <a:pPr algn="r" rtl="0" fontAlgn="base">
                        <a:lnSpc>
                          <a:spcPct val="100000"/>
                        </a:lnSpc>
                        <a:spcBef>
                          <a:spcPts val="400"/>
                        </a:spcBef>
                        <a:buNone/>
                      </a:pPr>
                      <a:r>
                        <a:rPr lang="en-US" sz="1400" b="1" u="none">
                          <a:solidFill>
                            <a:schemeClr val="accent4">
                              <a:lumMod val="75000"/>
                            </a:schemeClr>
                          </a:solidFill>
                          <a:effectLst/>
                        </a:rPr>
                        <a:t>Total Disagree</a:t>
                      </a:r>
                      <a:endParaRPr lang="en-US" sz="1400" b="0" i="0" u="none">
                        <a:solidFill>
                          <a:schemeClr val="accent1"/>
                        </a:solidFill>
                        <a:effectLst/>
                        <a:latin typeface="+mn-lt"/>
                      </a:endParaRPr>
                    </a:p>
                  </a:txBody>
                  <a:tcPr anchor="b"/>
                </a:tc>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1" u="none">
                          <a:solidFill>
                            <a:schemeClr val="accent1"/>
                          </a:solidFill>
                          <a:effectLst/>
                        </a:rPr>
                        <a:t>Total Agree</a:t>
                      </a:r>
                      <a:r>
                        <a:rPr lang="en-US" sz="1400" b="0" u="none">
                          <a:solidFill>
                            <a:schemeClr val="accent1"/>
                          </a:solidFill>
                          <a:effectLst/>
                        </a:rPr>
                        <a:t> </a:t>
                      </a:r>
                      <a:endParaRPr lang="en-US" sz="1400" b="0" i="0" u="none">
                        <a:solidFill>
                          <a:schemeClr val="accent1"/>
                        </a:solidFill>
                        <a:effectLst/>
                        <a:latin typeface="+mn-lt"/>
                      </a:endParaRPr>
                    </a:p>
                  </a:txBody>
                  <a:tcPr anchor="b"/>
                </a:tc>
                <a:tc>
                  <a:txBody>
                    <a:bodyPr/>
                    <a:lstStyle/>
                    <a:p>
                      <a:pPr algn="ctr" rtl="0" fontAlgn="base">
                        <a:lnSpc>
                          <a:spcPct val="100000"/>
                        </a:lnSpc>
                        <a:spcBef>
                          <a:spcPts val="400"/>
                        </a:spcBef>
                        <a:buNone/>
                      </a:pPr>
                      <a:r>
                        <a:rPr lang="en-US" sz="1400" b="1">
                          <a:solidFill>
                            <a:srgbClr val="000000"/>
                          </a:solidFill>
                          <a:effectLst/>
                        </a:rPr>
                        <a:t>DEM</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GOP</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Swing</a:t>
                      </a:r>
                      <a:endParaRPr lang="en-US" sz="1400" b="1" i="0">
                        <a:effectLst/>
                        <a:latin typeface="+mn-lt"/>
                      </a:endParaRPr>
                    </a:p>
                  </a:txBody>
                  <a:tcPr anchor="ctr">
                    <a:solidFill>
                      <a:schemeClr val="bg2"/>
                    </a:solidFill>
                  </a:tcPr>
                </a:tc>
                <a:extLst>
                  <a:ext uri="{0D108BD9-81ED-4DB2-BD59-A6C34878D82A}">
                    <a16:rowId xmlns:a16="http://schemas.microsoft.com/office/drawing/2014/main" val="3137119149"/>
                  </a:ext>
                </a:extLst>
              </a:tr>
              <a:tr h="731520">
                <a:tc>
                  <a:txBody>
                    <a:bodyPr/>
                    <a:lstStyle/>
                    <a:p>
                      <a:pPr algn="l" rtl="0" fontAlgn="base">
                        <a:lnSpc>
                          <a:spcPct val="100000"/>
                        </a:lnSpc>
                        <a:spcBef>
                          <a:spcPts val="400"/>
                        </a:spcBef>
                        <a:buNone/>
                      </a:pPr>
                      <a:r>
                        <a:rPr lang="en-US" sz="1400" b="1" i="0">
                          <a:solidFill>
                            <a:srgbClr val="000000"/>
                          </a:solidFill>
                          <a:effectLst/>
                          <a:latin typeface="+mn-lt"/>
                        </a:rPr>
                        <a:t>(CORRUPTION)</a:t>
                      </a:r>
                      <a:r>
                        <a:rPr lang="en-US" sz="1400" b="0" i="0">
                          <a:solidFill>
                            <a:srgbClr val="000000"/>
                          </a:solidFill>
                          <a:effectLst/>
                          <a:latin typeface="+mn-lt"/>
                        </a:rPr>
                        <a:t> Things are so corrupt now in the United States, the rich are just getting richer while everyday Americans struggle to get by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92</a:t>
                      </a: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61</a:t>
                      </a: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78</a:t>
                      </a: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826711673"/>
                  </a:ext>
                </a:extLst>
              </a:tr>
              <a:tr h="731520">
                <a:tc>
                  <a:txBody>
                    <a:bodyPr/>
                    <a:lstStyle/>
                    <a:p>
                      <a:pPr algn="l" rtl="0" fontAlgn="base">
                        <a:lnSpc>
                          <a:spcPct val="100000"/>
                        </a:lnSpc>
                        <a:spcBef>
                          <a:spcPts val="400"/>
                        </a:spcBef>
                        <a:buNone/>
                      </a:pPr>
                      <a:r>
                        <a:rPr lang="en-US" sz="1400" b="1" i="0">
                          <a:solidFill>
                            <a:srgbClr val="000000"/>
                          </a:solidFill>
                          <a:effectLst/>
                          <a:latin typeface="+mn-lt"/>
                        </a:rPr>
                        <a:t>(DEMOCRACY SECURITY)</a:t>
                      </a:r>
                      <a:r>
                        <a:rPr lang="en-US" sz="1400" b="0" i="0">
                          <a:solidFill>
                            <a:srgbClr val="000000"/>
                          </a:solidFill>
                          <a:effectLst/>
                          <a:latin typeface="+mn-lt"/>
                        </a:rPr>
                        <a:t> Democracy in the United States is under threat and not working as it should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90</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56</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72</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064317957"/>
                  </a:ext>
                </a:extLst>
              </a:tr>
              <a:tr h="731520">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1" i="0">
                          <a:solidFill>
                            <a:srgbClr val="000000"/>
                          </a:solidFill>
                          <a:effectLst/>
                          <a:latin typeface="+mn-lt"/>
                        </a:rPr>
                        <a:t>(ECONOMIC FAIRNESS)</a:t>
                      </a:r>
                      <a:r>
                        <a:rPr lang="en-US" sz="1400" b="0" i="0">
                          <a:solidFill>
                            <a:srgbClr val="000000"/>
                          </a:solidFill>
                          <a:effectLst/>
                          <a:latin typeface="+mn-lt"/>
                        </a:rPr>
                        <a:t> Our economic system favors the wealthy and powerful and denies regular people a fair chance to get ahead</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91</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52</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effectLst/>
                          <a:latin typeface="+mn-lt"/>
                        </a:rPr>
                        <a:t>74</a:t>
                      </a: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289868195"/>
                  </a:ext>
                </a:extLst>
              </a:tr>
            </a:tbl>
          </a:graphicData>
        </a:graphic>
      </p:graphicFrame>
      <p:sp>
        <p:nvSpPr>
          <p:cNvPr id="5" name="TextBox 4">
            <a:extLst>
              <a:ext uri="{FF2B5EF4-FFF2-40B4-BE49-F238E27FC236}">
                <a16:creationId xmlns:a16="http://schemas.microsoft.com/office/drawing/2014/main" id="{D9F3D2A2-CC83-6E31-08FA-0B382ED09FF2}"/>
              </a:ext>
            </a:extLst>
          </p:cNvPr>
          <p:cNvSpPr txBox="1"/>
          <p:nvPr/>
        </p:nvSpPr>
        <p:spPr>
          <a:xfrm>
            <a:off x="594360" y="1703398"/>
            <a:ext cx="10759440" cy="338554"/>
          </a:xfrm>
          <a:prstGeom prst="rect">
            <a:avLst/>
          </a:prstGeom>
          <a:noFill/>
        </p:spPr>
        <p:txBody>
          <a:bodyPr wrap="square">
            <a:spAutoFit/>
          </a:bodyPr>
          <a:lstStyle/>
          <a:p>
            <a:pPr algn="ctr"/>
            <a:r>
              <a:rPr lang="en-US" sz="1600" b="0" i="1">
                <a:solidFill>
                  <a:srgbClr val="000000"/>
                </a:solidFill>
                <a:effectLst/>
              </a:rPr>
              <a:t>Do you agree or disagree with each of the following statements?</a:t>
            </a:r>
            <a:endParaRPr lang="en-US" sz="1600" i="1"/>
          </a:p>
        </p:txBody>
      </p:sp>
      <p:graphicFrame>
        <p:nvGraphicFramePr>
          <p:cNvPr id="6" name="Chart 5">
            <a:extLst>
              <a:ext uri="{FF2B5EF4-FFF2-40B4-BE49-F238E27FC236}">
                <a16:creationId xmlns:a16="http://schemas.microsoft.com/office/drawing/2014/main" id="{835E3C5B-115A-9F92-9011-0B4C5C8A6425}"/>
              </a:ext>
            </a:extLst>
          </p:cNvPr>
          <p:cNvGraphicFramePr/>
          <p:nvPr>
            <p:extLst>
              <p:ext uri="{D42A27DB-BD31-4B8C-83A1-F6EECF244321}">
                <p14:modId xmlns:p14="http://schemas.microsoft.com/office/powerpoint/2010/main" val="1227816767"/>
              </p:ext>
            </p:extLst>
          </p:nvPr>
        </p:nvGraphicFramePr>
        <p:xfrm>
          <a:off x="6697612" y="2921620"/>
          <a:ext cx="2353955" cy="2190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287E302-027A-0127-306E-C1E2133EBDB8}"/>
              </a:ext>
            </a:extLst>
          </p:cNvPr>
          <p:cNvGraphicFramePr/>
          <p:nvPr>
            <p:extLst>
              <p:ext uri="{D42A27DB-BD31-4B8C-83A1-F6EECF244321}">
                <p14:modId xmlns:p14="http://schemas.microsoft.com/office/powerpoint/2010/main" val="1653469827"/>
              </p:ext>
            </p:extLst>
          </p:nvPr>
        </p:nvGraphicFramePr>
        <p:xfrm>
          <a:off x="4388261" y="2921620"/>
          <a:ext cx="2353955" cy="2190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77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8F1C-D43D-C0B4-50A6-49AA33609F3B}"/>
              </a:ext>
            </a:extLst>
          </p:cNvPr>
          <p:cNvSpPr>
            <a:spLocks noGrp="1"/>
          </p:cNvSpPr>
          <p:nvPr>
            <p:ph type="title"/>
          </p:nvPr>
        </p:nvSpPr>
        <p:spPr>
          <a:xfrm>
            <a:off x="594359" y="466750"/>
            <a:ext cx="11034069" cy="1553961"/>
          </a:xfrm>
        </p:spPr>
        <p:txBody>
          <a:bodyPr>
            <a:noAutofit/>
          </a:bodyPr>
          <a:lstStyle/>
          <a:p>
            <a:r>
              <a:rPr lang="en-US" sz="2500"/>
              <a:t>Many voters feel they are losing power, while few think they are gaining it.</a:t>
            </a:r>
          </a:p>
        </p:txBody>
      </p:sp>
      <p:sp>
        <p:nvSpPr>
          <p:cNvPr id="3" name="Slide Number Placeholder 2">
            <a:extLst>
              <a:ext uri="{FF2B5EF4-FFF2-40B4-BE49-F238E27FC236}">
                <a16:creationId xmlns:a16="http://schemas.microsoft.com/office/drawing/2014/main" id="{5F43D56E-825D-D968-E280-40CAD8397E36}"/>
              </a:ext>
            </a:extLst>
          </p:cNvPr>
          <p:cNvSpPr>
            <a:spLocks noGrp="1"/>
          </p:cNvSpPr>
          <p:nvPr>
            <p:ph type="sldNum" sz="quarter" idx="12"/>
          </p:nvPr>
        </p:nvSpPr>
        <p:spPr/>
        <p:txBody>
          <a:bodyPr/>
          <a:lstStyle/>
          <a:p>
            <a:fld id="{35AC7A8B-0617-B84C-BE7C-25188248DABA}" type="slidenum">
              <a:rPr lang="en-US" smtClean="0"/>
              <a:pPr/>
              <a:t>13</a:t>
            </a:fld>
            <a:endParaRPr lang="en-US"/>
          </a:p>
        </p:txBody>
      </p:sp>
      <p:graphicFrame>
        <p:nvGraphicFramePr>
          <p:cNvPr id="7" name="Table 6">
            <a:extLst>
              <a:ext uri="{FF2B5EF4-FFF2-40B4-BE49-F238E27FC236}">
                <a16:creationId xmlns:a16="http://schemas.microsoft.com/office/drawing/2014/main" id="{23D11713-D584-BA7E-2FD6-FA8DC9FE34C5}"/>
              </a:ext>
            </a:extLst>
          </p:cNvPr>
          <p:cNvGraphicFramePr>
            <a:graphicFrameLocks noGrp="1"/>
          </p:cNvGraphicFramePr>
          <p:nvPr>
            <p:extLst>
              <p:ext uri="{D42A27DB-BD31-4B8C-83A1-F6EECF244321}">
                <p14:modId xmlns:p14="http://schemas.microsoft.com/office/powerpoint/2010/main" val="3583689114"/>
              </p:ext>
            </p:extLst>
          </p:nvPr>
        </p:nvGraphicFramePr>
        <p:xfrm>
          <a:off x="679029" y="2164283"/>
          <a:ext cx="10918612" cy="3352800"/>
        </p:xfrm>
        <a:graphic>
          <a:graphicData uri="http://schemas.openxmlformats.org/drawingml/2006/table">
            <a:tbl>
              <a:tblPr/>
              <a:tblGrid>
                <a:gridCol w="2492700">
                  <a:extLst>
                    <a:ext uri="{9D8B030D-6E8A-4147-A177-3AD203B41FA5}">
                      <a16:colId xmlns:a16="http://schemas.microsoft.com/office/drawing/2014/main" val="3843503134"/>
                    </a:ext>
                  </a:extLst>
                </a:gridCol>
                <a:gridCol w="572466">
                  <a:extLst>
                    <a:ext uri="{9D8B030D-6E8A-4147-A177-3AD203B41FA5}">
                      <a16:colId xmlns:a16="http://schemas.microsoft.com/office/drawing/2014/main" val="1626759288"/>
                    </a:ext>
                  </a:extLst>
                </a:gridCol>
                <a:gridCol w="1025110">
                  <a:extLst>
                    <a:ext uri="{9D8B030D-6E8A-4147-A177-3AD203B41FA5}">
                      <a16:colId xmlns:a16="http://schemas.microsoft.com/office/drawing/2014/main" val="276582103"/>
                    </a:ext>
                  </a:extLst>
                </a:gridCol>
                <a:gridCol w="1208419">
                  <a:extLst>
                    <a:ext uri="{9D8B030D-6E8A-4147-A177-3AD203B41FA5}">
                      <a16:colId xmlns:a16="http://schemas.microsoft.com/office/drawing/2014/main" val="3214924366"/>
                    </a:ext>
                  </a:extLst>
                </a:gridCol>
                <a:gridCol w="841802">
                  <a:extLst>
                    <a:ext uri="{9D8B030D-6E8A-4147-A177-3AD203B41FA5}">
                      <a16:colId xmlns:a16="http://schemas.microsoft.com/office/drawing/2014/main" val="2487734920"/>
                    </a:ext>
                  </a:extLst>
                </a:gridCol>
                <a:gridCol w="1171434">
                  <a:extLst>
                    <a:ext uri="{9D8B030D-6E8A-4147-A177-3AD203B41FA5}">
                      <a16:colId xmlns:a16="http://schemas.microsoft.com/office/drawing/2014/main" val="2596561881"/>
                    </a:ext>
                  </a:extLst>
                </a:gridCol>
                <a:gridCol w="1025110">
                  <a:extLst>
                    <a:ext uri="{9D8B030D-6E8A-4147-A177-3AD203B41FA5}">
                      <a16:colId xmlns:a16="http://schemas.microsoft.com/office/drawing/2014/main" val="1962637089"/>
                    </a:ext>
                  </a:extLst>
                </a:gridCol>
                <a:gridCol w="894707">
                  <a:extLst>
                    <a:ext uri="{9D8B030D-6E8A-4147-A177-3AD203B41FA5}">
                      <a16:colId xmlns:a16="http://schemas.microsoft.com/office/drawing/2014/main" val="4026118420"/>
                    </a:ext>
                  </a:extLst>
                </a:gridCol>
                <a:gridCol w="843432">
                  <a:extLst>
                    <a:ext uri="{9D8B030D-6E8A-4147-A177-3AD203B41FA5}">
                      <a16:colId xmlns:a16="http://schemas.microsoft.com/office/drawing/2014/main" val="3014344706"/>
                    </a:ext>
                  </a:extLst>
                </a:gridCol>
                <a:gridCol w="843432">
                  <a:extLst>
                    <a:ext uri="{9D8B030D-6E8A-4147-A177-3AD203B41FA5}">
                      <a16:colId xmlns:a16="http://schemas.microsoft.com/office/drawing/2014/main" val="703742254"/>
                    </a:ext>
                  </a:extLst>
                </a:gridCol>
              </a:tblGrid>
              <a:tr h="293479">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4">
                  <a:txBody>
                    <a:bodyPr/>
                    <a:lstStyle/>
                    <a:p>
                      <a:pPr algn="ctr" rtl="0" fontAlgn="base">
                        <a:lnSpc>
                          <a:spcPct val="100000"/>
                        </a:lnSpc>
                        <a:buNone/>
                      </a:pPr>
                      <a:r>
                        <a:rPr lang="en-US" sz="1400" b="1" i="0">
                          <a:solidFill>
                            <a:schemeClr val="bg1"/>
                          </a:solidFill>
                          <a:effectLst/>
                          <a:latin typeface="+mn-lt"/>
                        </a:rPr>
                        <a:t>June 2025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lnSpc>
                          <a:spcPct val="100000"/>
                        </a:lnSpc>
                        <a:buNone/>
                      </a:pPr>
                      <a:r>
                        <a:rPr lang="en-US" sz="1400" b="1" i="0">
                          <a:solidFill>
                            <a:schemeClr val="bg1"/>
                          </a:solidFill>
                          <a:effectLst/>
                          <a:latin typeface="+mn-lt"/>
                        </a:rPr>
                        <a:t>Feb 2026 </a:t>
                      </a:r>
                    </a:p>
                  </a:txBody>
                  <a:tcPr anchor="ctr">
                    <a:lnL w="6350" cap="flat" cmpd="sng" algn="ctr">
                      <a:solidFill>
                        <a:schemeClr val="tx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base">
                        <a:lnSpc>
                          <a:spcPct val="100000"/>
                        </a:lnSpc>
                        <a:buNone/>
                      </a:pPr>
                      <a:r>
                        <a:rPr lang="en-US" sz="1400" b="1" i="0">
                          <a:solidFill>
                            <a:schemeClr val="bg1"/>
                          </a:solidFill>
                          <a:effectLst/>
                          <a:latin typeface="+mn-lt"/>
                        </a:rPr>
                        <a:t>Diff</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3035524"/>
                  </a:ext>
                </a:extLst>
              </a:tr>
              <a:tr h="293479">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vMerge="1">
                  <a:txBody>
                    <a:bodyPr/>
                    <a:lstStyle/>
                    <a:p>
                      <a:pPr algn="ctr" rtl="0" fontAlgn="base">
                        <a:lnSpc>
                          <a:spcPct val="100000"/>
                        </a:lnSpc>
                        <a:buNone/>
                      </a:pPr>
                      <a:endParaRPr lang="en-US" sz="1400" b="0" i="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60954605"/>
                  </a:ext>
                </a:extLst>
              </a:tr>
              <a:tr h="457200">
                <a:tc>
                  <a:txBody>
                    <a:bodyPr/>
                    <a:lstStyle/>
                    <a:p>
                      <a:pPr algn="l" rtl="0" fontAlgn="base">
                        <a:lnSpc>
                          <a:spcPct val="100000"/>
                        </a:lnSpc>
                        <a:buNone/>
                      </a:pPr>
                      <a:r>
                        <a:rPr lang="en-US" sz="1300" b="0" i="0">
                          <a:effectLst/>
                          <a:latin typeface="+mn-lt"/>
                        </a:rPr>
                        <a:t>All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-28 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-7</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49137872"/>
                  </a:ext>
                </a:extLst>
              </a:tr>
              <a:tr h="457200">
                <a:tc>
                  <a:txBody>
                    <a:bodyPr/>
                    <a:lstStyle/>
                    <a:p>
                      <a:pPr algn="l" rtl="0" fontAlgn="base">
                        <a:lnSpc>
                          <a:spcPct val="100000"/>
                        </a:lnSpc>
                        <a:buNone/>
                      </a:pPr>
                      <a:r>
                        <a:rPr lang="en-US" sz="1300" b="0" i="0">
                          <a:effectLst/>
                          <a:latin typeface="+mn-lt"/>
                        </a:rPr>
                        <a:t>Swing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-29 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-42 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15063205"/>
                  </a:ext>
                </a:extLst>
              </a:tr>
              <a:tr h="457200">
                <a:tc>
                  <a:txBody>
                    <a:bodyPr/>
                    <a:lstStyle/>
                    <a:p>
                      <a:pPr algn="l" rtl="0" fontAlgn="base">
                        <a:lnSpc>
                          <a:spcPct val="100000"/>
                        </a:lnSpc>
                        <a:buNone/>
                      </a:pPr>
                      <a:r>
                        <a:rPr lang="en-US" sz="1300" b="0" i="0">
                          <a:effectLst/>
                          <a:latin typeface="+mn-lt"/>
                        </a:rPr>
                        <a:t>Democrats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-36 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-62 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502517350"/>
                  </a:ext>
                </a:extLst>
              </a:tr>
              <a:tr h="457200">
                <a:tc>
                  <a:txBody>
                    <a:bodyPr/>
                    <a:lstStyle/>
                    <a:p>
                      <a:pPr algn="l" rtl="0" fontAlgn="base">
                        <a:lnSpc>
                          <a:spcPct val="100000"/>
                        </a:lnSpc>
                        <a:buNone/>
                      </a:pPr>
                      <a:r>
                        <a:rPr lang="en-US" sz="1300" b="0" i="0">
                          <a:effectLst/>
                          <a:latin typeface="+mn-lt"/>
                        </a:rPr>
                        <a:t>Independents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-17 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-52 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706170109"/>
                  </a:ext>
                </a:extLst>
              </a:tr>
              <a:tr h="457200">
                <a:tc>
                  <a:txBody>
                    <a:bodyPr/>
                    <a:lstStyle/>
                    <a:p>
                      <a:pPr algn="l" rtl="0" fontAlgn="base">
                        <a:lnSpc>
                          <a:spcPct val="100000"/>
                        </a:lnSpc>
                        <a:buNone/>
                      </a:pPr>
                      <a:r>
                        <a:rPr lang="en-US" sz="1300" b="0" i="0">
                          <a:effectLst/>
                          <a:latin typeface="+mn-lt"/>
                        </a:rPr>
                        <a:t>Non-MAGA Reps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+0</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612949159"/>
                  </a:ext>
                </a:extLst>
              </a:tr>
              <a:tr h="457200">
                <a:tc>
                  <a:txBody>
                    <a:bodyPr/>
                    <a:lstStyle/>
                    <a:p>
                      <a:pPr algn="l" rtl="0" fontAlgn="base">
                        <a:lnSpc>
                          <a:spcPct val="100000"/>
                        </a:lnSpc>
                        <a:buNone/>
                      </a:pPr>
                      <a:r>
                        <a:rPr lang="en-US" sz="1300" b="0" i="0">
                          <a:effectLst/>
                          <a:latin typeface="+mn-lt"/>
                        </a:rPr>
                        <a:t>MAGA Reps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1" i="0">
                          <a:effectLst/>
                          <a:latin typeface="+mn-lt"/>
                        </a:rPr>
                        <a:t>+16 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ase">
                        <a:lnSpc>
                          <a:spcPct val="100000"/>
                        </a:lnSpc>
                        <a:buNone/>
                      </a:pPr>
                      <a:r>
                        <a:rPr lang="en-US" sz="1300" b="1" i="0">
                          <a:effectLst/>
                          <a:latin typeface="+mn-lt"/>
                        </a:rPr>
                        <a:t>+29</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315549005"/>
                  </a:ext>
                </a:extLst>
              </a:tr>
            </a:tbl>
          </a:graphicData>
        </a:graphic>
      </p:graphicFrame>
      <p:graphicFrame>
        <p:nvGraphicFramePr>
          <p:cNvPr id="8" name="Chart 7">
            <a:extLst>
              <a:ext uri="{FF2B5EF4-FFF2-40B4-BE49-F238E27FC236}">
                <a16:creationId xmlns:a16="http://schemas.microsoft.com/office/drawing/2014/main" id="{9E3AEBC8-24F9-07D1-37EB-4CEC34F2B3AE}"/>
              </a:ext>
            </a:extLst>
          </p:cNvPr>
          <p:cNvGraphicFramePr/>
          <p:nvPr>
            <p:extLst>
              <p:ext uri="{D42A27DB-BD31-4B8C-83A1-F6EECF244321}">
                <p14:modId xmlns:p14="http://schemas.microsoft.com/office/powerpoint/2010/main" val="3501170321"/>
              </p:ext>
            </p:extLst>
          </p:nvPr>
        </p:nvGraphicFramePr>
        <p:xfrm>
          <a:off x="2007226" y="1788527"/>
          <a:ext cx="8208334" cy="272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64F1E01-27C7-C6A5-523D-B70D0054A04C}"/>
              </a:ext>
            </a:extLst>
          </p:cNvPr>
          <p:cNvGraphicFramePr/>
          <p:nvPr>
            <p:extLst>
              <p:ext uri="{D42A27DB-BD31-4B8C-83A1-F6EECF244321}">
                <p14:modId xmlns:p14="http://schemas.microsoft.com/office/powerpoint/2010/main" val="4008490393"/>
              </p:ext>
            </p:extLst>
          </p:nvPr>
        </p:nvGraphicFramePr>
        <p:xfrm>
          <a:off x="3072329" y="2709277"/>
          <a:ext cx="2954590" cy="2852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F52EA5B-F91A-D2BE-0DA4-A468D3D335F3}"/>
              </a:ext>
            </a:extLst>
          </p:cNvPr>
          <p:cNvGraphicFramePr/>
          <p:nvPr>
            <p:extLst>
              <p:ext uri="{D42A27DB-BD31-4B8C-83A1-F6EECF244321}">
                <p14:modId xmlns:p14="http://schemas.microsoft.com/office/powerpoint/2010/main" val="1026543454"/>
              </p:ext>
            </p:extLst>
          </p:nvPr>
        </p:nvGraphicFramePr>
        <p:xfrm>
          <a:off x="6813175" y="2769612"/>
          <a:ext cx="3177936" cy="276245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7448F3C-085F-7C4D-8569-7D9F4CBD5085}"/>
              </a:ext>
            </a:extLst>
          </p:cNvPr>
          <p:cNvSpPr txBox="1"/>
          <p:nvPr/>
        </p:nvSpPr>
        <p:spPr>
          <a:xfrm>
            <a:off x="604301" y="1243730"/>
            <a:ext cx="1099334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Thinking about the changes that are occurring in our society, do you think </a:t>
            </a:r>
            <a:r>
              <a:rPr lang="en-US" sz="1600" b="1" i="1">
                <a:solidFill>
                  <a:srgbClr val="000000"/>
                </a:solidFill>
                <a:effectLst/>
                <a:latin typeface="Arial" panose="020B0604020202020204" pitchFamily="34" charset="0"/>
              </a:rPr>
              <a:t>people like you </a:t>
            </a:r>
            <a:r>
              <a:rPr lang="en-US" sz="1600" b="0" i="1">
                <a:solidFill>
                  <a:srgbClr val="000000"/>
                </a:solidFill>
                <a:effectLst/>
                <a:latin typeface="Arial" panose="020B0604020202020204" pitchFamily="34" charset="0"/>
              </a:rPr>
              <a:t>are mostly gaining power or losing power in our country today? </a:t>
            </a:r>
            <a:endParaRPr lang="en-US" sz="1600" i="1"/>
          </a:p>
        </p:txBody>
      </p:sp>
    </p:spTree>
    <p:extLst>
      <p:ext uri="{BB962C8B-B14F-4D97-AF65-F5344CB8AC3E}">
        <p14:creationId xmlns:p14="http://schemas.microsoft.com/office/powerpoint/2010/main" val="216645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24985-3769-DBBB-2CD1-68F581A04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C06DD-3EF8-84AD-D31F-8C1E6582825E}"/>
              </a:ext>
            </a:extLst>
          </p:cNvPr>
          <p:cNvSpPr>
            <a:spLocks noGrp="1"/>
          </p:cNvSpPr>
          <p:nvPr>
            <p:ph type="title"/>
          </p:nvPr>
        </p:nvSpPr>
        <p:spPr>
          <a:xfrm>
            <a:off x="594359" y="466750"/>
            <a:ext cx="11034069" cy="1553961"/>
          </a:xfrm>
        </p:spPr>
        <p:txBody>
          <a:bodyPr>
            <a:noAutofit/>
          </a:bodyPr>
          <a:lstStyle/>
          <a:p>
            <a:r>
              <a:rPr lang="en-US" sz="2500"/>
              <a:t>Many voters feel they are losing power, while few think they are gaining it.</a:t>
            </a:r>
          </a:p>
        </p:txBody>
      </p:sp>
      <p:sp>
        <p:nvSpPr>
          <p:cNvPr id="3" name="Slide Number Placeholder 2">
            <a:extLst>
              <a:ext uri="{FF2B5EF4-FFF2-40B4-BE49-F238E27FC236}">
                <a16:creationId xmlns:a16="http://schemas.microsoft.com/office/drawing/2014/main" id="{BEDA0EB5-5956-7AB7-746F-A8B2F5661986}"/>
              </a:ext>
            </a:extLst>
          </p:cNvPr>
          <p:cNvSpPr>
            <a:spLocks noGrp="1"/>
          </p:cNvSpPr>
          <p:nvPr>
            <p:ph type="sldNum" sz="quarter" idx="12"/>
          </p:nvPr>
        </p:nvSpPr>
        <p:spPr/>
        <p:txBody>
          <a:bodyPr/>
          <a:lstStyle/>
          <a:p>
            <a:fld id="{35AC7A8B-0617-B84C-BE7C-25188248DABA}" type="slidenum">
              <a:rPr lang="en-US" smtClean="0"/>
              <a:pPr/>
              <a:t>14</a:t>
            </a:fld>
            <a:endParaRPr lang="en-US"/>
          </a:p>
        </p:txBody>
      </p:sp>
      <p:sp>
        <p:nvSpPr>
          <p:cNvPr id="6" name="TextBox 5">
            <a:extLst>
              <a:ext uri="{FF2B5EF4-FFF2-40B4-BE49-F238E27FC236}">
                <a16:creationId xmlns:a16="http://schemas.microsoft.com/office/drawing/2014/main" id="{1087E306-14AD-E710-F846-A25EA4AF6EEA}"/>
              </a:ext>
            </a:extLst>
          </p:cNvPr>
          <p:cNvSpPr txBox="1"/>
          <p:nvPr/>
        </p:nvSpPr>
        <p:spPr>
          <a:xfrm>
            <a:off x="604301" y="1193626"/>
            <a:ext cx="1099334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Thinking about the changes that are occurring in our society, do you think </a:t>
            </a:r>
            <a:r>
              <a:rPr lang="en-US" sz="1600" b="1" i="1">
                <a:solidFill>
                  <a:srgbClr val="000000"/>
                </a:solidFill>
                <a:effectLst/>
                <a:latin typeface="Arial" panose="020B0604020202020204" pitchFamily="34" charset="0"/>
              </a:rPr>
              <a:t>people like you </a:t>
            </a:r>
            <a:r>
              <a:rPr lang="en-US" sz="1600" b="0" i="1">
                <a:solidFill>
                  <a:srgbClr val="000000"/>
                </a:solidFill>
                <a:effectLst/>
                <a:latin typeface="Arial" panose="020B0604020202020204" pitchFamily="34" charset="0"/>
              </a:rPr>
              <a:t>are mostly gaining power or losing power in our country today? </a:t>
            </a:r>
            <a:endParaRPr lang="en-US" sz="1600" i="1"/>
          </a:p>
        </p:txBody>
      </p:sp>
      <p:graphicFrame>
        <p:nvGraphicFramePr>
          <p:cNvPr id="7" name="Table 6">
            <a:extLst>
              <a:ext uri="{FF2B5EF4-FFF2-40B4-BE49-F238E27FC236}">
                <a16:creationId xmlns:a16="http://schemas.microsoft.com/office/drawing/2014/main" id="{81AAC70F-F208-71E3-F70B-DFDB4DB2213A}"/>
              </a:ext>
            </a:extLst>
          </p:cNvPr>
          <p:cNvGraphicFramePr>
            <a:graphicFrameLocks noGrp="1"/>
          </p:cNvGraphicFramePr>
          <p:nvPr>
            <p:extLst>
              <p:ext uri="{D42A27DB-BD31-4B8C-83A1-F6EECF244321}">
                <p14:modId xmlns:p14="http://schemas.microsoft.com/office/powerpoint/2010/main" val="3635302988"/>
              </p:ext>
            </p:extLst>
          </p:nvPr>
        </p:nvGraphicFramePr>
        <p:xfrm>
          <a:off x="818147" y="2043391"/>
          <a:ext cx="10709214" cy="3680630"/>
        </p:xfrm>
        <a:graphic>
          <a:graphicData uri="http://schemas.openxmlformats.org/drawingml/2006/table">
            <a:tbl>
              <a:tblPr/>
              <a:tblGrid>
                <a:gridCol w="2444896">
                  <a:extLst>
                    <a:ext uri="{9D8B030D-6E8A-4147-A177-3AD203B41FA5}">
                      <a16:colId xmlns:a16="http://schemas.microsoft.com/office/drawing/2014/main" val="3843503134"/>
                    </a:ext>
                  </a:extLst>
                </a:gridCol>
                <a:gridCol w="561486">
                  <a:extLst>
                    <a:ext uri="{9D8B030D-6E8A-4147-A177-3AD203B41FA5}">
                      <a16:colId xmlns:a16="http://schemas.microsoft.com/office/drawing/2014/main" val="1626759288"/>
                    </a:ext>
                  </a:extLst>
                </a:gridCol>
                <a:gridCol w="1005450">
                  <a:extLst>
                    <a:ext uri="{9D8B030D-6E8A-4147-A177-3AD203B41FA5}">
                      <a16:colId xmlns:a16="http://schemas.microsoft.com/office/drawing/2014/main" val="276582103"/>
                    </a:ext>
                  </a:extLst>
                </a:gridCol>
                <a:gridCol w="1185245">
                  <a:extLst>
                    <a:ext uri="{9D8B030D-6E8A-4147-A177-3AD203B41FA5}">
                      <a16:colId xmlns:a16="http://schemas.microsoft.com/office/drawing/2014/main" val="3214924366"/>
                    </a:ext>
                  </a:extLst>
                </a:gridCol>
                <a:gridCol w="825658">
                  <a:extLst>
                    <a:ext uri="{9D8B030D-6E8A-4147-A177-3AD203B41FA5}">
                      <a16:colId xmlns:a16="http://schemas.microsoft.com/office/drawing/2014/main" val="2487734920"/>
                    </a:ext>
                  </a:extLst>
                </a:gridCol>
                <a:gridCol w="1148967">
                  <a:extLst>
                    <a:ext uri="{9D8B030D-6E8A-4147-A177-3AD203B41FA5}">
                      <a16:colId xmlns:a16="http://schemas.microsoft.com/office/drawing/2014/main" val="2596561881"/>
                    </a:ext>
                  </a:extLst>
                </a:gridCol>
                <a:gridCol w="1005450">
                  <a:extLst>
                    <a:ext uri="{9D8B030D-6E8A-4147-A177-3AD203B41FA5}">
                      <a16:colId xmlns:a16="http://schemas.microsoft.com/office/drawing/2014/main" val="1962637089"/>
                    </a:ext>
                  </a:extLst>
                </a:gridCol>
                <a:gridCol w="877548">
                  <a:extLst>
                    <a:ext uri="{9D8B030D-6E8A-4147-A177-3AD203B41FA5}">
                      <a16:colId xmlns:a16="http://schemas.microsoft.com/office/drawing/2014/main" val="4026118420"/>
                    </a:ext>
                  </a:extLst>
                </a:gridCol>
                <a:gridCol w="827257">
                  <a:extLst>
                    <a:ext uri="{9D8B030D-6E8A-4147-A177-3AD203B41FA5}">
                      <a16:colId xmlns:a16="http://schemas.microsoft.com/office/drawing/2014/main" val="3014344706"/>
                    </a:ext>
                  </a:extLst>
                </a:gridCol>
                <a:gridCol w="827257">
                  <a:extLst>
                    <a:ext uri="{9D8B030D-6E8A-4147-A177-3AD203B41FA5}">
                      <a16:colId xmlns:a16="http://schemas.microsoft.com/office/drawing/2014/main" val="1770531047"/>
                    </a:ext>
                  </a:extLst>
                </a:gridCol>
              </a:tblGrid>
              <a:tr h="30669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4">
                  <a:txBody>
                    <a:bodyPr/>
                    <a:lstStyle/>
                    <a:p>
                      <a:pPr algn="ctr" rtl="0" fontAlgn="base">
                        <a:lnSpc>
                          <a:spcPct val="100000"/>
                        </a:lnSpc>
                        <a:buNone/>
                      </a:pPr>
                      <a:r>
                        <a:rPr lang="en-US" sz="1400" b="1" i="0">
                          <a:solidFill>
                            <a:schemeClr val="bg1"/>
                          </a:solidFill>
                          <a:effectLst/>
                          <a:latin typeface="+mn-lt"/>
                        </a:rPr>
                        <a:t>June 2025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lnSpc>
                          <a:spcPct val="100000"/>
                        </a:lnSpc>
                        <a:buNone/>
                      </a:pPr>
                      <a:r>
                        <a:rPr lang="en-US" sz="1400" b="1" i="0">
                          <a:solidFill>
                            <a:schemeClr val="bg1"/>
                          </a:solidFill>
                          <a:effectLst/>
                          <a:latin typeface="+mn-lt"/>
                        </a:rPr>
                        <a:t>Feb 2026 </a:t>
                      </a:r>
                    </a:p>
                  </a:txBody>
                  <a:tcPr anchor="ctr">
                    <a:lnL w="6350" cap="flat" cmpd="sng" algn="ctr">
                      <a:solidFill>
                        <a:schemeClr val="tx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base">
                        <a:lnSpc>
                          <a:spcPct val="100000"/>
                        </a:lnSpc>
                        <a:buNone/>
                      </a:pPr>
                      <a:r>
                        <a:rPr lang="en-US" sz="1400" b="1" i="0">
                          <a:solidFill>
                            <a:schemeClr val="bg1"/>
                          </a:solidFill>
                          <a:effectLst/>
                          <a:latin typeface="+mn-lt"/>
                        </a:rPr>
                        <a:t>Diff</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3035524"/>
                  </a:ext>
                </a:extLst>
              </a:tr>
              <a:tr h="30669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solidFill>
                            <a:schemeClr val="bg1"/>
                          </a:solidFill>
                          <a:effectLst/>
                          <a:latin typeface="+mn-lt"/>
                        </a:rPr>
                        <a:t>Net</a:t>
                      </a:r>
                    </a:p>
                  </a:txBody>
                  <a:tcPr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vMerge="1">
                  <a:txBody>
                    <a:bodyPr/>
                    <a:lstStyle/>
                    <a:p>
                      <a:pPr algn="ctr" rtl="0" fontAlgn="base">
                        <a:lnSpc>
                          <a:spcPct val="100000"/>
                        </a:lnSpc>
                        <a:buNone/>
                      </a:pPr>
                      <a:endParaRPr lang="en-US" sz="1400" b="0" i="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0954605"/>
                  </a:ext>
                </a:extLst>
              </a:tr>
              <a:tr h="306725">
                <a:tc>
                  <a:txBody>
                    <a:bodyPr/>
                    <a:lstStyle/>
                    <a:p>
                      <a:pPr algn="l" rtl="0" fontAlgn="base">
                        <a:lnSpc>
                          <a:spcPct val="100000"/>
                        </a:lnSpc>
                        <a:buNone/>
                      </a:pPr>
                      <a:r>
                        <a:rPr lang="en-US" sz="1300" b="0" i="0">
                          <a:effectLst/>
                          <a:latin typeface="+mn-lt"/>
                        </a:rPr>
                        <a:t>All voters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-28 </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-35 </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-7</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49137872"/>
                  </a:ext>
                </a:extLst>
              </a:tr>
              <a:tr h="306725">
                <a:tc>
                  <a:txBody>
                    <a:bodyPr/>
                    <a:lstStyle/>
                    <a:p>
                      <a:pPr algn="l" rtl="0" fontAlgn="base">
                        <a:lnSpc>
                          <a:spcPct val="100000"/>
                        </a:lnSpc>
                        <a:buNone/>
                      </a:pPr>
                      <a:r>
                        <a:rPr lang="en-US" sz="1300" b="0" i="0">
                          <a:effectLst/>
                          <a:latin typeface="+mn-lt"/>
                        </a:rPr>
                        <a:t>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-26</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-30</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55618462"/>
                  </a:ext>
                </a:extLst>
              </a:tr>
              <a:tr h="306725">
                <a:tc>
                  <a:txBody>
                    <a:bodyPr/>
                    <a:lstStyle/>
                    <a:p>
                      <a:pPr algn="l" rtl="0" fontAlgn="base">
                        <a:lnSpc>
                          <a:spcPct val="100000"/>
                        </a:lnSpc>
                        <a:buNone/>
                      </a:pPr>
                      <a:r>
                        <a:rPr lang="en-US" sz="1300" b="0" i="0">
                          <a:effectLst/>
                          <a:latin typeface="+mn-lt"/>
                        </a:rPr>
                        <a:t>Women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-29</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-40</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-11</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490675881"/>
                  </a:ext>
                </a:extLst>
              </a:tr>
              <a:tr h="306725">
                <a:tc>
                  <a:txBody>
                    <a:bodyPr/>
                    <a:lstStyle/>
                    <a:p>
                      <a:pPr algn="l" rtl="0" fontAlgn="base">
                        <a:lnSpc>
                          <a:spcPct val="100000"/>
                        </a:lnSpc>
                        <a:buNone/>
                      </a:pPr>
                      <a:r>
                        <a:rPr lang="en-US" sz="1300" b="0" i="0">
                          <a:effectLst/>
                          <a:latin typeface="+mn-lt"/>
                        </a:rPr>
                        <a:t>White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-31</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-35</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672931932"/>
                  </a:ext>
                </a:extLst>
              </a:tr>
              <a:tr h="306725">
                <a:tc>
                  <a:txBody>
                    <a:bodyPr/>
                    <a:lstStyle/>
                    <a:p>
                      <a:pPr algn="l" rtl="0" fontAlgn="base">
                        <a:lnSpc>
                          <a:spcPct val="100000"/>
                        </a:lnSpc>
                        <a:buNone/>
                      </a:pPr>
                      <a:r>
                        <a:rPr lang="en-US" sz="1300" b="0" i="0">
                          <a:effectLst/>
                          <a:latin typeface="+mn-lt"/>
                        </a:rPr>
                        <a:t>Black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-22</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-38</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-16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7871371"/>
                  </a:ext>
                </a:extLst>
              </a:tr>
              <a:tr h="306725">
                <a:tc>
                  <a:txBody>
                    <a:bodyPr/>
                    <a:lstStyle/>
                    <a:p>
                      <a:pPr algn="l" rtl="0" fontAlgn="base">
                        <a:lnSpc>
                          <a:spcPct val="100000"/>
                        </a:lnSpc>
                        <a:buNone/>
                      </a:pPr>
                      <a:r>
                        <a:rPr lang="en-US" sz="1300" b="0" i="0">
                          <a:effectLst/>
                          <a:latin typeface="+mn-lt"/>
                        </a:rPr>
                        <a:t>Latino voters</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-18</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-31</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mn-lt"/>
                        </a:rPr>
                        <a:t>-13</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69617638"/>
                  </a:ext>
                </a:extLst>
              </a:tr>
              <a:tr h="306725">
                <a:tc>
                  <a:txBody>
                    <a:bodyPr/>
                    <a:lstStyle/>
                    <a:p>
                      <a:pPr algn="l" rtl="0" fontAlgn="base">
                        <a:lnSpc>
                          <a:spcPct val="100000"/>
                        </a:lnSpc>
                        <a:buNone/>
                      </a:pPr>
                      <a:r>
                        <a:rPr lang="en-US" sz="1300" b="0" i="0" dirty="0">
                          <a:effectLst/>
                          <a:latin typeface="+mn-lt"/>
                        </a:rPr>
                        <a:t>Unmarried women</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latin typeface="+mn-lt"/>
                        </a:rPr>
                        <a:t>-33</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endParaRPr lang="en-US" sz="1300" b="0" i="0" dirty="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latin typeface="+mn-lt"/>
                        </a:rPr>
                        <a:t>-48</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latin typeface="+mn-lt"/>
                        </a:rPr>
                        <a:t>-15</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425918"/>
                  </a:ext>
                </a:extLst>
              </a:tr>
              <a:tr h="306725">
                <a:tc>
                  <a:txBody>
                    <a:bodyPr/>
                    <a:lstStyle/>
                    <a:p>
                      <a:pPr marL="0" algn="l" defTabSz="914400" rtl="0" eaLnBrk="1" fontAlgn="base" latinLnBrk="0" hangingPunct="1">
                        <a:lnSpc>
                          <a:spcPct val="100000"/>
                        </a:lnSpc>
                        <a:buNone/>
                      </a:pPr>
                      <a:r>
                        <a:rPr lang="en-US" sz="1300" b="0" i="0" kern="1200" dirty="0">
                          <a:solidFill>
                            <a:schemeClr val="tx1"/>
                          </a:solidFill>
                          <a:effectLst/>
                          <a:latin typeface="+mn-lt"/>
                          <a:ea typeface="+mn-ea"/>
                          <a:cs typeface="+mn-cs"/>
                        </a:rPr>
                        <a:t>Less than $50k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dirty="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-32</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dirty="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-43</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dirty="0">
                          <a:effectLst/>
                          <a:latin typeface="+mn-lt"/>
                        </a:rPr>
                        <a:t>-11</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99135913"/>
                  </a:ext>
                </a:extLst>
              </a:tr>
              <a:tr h="30672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-28</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-34</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69875854"/>
                  </a:ext>
                </a:extLst>
              </a:tr>
              <a:tr h="30672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-21</a:t>
                      </a:r>
                    </a:p>
                  </a:txBody>
                  <a:tcPr marL="45720" marR="45720" marT="36576" marB="36576"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dirty="0">
                        <a:effectLst/>
                        <a:latin typeface="+mn-lt"/>
                      </a:endParaRPr>
                    </a:p>
                  </a:txBody>
                  <a:tcPr marL="45720" marR="45720" marT="36576" marB="36576"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endParaRPr lang="en-US" sz="1300" b="0" i="0">
                        <a:effectLst/>
                        <a:latin typeface="+mn-lt"/>
                      </a:endParaRP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mn-lt"/>
                        </a:rPr>
                        <a:t>-27</a:t>
                      </a:r>
                    </a:p>
                  </a:txBody>
                  <a:tcPr marL="45720" marR="45720" marT="36576" marB="36576" anchor="ct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pPr algn="ctr" rtl="0" fontAlgn="base">
                        <a:lnSpc>
                          <a:spcPct val="100000"/>
                        </a:lnSpc>
                        <a:buNone/>
                      </a:pPr>
                      <a:r>
                        <a:rPr lang="en-US" sz="1300" b="0" i="0" dirty="0">
                          <a:effectLst/>
                          <a:latin typeface="+mn-lt"/>
                        </a:rPr>
                        <a:t>-6</a:t>
                      </a:r>
                    </a:p>
                  </a:txBody>
                  <a:tcPr marL="45720" marR="45720" marT="36576" marB="36576" anchor="ctr">
                    <a:lnL w="9525" cap="flat" cmpd="sng" algn="ctr">
                      <a:solidFill>
                        <a:schemeClr val="bg2">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074338722"/>
                  </a:ext>
                </a:extLst>
              </a:tr>
            </a:tbl>
          </a:graphicData>
        </a:graphic>
      </p:graphicFrame>
      <p:graphicFrame>
        <p:nvGraphicFramePr>
          <p:cNvPr id="8" name="Chart 7">
            <a:extLst>
              <a:ext uri="{FF2B5EF4-FFF2-40B4-BE49-F238E27FC236}">
                <a16:creationId xmlns:a16="http://schemas.microsoft.com/office/drawing/2014/main" id="{EDB654B9-1E40-1C34-525D-79E954E72F30}"/>
              </a:ext>
            </a:extLst>
          </p:cNvPr>
          <p:cNvGraphicFramePr/>
          <p:nvPr>
            <p:extLst>
              <p:ext uri="{D42A27DB-BD31-4B8C-83A1-F6EECF244321}">
                <p14:modId xmlns:p14="http://schemas.microsoft.com/office/powerpoint/2010/main" val="369804277"/>
              </p:ext>
            </p:extLst>
          </p:nvPr>
        </p:nvGraphicFramePr>
        <p:xfrm>
          <a:off x="2068587" y="1756828"/>
          <a:ext cx="8208334" cy="272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9BAB2C2-F1CD-8162-642A-BFB32684194C}"/>
              </a:ext>
            </a:extLst>
          </p:cNvPr>
          <p:cNvGraphicFramePr/>
          <p:nvPr>
            <p:extLst>
              <p:ext uri="{D42A27DB-BD31-4B8C-83A1-F6EECF244321}">
                <p14:modId xmlns:p14="http://schemas.microsoft.com/office/powerpoint/2010/main" val="2581667006"/>
              </p:ext>
            </p:extLst>
          </p:nvPr>
        </p:nvGraphicFramePr>
        <p:xfrm>
          <a:off x="3236258" y="2643195"/>
          <a:ext cx="2841812" cy="3103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4157FA7-CC0C-E084-7E9F-FAD54255A282}"/>
              </a:ext>
            </a:extLst>
          </p:cNvPr>
          <p:cNvGraphicFramePr/>
          <p:nvPr>
            <p:extLst>
              <p:ext uri="{D42A27DB-BD31-4B8C-83A1-F6EECF244321}">
                <p14:modId xmlns:p14="http://schemas.microsoft.com/office/powerpoint/2010/main" val="2932523868"/>
              </p:ext>
            </p:extLst>
          </p:nvPr>
        </p:nvGraphicFramePr>
        <p:xfrm>
          <a:off x="6885925" y="2647085"/>
          <a:ext cx="3055938" cy="3076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337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C648D4D5-9D95-B7C4-3191-008120B772C8}"/>
              </a:ext>
            </a:extLst>
          </p:cNvPr>
          <p:cNvGraphicFramePr>
            <a:graphicFrameLocks noGrp="1"/>
          </p:cNvGraphicFramePr>
          <p:nvPr>
            <p:extLst>
              <p:ext uri="{D42A27DB-BD31-4B8C-83A1-F6EECF244321}">
                <p14:modId xmlns:p14="http://schemas.microsoft.com/office/powerpoint/2010/main" val="1375759489"/>
              </p:ext>
            </p:extLst>
          </p:nvPr>
        </p:nvGraphicFramePr>
        <p:xfrm>
          <a:off x="6320965" y="1906198"/>
          <a:ext cx="5174750" cy="2897016"/>
        </p:xfrm>
        <a:graphic>
          <a:graphicData uri="http://schemas.openxmlformats.org/drawingml/2006/table">
            <a:tbl>
              <a:tblPr>
                <a:tableStyleId>{2D5ABB26-0587-4C30-8999-92F81FD0307C}</a:tableStyleId>
              </a:tblPr>
              <a:tblGrid>
                <a:gridCol w="4315503">
                  <a:extLst>
                    <a:ext uri="{9D8B030D-6E8A-4147-A177-3AD203B41FA5}">
                      <a16:colId xmlns:a16="http://schemas.microsoft.com/office/drawing/2014/main" val="2428799571"/>
                    </a:ext>
                  </a:extLst>
                </a:gridCol>
                <a:gridCol w="859247">
                  <a:extLst>
                    <a:ext uri="{9D8B030D-6E8A-4147-A177-3AD203B41FA5}">
                      <a16:colId xmlns:a16="http://schemas.microsoft.com/office/drawing/2014/main" val="3746416590"/>
                    </a:ext>
                  </a:extLst>
                </a:gridCol>
              </a:tblGrid>
              <a:tr h="241418">
                <a:tc>
                  <a:txBody>
                    <a:bodyPr/>
                    <a:lstStyle/>
                    <a:p>
                      <a:pPr algn="ctr" rtl="0" fontAlgn="base">
                        <a:lnSpc>
                          <a:spcPct val="100000"/>
                        </a:lnSpc>
                        <a:spcBef>
                          <a:spcPts val="400"/>
                        </a:spcBef>
                        <a:buNone/>
                      </a:pPr>
                      <a:endParaRPr lang="en-US" sz="1300" b="1" i="0">
                        <a:effectLst/>
                        <a:latin typeface="+mn-lt"/>
                      </a:endParaRPr>
                    </a:p>
                  </a:txBody>
                  <a:tcPr marL="0" marR="0" marT="0" marB="0" anchor="ctr">
                    <a:noFill/>
                  </a:tcPr>
                </a:tc>
                <a:tc>
                  <a:txBody>
                    <a:bodyPr/>
                    <a:lstStyle/>
                    <a:p>
                      <a:pPr algn="ctr" rtl="0" fontAlgn="base">
                        <a:lnSpc>
                          <a:spcPct val="100000"/>
                        </a:lnSpc>
                        <a:spcBef>
                          <a:spcPts val="400"/>
                        </a:spcBef>
                        <a:buNone/>
                      </a:pPr>
                      <a:r>
                        <a:rPr lang="en-US" sz="1300" b="1">
                          <a:solidFill>
                            <a:srgbClr val="000000"/>
                          </a:solidFill>
                          <a:effectLst/>
                        </a:rPr>
                        <a:t>Swing</a:t>
                      </a:r>
                      <a:endParaRPr lang="en-US" sz="1300" b="1" i="0">
                        <a:effectLst/>
                        <a:latin typeface="+mn-lt"/>
                      </a:endParaRPr>
                    </a:p>
                  </a:txBody>
                  <a:tcPr marL="0" marR="0" marT="0" marB="0" anchor="ctr">
                    <a:solidFill>
                      <a:schemeClr val="bg2"/>
                    </a:solidFill>
                  </a:tcPr>
                </a:tc>
                <a:extLst>
                  <a:ext uri="{0D108BD9-81ED-4DB2-BD59-A6C34878D82A}">
                    <a16:rowId xmlns:a16="http://schemas.microsoft.com/office/drawing/2014/main" val="27169049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49</a:t>
                      </a:r>
                    </a:p>
                  </a:txBody>
                  <a:tcPr marL="0" marR="0" marT="0" marB="0"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417920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32</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59322858"/>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69131092"/>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3781564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08187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14</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6179698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13</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847248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52954201"/>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12</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8510506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8808332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976896329"/>
                  </a:ext>
                </a:extLst>
              </a:tr>
            </a:tbl>
          </a:graphicData>
        </a:graphic>
      </p:graphicFrame>
      <p:graphicFrame>
        <p:nvGraphicFramePr>
          <p:cNvPr id="13" name="Chart 12">
            <a:extLst>
              <a:ext uri="{FF2B5EF4-FFF2-40B4-BE49-F238E27FC236}">
                <a16:creationId xmlns:a16="http://schemas.microsoft.com/office/drawing/2014/main" id="{FFD8295A-81F7-69FD-99D0-83406522A5C0}"/>
              </a:ext>
            </a:extLst>
          </p:cNvPr>
          <p:cNvGraphicFramePr/>
          <p:nvPr>
            <p:extLst>
              <p:ext uri="{D42A27DB-BD31-4B8C-83A1-F6EECF244321}">
                <p14:modId xmlns:p14="http://schemas.microsoft.com/office/powerpoint/2010/main" val="3292592674"/>
              </p:ext>
            </p:extLst>
          </p:nvPr>
        </p:nvGraphicFramePr>
        <p:xfrm>
          <a:off x="594360" y="2121268"/>
          <a:ext cx="5491704" cy="2740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3A142E1-BC96-A965-FC19-4D825ABF0FEC}"/>
              </a:ext>
            </a:extLst>
          </p:cNvPr>
          <p:cNvGraphicFramePr/>
          <p:nvPr>
            <p:extLst>
              <p:ext uri="{D42A27DB-BD31-4B8C-83A1-F6EECF244321}">
                <p14:modId xmlns:p14="http://schemas.microsoft.com/office/powerpoint/2010/main" val="109312687"/>
              </p:ext>
            </p:extLst>
          </p:nvPr>
        </p:nvGraphicFramePr>
        <p:xfrm>
          <a:off x="6204048" y="2119629"/>
          <a:ext cx="5149750" cy="2710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a:extLst>
              <a:ext uri="{FF2B5EF4-FFF2-40B4-BE49-F238E27FC236}">
                <a16:creationId xmlns:a16="http://schemas.microsoft.com/office/drawing/2014/main" id="{1BB295A1-5304-A4DB-CF2E-2DAEBE7D49F7}"/>
              </a:ext>
            </a:extLst>
          </p:cNvPr>
          <p:cNvGraphicFramePr>
            <a:graphicFrameLocks noGrp="1"/>
          </p:cNvGraphicFramePr>
          <p:nvPr>
            <p:extLst>
              <p:ext uri="{D42A27DB-BD31-4B8C-83A1-F6EECF244321}">
                <p14:modId xmlns:p14="http://schemas.microsoft.com/office/powerpoint/2010/main" val="1384764712"/>
              </p:ext>
            </p:extLst>
          </p:nvPr>
        </p:nvGraphicFramePr>
        <p:xfrm>
          <a:off x="671167" y="1916849"/>
          <a:ext cx="5174750" cy="2897016"/>
        </p:xfrm>
        <a:graphic>
          <a:graphicData uri="http://schemas.openxmlformats.org/drawingml/2006/table">
            <a:tbl>
              <a:tblPr>
                <a:tableStyleId>{2D5ABB26-0587-4C30-8999-92F81FD0307C}</a:tableStyleId>
              </a:tblPr>
              <a:tblGrid>
                <a:gridCol w="4315503">
                  <a:extLst>
                    <a:ext uri="{9D8B030D-6E8A-4147-A177-3AD203B41FA5}">
                      <a16:colId xmlns:a16="http://schemas.microsoft.com/office/drawing/2014/main" val="2428799571"/>
                    </a:ext>
                  </a:extLst>
                </a:gridCol>
                <a:gridCol w="859247">
                  <a:extLst>
                    <a:ext uri="{9D8B030D-6E8A-4147-A177-3AD203B41FA5}">
                      <a16:colId xmlns:a16="http://schemas.microsoft.com/office/drawing/2014/main" val="3746416590"/>
                    </a:ext>
                  </a:extLst>
                </a:gridCol>
              </a:tblGrid>
              <a:tr h="241418">
                <a:tc>
                  <a:txBody>
                    <a:bodyPr/>
                    <a:lstStyle/>
                    <a:p>
                      <a:pPr algn="ctr" rtl="0" fontAlgn="base">
                        <a:lnSpc>
                          <a:spcPct val="100000"/>
                        </a:lnSpc>
                        <a:spcBef>
                          <a:spcPts val="400"/>
                        </a:spcBef>
                        <a:buNone/>
                      </a:pPr>
                      <a:endParaRPr lang="en-US" sz="1300" b="1" i="0">
                        <a:effectLst/>
                        <a:latin typeface="+mn-lt"/>
                      </a:endParaRPr>
                    </a:p>
                  </a:txBody>
                  <a:tcPr marL="0" marR="0" marT="0" marB="0" anchor="ctr">
                    <a:noFill/>
                  </a:tcPr>
                </a:tc>
                <a:tc>
                  <a:txBody>
                    <a:bodyPr/>
                    <a:lstStyle/>
                    <a:p>
                      <a:pPr algn="ctr" rtl="0" fontAlgn="base">
                        <a:lnSpc>
                          <a:spcPct val="100000"/>
                        </a:lnSpc>
                        <a:spcBef>
                          <a:spcPts val="400"/>
                        </a:spcBef>
                        <a:buNone/>
                      </a:pPr>
                      <a:r>
                        <a:rPr lang="en-US" sz="1300" b="1">
                          <a:solidFill>
                            <a:srgbClr val="000000"/>
                          </a:solidFill>
                          <a:effectLst/>
                        </a:rPr>
                        <a:t>Swing</a:t>
                      </a:r>
                      <a:endParaRPr lang="en-US" sz="1300" b="1" i="0">
                        <a:effectLst/>
                        <a:latin typeface="+mn-lt"/>
                      </a:endParaRPr>
                    </a:p>
                  </a:txBody>
                  <a:tcPr marL="0" marR="0" marT="0" marB="0" anchor="ctr">
                    <a:solidFill>
                      <a:schemeClr val="bg2"/>
                    </a:solidFill>
                  </a:tcPr>
                </a:tc>
                <a:extLst>
                  <a:ext uri="{0D108BD9-81ED-4DB2-BD59-A6C34878D82A}">
                    <a16:rowId xmlns:a16="http://schemas.microsoft.com/office/drawing/2014/main" val="27169049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41</a:t>
                      </a:r>
                    </a:p>
                  </a:txBody>
                  <a:tcPr marL="0" marR="0" marT="0" marB="0"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417920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39</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59322858"/>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33</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69131092"/>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26</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3781564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29</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108187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25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61796980"/>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10</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8472485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7</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52954201"/>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11</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851050643"/>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300" b="0" i="0">
                          <a:effectLst/>
                          <a:latin typeface="+mn-lt"/>
                        </a:rPr>
                        <a:t>5</a:t>
                      </a:r>
                    </a:p>
                  </a:txBody>
                  <a:tcPr marL="0" marR="0" marT="0" marB="0"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880833289"/>
                  </a:ext>
                </a:extLst>
              </a:tr>
              <a:tr h="241418">
                <a:tc>
                  <a:txBody>
                    <a:bodyPr/>
                    <a:lstStyle/>
                    <a:p>
                      <a:pPr algn="ctr" rtl="0" fontAlgn="base">
                        <a:lnSpc>
                          <a:spcPct val="100000"/>
                        </a:lnSpc>
                        <a:spcBef>
                          <a:spcPts val="400"/>
                        </a:spcBef>
                        <a:buNone/>
                      </a:pPr>
                      <a:endParaRPr lang="en-US" sz="1300" b="0" i="0">
                        <a:effectLst/>
                        <a:latin typeface="+mn-lt"/>
                      </a:endParaRPr>
                    </a:p>
                  </a:txBody>
                  <a:tcPr marL="0" marR="0" marT="0" marB="0"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300" b="0" i="0">
                          <a:effectLst/>
                          <a:latin typeface="+mn-lt"/>
                        </a:rPr>
                        <a:t>4</a:t>
                      </a:r>
                    </a:p>
                  </a:txBody>
                  <a:tcPr marL="0" marR="0" marT="0" marB="0"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976896329"/>
                  </a:ext>
                </a:extLst>
              </a:tr>
            </a:tbl>
          </a:graphicData>
        </a:graphic>
      </p:graphicFrame>
      <p:sp>
        <p:nvSpPr>
          <p:cNvPr id="2" name="Title 1">
            <a:extLst>
              <a:ext uri="{FF2B5EF4-FFF2-40B4-BE49-F238E27FC236}">
                <a16:creationId xmlns:a16="http://schemas.microsoft.com/office/drawing/2014/main" id="{F3682FE9-36F9-F351-91F6-AEE1D55E8E2F}"/>
              </a:ext>
            </a:extLst>
          </p:cNvPr>
          <p:cNvSpPr>
            <a:spLocks noGrp="1"/>
          </p:cNvSpPr>
          <p:nvPr>
            <p:ph type="title"/>
          </p:nvPr>
        </p:nvSpPr>
        <p:spPr>
          <a:xfrm>
            <a:off x="594360" y="466750"/>
            <a:ext cx="10759440" cy="1520094"/>
          </a:xfrm>
        </p:spPr>
        <p:txBody>
          <a:bodyPr>
            <a:normAutofit/>
          </a:bodyPr>
          <a:lstStyle/>
          <a:p>
            <a:r>
              <a:rPr lang="en-US" sz="2500"/>
              <a:t>Although voters feel overwhelmingly negative about the state of the country, they are more optimistic about their personal lives.</a:t>
            </a:r>
          </a:p>
        </p:txBody>
      </p:sp>
      <p:sp>
        <p:nvSpPr>
          <p:cNvPr id="3" name="Slide Number Placeholder 2">
            <a:extLst>
              <a:ext uri="{FF2B5EF4-FFF2-40B4-BE49-F238E27FC236}">
                <a16:creationId xmlns:a16="http://schemas.microsoft.com/office/drawing/2014/main" id="{21B131FF-F13C-3EA7-909B-7BB740E1ED5A}"/>
              </a:ext>
            </a:extLst>
          </p:cNvPr>
          <p:cNvSpPr>
            <a:spLocks noGrp="1"/>
          </p:cNvSpPr>
          <p:nvPr>
            <p:ph type="sldNum" sz="quarter" idx="12"/>
          </p:nvPr>
        </p:nvSpPr>
        <p:spPr/>
        <p:txBody>
          <a:bodyPr/>
          <a:lstStyle/>
          <a:p>
            <a:fld id="{35AC7A8B-0617-B84C-BE7C-25188248DABA}" type="slidenum">
              <a:rPr lang="en-US" smtClean="0"/>
              <a:pPr/>
              <a:t>15</a:t>
            </a:fld>
            <a:endParaRPr lang="en-US"/>
          </a:p>
        </p:txBody>
      </p:sp>
      <p:sp>
        <p:nvSpPr>
          <p:cNvPr id="6" name="TextBox 5">
            <a:extLst>
              <a:ext uri="{FF2B5EF4-FFF2-40B4-BE49-F238E27FC236}">
                <a16:creationId xmlns:a16="http://schemas.microsoft.com/office/drawing/2014/main" id="{C49AC041-F2B1-4130-26DF-426AFC27A44A}"/>
              </a:ext>
            </a:extLst>
          </p:cNvPr>
          <p:cNvSpPr txBox="1"/>
          <p:nvPr/>
        </p:nvSpPr>
        <p:spPr>
          <a:xfrm>
            <a:off x="844433" y="1334998"/>
            <a:ext cx="5001483" cy="584775"/>
          </a:xfrm>
          <a:prstGeom prst="rect">
            <a:avLst/>
          </a:prstGeom>
          <a:noFill/>
        </p:spPr>
        <p:txBody>
          <a:bodyPr wrap="square" rtlCol="0">
            <a:spAutoFit/>
          </a:bodyPr>
          <a:lstStyle/>
          <a:p>
            <a:pPr algn="ctr"/>
            <a:r>
              <a:rPr lang="en-US" sz="1600" i="1"/>
              <a:t>Which of the following emotions best describe how you feel about </a:t>
            </a:r>
            <a:r>
              <a:rPr lang="en-US" sz="1600" b="1" i="1"/>
              <a:t>the state of the country today</a:t>
            </a:r>
            <a:r>
              <a:rPr lang="en-US" sz="1600" i="1"/>
              <a:t>?</a:t>
            </a:r>
            <a:endParaRPr lang="en-US" sz="1400" i="1"/>
          </a:p>
        </p:txBody>
      </p:sp>
      <p:sp>
        <p:nvSpPr>
          <p:cNvPr id="7" name="TextBox 6">
            <a:extLst>
              <a:ext uri="{FF2B5EF4-FFF2-40B4-BE49-F238E27FC236}">
                <a16:creationId xmlns:a16="http://schemas.microsoft.com/office/drawing/2014/main" id="{48B17791-FBFA-6195-4EDF-2AAB1672DF44}"/>
              </a:ext>
            </a:extLst>
          </p:cNvPr>
          <p:cNvSpPr txBox="1"/>
          <p:nvPr/>
        </p:nvSpPr>
        <p:spPr>
          <a:xfrm>
            <a:off x="6095990" y="1334998"/>
            <a:ext cx="5491703" cy="584775"/>
          </a:xfrm>
          <a:prstGeom prst="rect">
            <a:avLst/>
          </a:prstGeom>
          <a:noFill/>
        </p:spPr>
        <p:txBody>
          <a:bodyPr wrap="square" rtlCol="0">
            <a:spAutoFit/>
          </a:bodyPr>
          <a:lstStyle/>
          <a:p>
            <a:pPr algn="ctr"/>
            <a:r>
              <a:rPr lang="en-US" sz="1600" i="1"/>
              <a:t>Which of the following emotions best describe how you feel about</a:t>
            </a:r>
            <a:r>
              <a:rPr lang="en-US" sz="1600" b="1" i="1"/>
              <a:t> how your life is going today</a:t>
            </a:r>
            <a:r>
              <a:rPr lang="en-US" sz="1600" i="1"/>
              <a:t>? </a:t>
            </a:r>
            <a:endParaRPr lang="en-US" sz="1400" i="1"/>
          </a:p>
        </p:txBody>
      </p:sp>
      <p:cxnSp>
        <p:nvCxnSpPr>
          <p:cNvPr id="8" name="Straight Connector 7">
            <a:extLst>
              <a:ext uri="{FF2B5EF4-FFF2-40B4-BE49-F238E27FC236}">
                <a16:creationId xmlns:a16="http://schemas.microsoft.com/office/drawing/2014/main" id="{36689B32-59A5-BB39-AB5C-D18D2B7D4A48}"/>
              </a:ext>
            </a:extLst>
          </p:cNvPr>
          <p:cNvCxnSpPr>
            <a:cxnSpLocks/>
          </p:cNvCxnSpPr>
          <p:nvPr/>
        </p:nvCxnSpPr>
        <p:spPr>
          <a:xfrm flipV="1">
            <a:off x="6096000" y="1366897"/>
            <a:ext cx="0" cy="471049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CE078D4E-3844-BBBB-8F1F-BD1FF25E0239}"/>
              </a:ext>
            </a:extLst>
          </p:cNvPr>
          <p:cNvSpPr txBox="1"/>
          <p:nvPr/>
        </p:nvSpPr>
        <p:spPr>
          <a:xfrm>
            <a:off x="637132" y="5521619"/>
            <a:ext cx="5333826" cy="461665"/>
          </a:xfrm>
          <a:prstGeom prst="rect">
            <a:avLst/>
          </a:prstGeom>
          <a:solidFill>
            <a:schemeClr val="accent4">
              <a:lumMod val="20000"/>
              <a:lumOff val="80000"/>
            </a:schemeClr>
          </a:solidFill>
        </p:spPr>
        <p:txBody>
          <a:bodyPr wrap="square">
            <a:spAutoFit/>
          </a:bodyPr>
          <a:lstStyle/>
          <a:p>
            <a:r>
              <a:rPr lang="en-US" sz="1200" b="0" i="0">
                <a:solidFill>
                  <a:srgbClr val="000000"/>
                </a:solidFill>
                <a:effectLst/>
                <a:latin typeface="Arial" panose="020B0604020202020204" pitchFamily="34" charset="0"/>
              </a:rPr>
              <a:t>Democrats are more likely to feel disgusted, angry, or sad about the state of the country, while Republicans are more hopeful or confident.</a:t>
            </a:r>
            <a:endParaRPr lang="en-US" sz="1200"/>
          </a:p>
        </p:txBody>
      </p:sp>
      <p:sp>
        <p:nvSpPr>
          <p:cNvPr id="12" name="TextBox 11">
            <a:extLst>
              <a:ext uri="{FF2B5EF4-FFF2-40B4-BE49-F238E27FC236}">
                <a16:creationId xmlns:a16="http://schemas.microsoft.com/office/drawing/2014/main" id="{DE8495A5-D771-045C-D95D-EB5C744D3744}"/>
              </a:ext>
            </a:extLst>
          </p:cNvPr>
          <p:cNvSpPr txBox="1"/>
          <p:nvPr/>
        </p:nvSpPr>
        <p:spPr>
          <a:xfrm>
            <a:off x="6263814" y="5521619"/>
            <a:ext cx="5257020" cy="461665"/>
          </a:xfrm>
          <a:prstGeom prst="rect">
            <a:avLst/>
          </a:prstGeom>
          <a:solidFill>
            <a:schemeClr val="accent4">
              <a:lumMod val="20000"/>
              <a:lumOff val="80000"/>
            </a:schemeClr>
          </a:solidFill>
        </p:spPr>
        <p:txBody>
          <a:bodyPr wrap="square">
            <a:spAutoFit/>
          </a:bodyPr>
          <a:lstStyle/>
          <a:p>
            <a:r>
              <a:rPr lang="en-US" sz="1200"/>
              <a:t>Democrats are more cautious in their optimism, while Republicans are more confident.</a:t>
            </a:r>
          </a:p>
        </p:txBody>
      </p:sp>
      <p:cxnSp>
        <p:nvCxnSpPr>
          <p:cNvPr id="14" name="Straight Connector 13">
            <a:extLst>
              <a:ext uri="{FF2B5EF4-FFF2-40B4-BE49-F238E27FC236}">
                <a16:creationId xmlns:a16="http://schemas.microsoft.com/office/drawing/2014/main" id="{EB276CD7-A772-4BE7-B25E-66C9E0D82E9F}"/>
              </a:ext>
            </a:extLst>
          </p:cNvPr>
          <p:cNvCxnSpPr>
            <a:cxnSpLocks/>
          </p:cNvCxnSpPr>
          <p:nvPr/>
        </p:nvCxnSpPr>
        <p:spPr>
          <a:xfrm>
            <a:off x="594360" y="4957271"/>
            <a:ext cx="5333827" cy="0"/>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E8567267-8B50-ED1D-42EB-88FBC20EAE72}"/>
              </a:ext>
            </a:extLst>
          </p:cNvPr>
          <p:cNvCxnSpPr>
            <a:cxnSpLocks/>
          </p:cNvCxnSpPr>
          <p:nvPr/>
        </p:nvCxnSpPr>
        <p:spPr>
          <a:xfrm>
            <a:off x="6204048" y="4957265"/>
            <a:ext cx="5333827" cy="0"/>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508F14F7-127A-48FF-F6B2-338980685444}"/>
              </a:ext>
            </a:extLst>
          </p:cNvPr>
          <p:cNvSpPr txBox="1"/>
          <p:nvPr/>
        </p:nvSpPr>
        <p:spPr>
          <a:xfrm>
            <a:off x="671167" y="5100684"/>
            <a:ext cx="2482059" cy="307777"/>
          </a:xfrm>
          <a:prstGeom prst="rect">
            <a:avLst/>
          </a:prstGeom>
          <a:solidFill>
            <a:schemeClr val="accent1">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Total Positive Emotions: </a:t>
            </a:r>
            <a:r>
              <a:rPr lang="en-US" sz="1400" b="1" i="0">
                <a:solidFill>
                  <a:srgbClr val="000000"/>
                </a:solidFill>
                <a:effectLst/>
                <a:latin typeface="Arial" panose="020B0604020202020204" pitchFamily="34" charset="0"/>
              </a:rPr>
              <a:t>36%</a:t>
            </a:r>
            <a:endParaRPr lang="en-US" sz="1400" b="1"/>
          </a:p>
        </p:txBody>
      </p:sp>
      <p:sp>
        <p:nvSpPr>
          <p:cNvPr id="5" name="TextBox 4">
            <a:extLst>
              <a:ext uri="{FF2B5EF4-FFF2-40B4-BE49-F238E27FC236}">
                <a16:creationId xmlns:a16="http://schemas.microsoft.com/office/drawing/2014/main" id="{C430368B-6389-EA63-1BBC-EB06E8907670}"/>
              </a:ext>
            </a:extLst>
          </p:cNvPr>
          <p:cNvSpPr txBox="1"/>
          <p:nvPr/>
        </p:nvSpPr>
        <p:spPr>
          <a:xfrm>
            <a:off x="3261273" y="5100684"/>
            <a:ext cx="2666914" cy="307777"/>
          </a:xfrm>
          <a:prstGeom prst="rect">
            <a:avLst/>
          </a:prstGeom>
          <a:solidFill>
            <a:schemeClr val="accent5">
              <a:lumMod val="20000"/>
              <a:lumOff val="80000"/>
            </a:schemeClr>
          </a:solidFill>
        </p:spPr>
        <p:txBody>
          <a:bodyPr wrap="square">
            <a:spAutoFit/>
          </a:bodyPr>
          <a:lstStyle/>
          <a:p>
            <a:pPr algn="ctr"/>
            <a:r>
              <a:rPr lang="en-US" sz="1400" b="0" i="0">
                <a:solidFill>
                  <a:srgbClr val="000000"/>
                </a:solidFill>
                <a:effectLst/>
                <a:latin typeface="Arial" panose="020B0604020202020204" pitchFamily="34" charset="0"/>
              </a:rPr>
              <a:t>Total Negative Emotions: </a:t>
            </a:r>
            <a:r>
              <a:rPr lang="en-US" sz="1400" b="1">
                <a:solidFill>
                  <a:srgbClr val="000000"/>
                </a:solidFill>
                <a:latin typeface="Arial" panose="020B0604020202020204" pitchFamily="34" charset="0"/>
              </a:rPr>
              <a:t>74</a:t>
            </a:r>
            <a:r>
              <a:rPr lang="en-US" sz="1400" b="1" i="0">
                <a:solidFill>
                  <a:srgbClr val="000000"/>
                </a:solidFill>
                <a:effectLst/>
                <a:latin typeface="Arial" panose="020B0604020202020204" pitchFamily="34" charset="0"/>
              </a:rPr>
              <a:t>%</a:t>
            </a:r>
            <a:endParaRPr lang="en-US" sz="1400" b="1"/>
          </a:p>
        </p:txBody>
      </p:sp>
      <p:sp>
        <p:nvSpPr>
          <p:cNvPr id="9" name="TextBox 8">
            <a:extLst>
              <a:ext uri="{FF2B5EF4-FFF2-40B4-BE49-F238E27FC236}">
                <a16:creationId xmlns:a16="http://schemas.microsoft.com/office/drawing/2014/main" id="{2CFEE2FC-4CA3-0E04-524C-3DA894E41EC5}"/>
              </a:ext>
            </a:extLst>
          </p:cNvPr>
          <p:cNvSpPr txBox="1"/>
          <p:nvPr/>
        </p:nvSpPr>
        <p:spPr>
          <a:xfrm>
            <a:off x="6263814" y="5100684"/>
            <a:ext cx="2482059" cy="307777"/>
          </a:xfrm>
          <a:prstGeom prst="rect">
            <a:avLst/>
          </a:prstGeom>
          <a:solidFill>
            <a:schemeClr val="accent1">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Total Positive Emotions: </a:t>
            </a:r>
            <a:r>
              <a:rPr lang="en-US" sz="1400" b="1" i="0">
                <a:solidFill>
                  <a:srgbClr val="000000"/>
                </a:solidFill>
                <a:effectLst/>
                <a:latin typeface="Arial" panose="020B0604020202020204" pitchFamily="34" charset="0"/>
              </a:rPr>
              <a:t>71%</a:t>
            </a:r>
            <a:endParaRPr lang="en-US" sz="1400" b="1"/>
          </a:p>
        </p:txBody>
      </p:sp>
      <p:sp>
        <p:nvSpPr>
          <p:cNvPr id="10" name="TextBox 9">
            <a:extLst>
              <a:ext uri="{FF2B5EF4-FFF2-40B4-BE49-F238E27FC236}">
                <a16:creationId xmlns:a16="http://schemas.microsoft.com/office/drawing/2014/main" id="{196F7CB8-5A4E-1568-5D71-925BD66B670B}"/>
              </a:ext>
            </a:extLst>
          </p:cNvPr>
          <p:cNvSpPr txBox="1"/>
          <p:nvPr/>
        </p:nvSpPr>
        <p:spPr>
          <a:xfrm>
            <a:off x="8853920" y="5100684"/>
            <a:ext cx="2666914" cy="307777"/>
          </a:xfrm>
          <a:prstGeom prst="rect">
            <a:avLst/>
          </a:prstGeom>
          <a:solidFill>
            <a:schemeClr val="accent5">
              <a:lumMod val="20000"/>
              <a:lumOff val="80000"/>
            </a:schemeClr>
          </a:solidFill>
        </p:spPr>
        <p:txBody>
          <a:bodyPr wrap="square">
            <a:spAutoFit/>
          </a:bodyPr>
          <a:lstStyle/>
          <a:p>
            <a:pPr algn="ctr"/>
            <a:r>
              <a:rPr lang="en-US" sz="1400" b="0" i="0">
                <a:solidFill>
                  <a:srgbClr val="000000"/>
                </a:solidFill>
                <a:effectLst/>
                <a:latin typeface="Arial" panose="020B0604020202020204" pitchFamily="34" charset="0"/>
              </a:rPr>
              <a:t>Total Negative Emotions: </a:t>
            </a:r>
            <a:r>
              <a:rPr lang="en-US" sz="1400" b="1" i="0">
                <a:solidFill>
                  <a:srgbClr val="000000"/>
                </a:solidFill>
                <a:effectLst/>
                <a:latin typeface="Arial" panose="020B0604020202020204" pitchFamily="34" charset="0"/>
              </a:rPr>
              <a:t>45%</a:t>
            </a:r>
            <a:endParaRPr lang="en-US" sz="1400" b="1"/>
          </a:p>
        </p:txBody>
      </p:sp>
    </p:spTree>
    <p:extLst>
      <p:ext uri="{BB962C8B-B14F-4D97-AF65-F5344CB8AC3E}">
        <p14:creationId xmlns:p14="http://schemas.microsoft.com/office/powerpoint/2010/main" val="10891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69AB-65EA-1343-D099-98103E81E4F1}"/>
              </a:ext>
            </a:extLst>
          </p:cNvPr>
          <p:cNvSpPr>
            <a:spLocks noGrp="1"/>
          </p:cNvSpPr>
          <p:nvPr>
            <p:ph type="title"/>
          </p:nvPr>
        </p:nvSpPr>
        <p:spPr>
          <a:xfrm>
            <a:off x="594360" y="466750"/>
            <a:ext cx="10759440" cy="971065"/>
          </a:xfrm>
        </p:spPr>
        <p:txBody>
          <a:bodyPr>
            <a:noAutofit/>
          </a:bodyPr>
          <a:lstStyle/>
          <a:p>
            <a:r>
              <a:rPr lang="en-US"/>
              <a:t>Even with some tendencies toward conservative worldviews, Americans reject outright forms of dominance over other people.</a:t>
            </a:r>
          </a:p>
        </p:txBody>
      </p:sp>
      <p:sp>
        <p:nvSpPr>
          <p:cNvPr id="3" name="Slide Number Placeholder 2">
            <a:extLst>
              <a:ext uri="{FF2B5EF4-FFF2-40B4-BE49-F238E27FC236}">
                <a16:creationId xmlns:a16="http://schemas.microsoft.com/office/drawing/2014/main" id="{0D5179DC-A617-4145-B3ED-618091F3C239}"/>
              </a:ext>
            </a:extLst>
          </p:cNvPr>
          <p:cNvSpPr>
            <a:spLocks noGrp="1"/>
          </p:cNvSpPr>
          <p:nvPr>
            <p:ph type="sldNum" sz="quarter" idx="12"/>
          </p:nvPr>
        </p:nvSpPr>
        <p:spPr/>
        <p:txBody>
          <a:bodyPr/>
          <a:lstStyle/>
          <a:p>
            <a:fld id="{35AC7A8B-0617-B84C-BE7C-25188248DABA}" type="slidenum">
              <a:rPr lang="en-US" smtClean="0"/>
              <a:pPr/>
              <a:t>16</a:t>
            </a:fld>
            <a:endParaRPr lang="en-US"/>
          </a:p>
        </p:txBody>
      </p:sp>
      <p:graphicFrame>
        <p:nvGraphicFramePr>
          <p:cNvPr id="4" name="Table 3">
            <a:extLst>
              <a:ext uri="{FF2B5EF4-FFF2-40B4-BE49-F238E27FC236}">
                <a16:creationId xmlns:a16="http://schemas.microsoft.com/office/drawing/2014/main" id="{813FA118-E2CB-B52F-60A6-A0C61183770D}"/>
              </a:ext>
            </a:extLst>
          </p:cNvPr>
          <p:cNvGraphicFramePr>
            <a:graphicFrameLocks noGrp="1"/>
          </p:cNvGraphicFramePr>
          <p:nvPr>
            <p:extLst>
              <p:ext uri="{D42A27DB-BD31-4B8C-83A1-F6EECF244321}">
                <p14:modId xmlns:p14="http://schemas.microsoft.com/office/powerpoint/2010/main" val="975580257"/>
              </p:ext>
            </p:extLst>
          </p:nvPr>
        </p:nvGraphicFramePr>
        <p:xfrm>
          <a:off x="594360" y="1970653"/>
          <a:ext cx="10993338" cy="4035312"/>
        </p:xfrm>
        <a:graphic>
          <a:graphicData uri="http://schemas.openxmlformats.org/drawingml/2006/table">
            <a:tbl>
              <a:tblPr>
                <a:tableStyleId>{2D5ABB26-0587-4C30-8999-92F81FD0307C}</a:tableStyleId>
              </a:tblPr>
              <a:tblGrid>
                <a:gridCol w="4702469">
                  <a:extLst>
                    <a:ext uri="{9D8B030D-6E8A-4147-A177-3AD203B41FA5}">
                      <a16:colId xmlns:a16="http://schemas.microsoft.com/office/drawing/2014/main" val="3378073720"/>
                    </a:ext>
                  </a:extLst>
                </a:gridCol>
                <a:gridCol w="1850205">
                  <a:extLst>
                    <a:ext uri="{9D8B030D-6E8A-4147-A177-3AD203B41FA5}">
                      <a16:colId xmlns:a16="http://schemas.microsoft.com/office/drawing/2014/main" val="2662848655"/>
                    </a:ext>
                  </a:extLst>
                </a:gridCol>
                <a:gridCol w="2298049">
                  <a:extLst>
                    <a:ext uri="{9D8B030D-6E8A-4147-A177-3AD203B41FA5}">
                      <a16:colId xmlns:a16="http://schemas.microsoft.com/office/drawing/2014/main" val="3205442687"/>
                    </a:ext>
                  </a:extLst>
                </a:gridCol>
                <a:gridCol w="714205">
                  <a:extLst>
                    <a:ext uri="{9D8B030D-6E8A-4147-A177-3AD203B41FA5}">
                      <a16:colId xmlns:a16="http://schemas.microsoft.com/office/drawing/2014/main" val="3107964403"/>
                    </a:ext>
                  </a:extLst>
                </a:gridCol>
                <a:gridCol w="714205">
                  <a:extLst>
                    <a:ext uri="{9D8B030D-6E8A-4147-A177-3AD203B41FA5}">
                      <a16:colId xmlns:a16="http://schemas.microsoft.com/office/drawing/2014/main" val="1410246104"/>
                    </a:ext>
                  </a:extLst>
                </a:gridCol>
                <a:gridCol w="714205">
                  <a:extLst>
                    <a:ext uri="{9D8B030D-6E8A-4147-A177-3AD203B41FA5}">
                      <a16:colId xmlns:a16="http://schemas.microsoft.com/office/drawing/2014/main" val="1748104354"/>
                    </a:ext>
                  </a:extLst>
                </a:gridCol>
              </a:tblGrid>
              <a:tr h="0">
                <a:tc>
                  <a:txBody>
                    <a:bodyPr/>
                    <a:lstStyle/>
                    <a:p>
                      <a:pPr algn="l" rtl="0" fontAlgn="base">
                        <a:lnSpc>
                          <a:spcPct val="100000"/>
                        </a:lnSpc>
                        <a:spcBef>
                          <a:spcPts val="400"/>
                        </a:spcBef>
                        <a:buNone/>
                      </a:pPr>
                      <a:endParaRPr lang="en-US" sz="1400" b="0" i="0">
                        <a:solidFill>
                          <a:srgbClr val="000000"/>
                        </a:solidFill>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a:txBody>
                    <a:bodyPr/>
                    <a:lstStyle/>
                    <a:p>
                      <a:pPr algn="ctr" rtl="0" fontAlgn="base">
                        <a:lnSpc>
                          <a:spcPct val="100000"/>
                        </a:lnSpc>
                        <a:spcBef>
                          <a:spcPts val="400"/>
                        </a:spcBef>
                        <a:buNone/>
                      </a:pPr>
                      <a:endParaRPr lang="en-US" sz="1400" b="0" i="0">
                        <a:effectLst/>
                        <a:latin typeface="+mn-lt"/>
                      </a:endParaRPr>
                    </a:p>
                  </a:txBody>
                  <a:tcPr anchor="b"/>
                </a:tc>
                <a:tc gridSpan="3">
                  <a:txBody>
                    <a:bodyPr/>
                    <a:lstStyle/>
                    <a:p>
                      <a:pPr algn="ctr" rtl="0" fontAlgn="base">
                        <a:lnSpc>
                          <a:spcPct val="100000"/>
                        </a:lnSpc>
                        <a:spcBef>
                          <a:spcPts val="400"/>
                        </a:spcBef>
                        <a:buNone/>
                      </a:pPr>
                      <a:r>
                        <a:rPr lang="en-US" sz="1400" b="1">
                          <a:solidFill>
                            <a:schemeClr val="bg1"/>
                          </a:solidFill>
                          <a:effectLst/>
                        </a:rPr>
                        <a:t>Strongly agree %</a:t>
                      </a:r>
                      <a:endParaRPr lang="en-US" sz="1400" b="1" i="0">
                        <a:solidFill>
                          <a:schemeClr val="bg1"/>
                        </a:solidFill>
                        <a:effectLst/>
                        <a:latin typeface="+mn-lt"/>
                      </a:endParaRPr>
                    </a:p>
                  </a:txBody>
                  <a:tcPr anchor="ctr">
                    <a:solidFill>
                      <a:schemeClr val="accent1"/>
                    </a:solidFill>
                  </a:tcPr>
                </a:tc>
                <a:tc hMerge="1">
                  <a:txBody>
                    <a:bodyPr/>
                    <a:lstStyle/>
                    <a:p>
                      <a:pPr algn="ctr" rtl="0" fontAlgn="base">
                        <a:lnSpc>
                          <a:spcPct val="100000"/>
                        </a:lnSpc>
                        <a:spcBef>
                          <a:spcPts val="400"/>
                        </a:spcBef>
                        <a:buNone/>
                      </a:pPr>
                      <a:endParaRPr lang="en-US" sz="1400" b="0" i="0">
                        <a:effectLst/>
                        <a:latin typeface="+mn-lt"/>
                      </a:endParaRPr>
                    </a:p>
                  </a:txBody>
                  <a:tcPr>
                    <a:lnL>
                      <a:noFill/>
                    </a:lnL>
                    <a:lnR>
                      <a:noFill/>
                    </a:lnR>
                    <a:lnT>
                      <a:noFill/>
                    </a:lnT>
                    <a:lnB>
                      <a:noFill/>
                    </a:lnB>
                    <a:noFill/>
                  </a:tcPr>
                </a:tc>
                <a:tc hMerge="1">
                  <a:txBody>
                    <a:bodyPr/>
                    <a:lstStyle/>
                    <a:p>
                      <a:pPr algn="ctr" rtl="0" fontAlgn="base">
                        <a:lnSpc>
                          <a:spcPct val="100000"/>
                        </a:lnSpc>
                        <a:spcBef>
                          <a:spcPts val="400"/>
                        </a:spcBef>
                        <a:buNone/>
                      </a:pPr>
                      <a:endParaRPr lang="en-US" sz="1400" b="0" i="0">
                        <a:effectLst/>
                        <a:latin typeface="+mn-lt"/>
                      </a:endParaRPr>
                    </a:p>
                  </a:txBody>
                  <a:tcPr anchor="b">
                    <a:lnL>
                      <a:noFill/>
                    </a:lnL>
                    <a:lnR>
                      <a:noFill/>
                    </a:lnR>
                    <a:lnT>
                      <a:noFill/>
                    </a:lnT>
                    <a:lnB>
                      <a:noFill/>
                    </a:lnB>
                    <a:noFill/>
                  </a:tcPr>
                </a:tc>
                <a:extLst>
                  <a:ext uri="{0D108BD9-81ED-4DB2-BD59-A6C34878D82A}">
                    <a16:rowId xmlns:a16="http://schemas.microsoft.com/office/drawing/2014/main" val="223065194"/>
                  </a:ext>
                </a:extLst>
              </a:tr>
              <a:tr h="0">
                <a:tc>
                  <a:txBody>
                    <a:bodyPr/>
                    <a:lstStyle/>
                    <a:p>
                      <a:pPr algn="l" rtl="0" fontAlgn="base">
                        <a:lnSpc>
                          <a:spcPct val="100000"/>
                        </a:lnSpc>
                        <a:spcBef>
                          <a:spcPts val="400"/>
                        </a:spcBef>
                        <a:buNone/>
                      </a:pPr>
                      <a:r>
                        <a:rPr lang="en-US" sz="1400" b="0">
                          <a:solidFill>
                            <a:srgbClr val="000000"/>
                          </a:solidFill>
                          <a:effectLst/>
                        </a:rPr>
                        <a:t> </a:t>
                      </a:r>
                      <a:endParaRPr lang="en-US" sz="1400" b="0" i="0">
                        <a:solidFill>
                          <a:srgbClr val="000000"/>
                        </a:solidFill>
                        <a:effectLst/>
                        <a:latin typeface="+mn-lt"/>
                      </a:endParaRPr>
                    </a:p>
                  </a:txBody>
                  <a:tcPr anchor="b"/>
                </a:tc>
                <a:tc>
                  <a:txBody>
                    <a:bodyPr/>
                    <a:lstStyle/>
                    <a:p>
                      <a:pPr algn="r" rtl="0" fontAlgn="base">
                        <a:lnSpc>
                          <a:spcPct val="100000"/>
                        </a:lnSpc>
                        <a:spcBef>
                          <a:spcPts val="400"/>
                        </a:spcBef>
                        <a:buNone/>
                      </a:pPr>
                      <a:r>
                        <a:rPr lang="en-US" sz="1400" b="1" u="none" dirty="0">
                          <a:solidFill>
                            <a:schemeClr val="accent4">
                              <a:lumMod val="75000"/>
                            </a:schemeClr>
                          </a:solidFill>
                          <a:effectLst/>
                        </a:rPr>
                        <a:t>Total Disagree</a:t>
                      </a:r>
                      <a:endParaRPr lang="en-US" sz="1400" b="0" i="0" u="none" dirty="0">
                        <a:solidFill>
                          <a:schemeClr val="accent1"/>
                        </a:solidFill>
                        <a:effectLst/>
                        <a:latin typeface="+mn-lt"/>
                      </a:endParaRPr>
                    </a:p>
                  </a:txBody>
                  <a:tcPr anchor="b"/>
                </a:tc>
                <a:tc>
                  <a:txBody>
                    <a:bodyPr/>
                    <a:lstStyle/>
                    <a:p>
                      <a:pPr marL="0" marR="0" lvl="0" indent="0" algn="l" defTabSz="914400" rtl="0" eaLnBrk="1" fontAlgn="base" latinLnBrk="0" hangingPunct="1">
                        <a:lnSpc>
                          <a:spcPct val="100000"/>
                        </a:lnSpc>
                        <a:spcBef>
                          <a:spcPts val="400"/>
                        </a:spcBef>
                        <a:spcAft>
                          <a:spcPts val="0"/>
                        </a:spcAft>
                        <a:buClrTx/>
                        <a:buSzTx/>
                        <a:buFontTx/>
                        <a:buNone/>
                        <a:tabLst/>
                        <a:defRPr/>
                      </a:pPr>
                      <a:r>
                        <a:rPr lang="en-US" sz="1400" b="0" u="none">
                          <a:solidFill>
                            <a:schemeClr val="accent4">
                              <a:lumMod val="75000"/>
                            </a:schemeClr>
                          </a:solidFill>
                          <a:effectLst/>
                        </a:rPr>
                        <a:t>  </a:t>
                      </a:r>
                      <a:r>
                        <a:rPr lang="en-US" sz="1400" b="1" u="none">
                          <a:solidFill>
                            <a:schemeClr val="accent1"/>
                          </a:solidFill>
                          <a:effectLst/>
                        </a:rPr>
                        <a:t>Total Agree</a:t>
                      </a:r>
                      <a:r>
                        <a:rPr lang="en-US" sz="1400" b="0" u="none">
                          <a:solidFill>
                            <a:schemeClr val="accent1"/>
                          </a:solidFill>
                          <a:effectLst/>
                        </a:rPr>
                        <a:t> </a:t>
                      </a:r>
                      <a:endParaRPr lang="en-US" sz="1400" b="0" i="0" u="none">
                        <a:solidFill>
                          <a:schemeClr val="accent1"/>
                        </a:solidFill>
                        <a:effectLst/>
                        <a:latin typeface="+mn-lt"/>
                      </a:endParaRPr>
                    </a:p>
                  </a:txBody>
                  <a:tcPr anchor="b"/>
                </a:tc>
                <a:tc>
                  <a:txBody>
                    <a:bodyPr/>
                    <a:lstStyle/>
                    <a:p>
                      <a:pPr algn="ctr" rtl="0" fontAlgn="base">
                        <a:lnSpc>
                          <a:spcPct val="100000"/>
                        </a:lnSpc>
                        <a:spcBef>
                          <a:spcPts val="400"/>
                        </a:spcBef>
                        <a:buNone/>
                      </a:pPr>
                      <a:r>
                        <a:rPr lang="en-US" sz="1400" b="1">
                          <a:solidFill>
                            <a:srgbClr val="000000"/>
                          </a:solidFill>
                          <a:effectLst/>
                        </a:rPr>
                        <a:t>DEM</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GOP</a:t>
                      </a:r>
                      <a:endParaRPr lang="en-US" sz="1400" b="1" i="0">
                        <a:effectLst/>
                        <a:latin typeface="+mn-lt"/>
                      </a:endParaRPr>
                    </a:p>
                  </a:txBody>
                  <a:tcPr anchor="ctr">
                    <a:solidFill>
                      <a:schemeClr val="bg2"/>
                    </a:solidFill>
                  </a:tcPr>
                </a:tc>
                <a:tc>
                  <a:txBody>
                    <a:bodyPr/>
                    <a:lstStyle/>
                    <a:p>
                      <a:pPr algn="ctr" rtl="0" fontAlgn="base">
                        <a:lnSpc>
                          <a:spcPct val="100000"/>
                        </a:lnSpc>
                        <a:spcBef>
                          <a:spcPts val="400"/>
                        </a:spcBef>
                        <a:buNone/>
                      </a:pPr>
                      <a:r>
                        <a:rPr lang="en-US" sz="1400" b="1">
                          <a:solidFill>
                            <a:srgbClr val="000000"/>
                          </a:solidFill>
                          <a:effectLst/>
                        </a:rPr>
                        <a:t>Swing</a:t>
                      </a:r>
                      <a:endParaRPr lang="en-US" sz="1400" b="1" i="0">
                        <a:effectLst/>
                        <a:latin typeface="+mn-lt"/>
                      </a:endParaRPr>
                    </a:p>
                  </a:txBody>
                  <a:tcPr anchor="ctr">
                    <a:solidFill>
                      <a:schemeClr val="bg2"/>
                    </a:solidFill>
                  </a:tcPr>
                </a:tc>
                <a:extLst>
                  <a:ext uri="{0D108BD9-81ED-4DB2-BD59-A6C34878D82A}">
                    <a16:rowId xmlns:a16="http://schemas.microsoft.com/office/drawing/2014/main" val="3137119149"/>
                  </a:ext>
                </a:extLst>
              </a:tr>
              <a:tr h="570952">
                <a:tc>
                  <a:txBody>
                    <a:bodyPr/>
                    <a:lstStyle/>
                    <a:p>
                      <a:pPr algn="l" rtl="0" fontAlgn="base">
                        <a:lnSpc>
                          <a:spcPct val="100000"/>
                        </a:lnSpc>
                        <a:spcBef>
                          <a:spcPts val="400"/>
                        </a:spcBef>
                        <a:buNone/>
                      </a:pPr>
                      <a:r>
                        <a:rPr lang="en-US" sz="1400" b="1">
                          <a:solidFill>
                            <a:srgbClr val="000000"/>
                          </a:solidFill>
                          <a:effectLst/>
                        </a:rPr>
                        <a:t>(STRONG LEADER)</a:t>
                      </a:r>
                      <a:r>
                        <a:rPr lang="en-US" sz="1400" b="0">
                          <a:solidFill>
                            <a:srgbClr val="000000"/>
                          </a:solidFill>
                          <a:effectLst/>
                        </a:rPr>
                        <a:t> Our country needs strong leaders who will maintain order and protect America's heritage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39 </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68</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46</a:t>
                      </a:r>
                      <a:endParaRPr lang="en-US" sz="1400" b="0" i="0">
                        <a:effectLst/>
                        <a:latin typeface="+mn-lt"/>
                      </a:endParaRP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826711673"/>
                  </a:ext>
                </a:extLst>
              </a:tr>
              <a:tr h="570952">
                <a:tc>
                  <a:txBody>
                    <a:bodyPr/>
                    <a:lstStyle/>
                    <a:p>
                      <a:pPr algn="l" rtl="0" fontAlgn="base">
                        <a:lnSpc>
                          <a:spcPct val="100000"/>
                        </a:lnSpc>
                        <a:spcBef>
                          <a:spcPts val="400"/>
                        </a:spcBef>
                        <a:buNone/>
                      </a:pPr>
                      <a:r>
                        <a:rPr lang="en-US" sz="1400" b="1">
                          <a:solidFill>
                            <a:srgbClr val="000000"/>
                          </a:solidFill>
                          <a:effectLst/>
                        </a:rPr>
                        <a:t>(TRADITIONAL VALUES)</a:t>
                      </a:r>
                      <a:r>
                        <a:rPr lang="en-US" sz="1400" b="0">
                          <a:solidFill>
                            <a:srgbClr val="000000"/>
                          </a:solidFill>
                          <a:effectLst/>
                        </a:rPr>
                        <a:t> I worry that traditional values are being lost in today's society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solidFill>
                            <a:srgbClr val="000000"/>
                          </a:solidFill>
                          <a:effectLst/>
                          <a:latin typeface="+mn-lt"/>
                        </a:rPr>
                        <a:t>29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48 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36 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614909582"/>
                  </a:ext>
                </a:extLst>
              </a:tr>
              <a:tr h="570952">
                <a:tc>
                  <a:txBody>
                    <a:bodyPr/>
                    <a:lstStyle/>
                    <a:p>
                      <a:pPr algn="l" rtl="0" fontAlgn="base">
                        <a:lnSpc>
                          <a:spcPct val="100000"/>
                        </a:lnSpc>
                        <a:spcBef>
                          <a:spcPts val="400"/>
                        </a:spcBef>
                        <a:buNone/>
                      </a:pPr>
                      <a:r>
                        <a:rPr lang="en-US" sz="1400" b="1" dirty="0">
                          <a:solidFill>
                            <a:srgbClr val="000000"/>
                          </a:solidFill>
                          <a:effectLst/>
                        </a:rPr>
                        <a:t>(SOCIETAL CHANGE) </a:t>
                      </a:r>
                      <a:r>
                        <a:rPr lang="en-US" sz="1400" b="0" dirty="0">
                          <a:solidFill>
                            <a:srgbClr val="000000"/>
                          </a:solidFill>
                          <a:effectLst/>
                        </a:rPr>
                        <a:t>I feel uneasy about how quickly our society is changing socially and demographically  </a:t>
                      </a:r>
                      <a:endParaRPr lang="en-US" sz="1400" b="0" i="0" dirty="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28 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22</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solidFill>
                            <a:srgbClr val="000000"/>
                          </a:solidFill>
                          <a:effectLst/>
                          <a:latin typeface="+mn-lt"/>
                        </a:rPr>
                        <a:t>20</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581763622"/>
                  </a:ext>
                </a:extLst>
              </a:tr>
              <a:tr h="570952">
                <a:tc>
                  <a:txBody>
                    <a:bodyPr/>
                    <a:lstStyle/>
                    <a:p>
                      <a:pPr algn="l" rtl="0" fontAlgn="base">
                        <a:lnSpc>
                          <a:spcPct val="100000"/>
                        </a:lnSpc>
                        <a:spcBef>
                          <a:spcPts val="400"/>
                        </a:spcBef>
                        <a:buNone/>
                      </a:pPr>
                      <a:r>
                        <a:rPr lang="en-US" sz="1400" b="1" i="0" dirty="0">
                          <a:effectLst/>
                          <a:latin typeface="+mn-lt"/>
                        </a:rPr>
                        <a:t>(CHRISTIAN NATIONALISM)</a:t>
                      </a:r>
                      <a:r>
                        <a:rPr lang="en-US" sz="1400" b="0" i="0" dirty="0">
                          <a:effectLst/>
                          <a:latin typeface="+mn-lt"/>
                        </a:rPr>
                        <a:t> America has always been a Christian nation and should remain one</a:t>
                      </a:r>
                      <a:endParaRPr lang="en-US" sz="1400" b="1" i="0" dirty="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dirty="0">
                          <a:effectLst/>
                          <a:latin typeface="+mn-lt"/>
                        </a:rPr>
                        <a:t>12</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dirty="0">
                          <a:effectLst/>
                          <a:latin typeface="+mn-lt"/>
                        </a:rPr>
                        <a:t>47</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i="0">
                          <a:effectLst/>
                          <a:latin typeface="+mn-lt"/>
                        </a:rPr>
                        <a:t>23</a:t>
                      </a:r>
                      <a:endParaRPr lang="en-US" sz="1400" b="0" i="0" dirty="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302805668"/>
                  </a:ext>
                </a:extLst>
              </a:tr>
              <a:tr h="570952">
                <a:tc>
                  <a:txBody>
                    <a:bodyPr/>
                    <a:lstStyle/>
                    <a:p>
                      <a:pPr algn="l" rtl="0" fontAlgn="base">
                        <a:lnSpc>
                          <a:spcPct val="100000"/>
                        </a:lnSpc>
                        <a:spcBef>
                          <a:spcPts val="400"/>
                        </a:spcBef>
                        <a:buNone/>
                      </a:pPr>
                      <a:r>
                        <a:rPr lang="en-US" sz="1400" b="1">
                          <a:solidFill>
                            <a:srgbClr val="000000"/>
                          </a:solidFill>
                          <a:effectLst/>
                        </a:rPr>
                        <a:t>(SOCIAL DOMINANCE ORIENTION)</a:t>
                      </a:r>
                      <a:r>
                        <a:rPr lang="en-US" sz="1400" b="0">
                          <a:solidFill>
                            <a:srgbClr val="000000"/>
                          </a:solidFill>
                          <a:effectLst/>
                        </a:rPr>
                        <a:t> It's okay if some groups of people have more power than others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6</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rtl="0" fontAlgn="base">
                        <a:lnSpc>
                          <a:spcPct val="100000"/>
                        </a:lnSpc>
                        <a:spcBef>
                          <a:spcPts val="400"/>
                        </a:spcBef>
                        <a:buNone/>
                      </a:pPr>
                      <a:r>
                        <a:rPr lang="en-US" sz="1400" b="0">
                          <a:solidFill>
                            <a:srgbClr val="000000"/>
                          </a:solidFill>
                          <a:effectLst/>
                        </a:rPr>
                        <a:t>3</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921115914"/>
                  </a:ext>
                </a:extLst>
              </a:tr>
              <a:tr h="570952">
                <a:tc>
                  <a:txBody>
                    <a:bodyPr/>
                    <a:lstStyle/>
                    <a:p>
                      <a:pPr algn="l" rtl="0" fontAlgn="base">
                        <a:lnSpc>
                          <a:spcPct val="100000"/>
                        </a:lnSpc>
                        <a:spcBef>
                          <a:spcPts val="400"/>
                        </a:spcBef>
                        <a:buNone/>
                      </a:pPr>
                      <a:r>
                        <a:rPr lang="en-US" sz="1400" b="1">
                          <a:solidFill>
                            <a:srgbClr val="000000"/>
                          </a:solidFill>
                          <a:effectLst/>
                        </a:rPr>
                        <a:t>(SOCIAL DOMINANCE ORIENTATION-SDO)</a:t>
                      </a:r>
                      <a:r>
                        <a:rPr lang="en-US" sz="1400" b="0">
                          <a:solidFill>
                            <a:srgbClr val="000000"/>
                          </a:solidFill>
                          <a:effectLst/>
                        </a:rPr>
                        <a:t> Some groups of people are simply inferior to others  </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solidFill>
                            <a:srgbClr val="000000"/>
                          </a:solidFill>
                          <a:effectLst/>
                          <a:latin typeface="+mn-lt"/>
                        </a:rPr>
                        <a:t>5</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i="0">
                          <a:solidFill>
                            <a:srgbClr val="000000"/>
                          </a:solidFill>
                          <a:effectLst/>
                          <a:latin typeface="+mn-lt"/>
                        </a:rPr>
                        <a:t>7</a:t>
                      </a:r>
                      <a:endParaRPr lang="en-US" sz="1400" b="0" i="0">
                        <a:effectLst/>
                        <a:latin typeface="+mn-lt"/>
                      </a:endParaRP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rtl="0" fontAlgn="base">
                        <a:lnSpc>
                          <a:spcPct val="100000"/>
                        </a:lnSpc>
                        <a:spcBef>
                          <a:spcPts val="400"/>
                        </a:spcBef>
                        <a:buNone/>
                      </a:pPr>
                      <a:r>
                        <a:rPr lang="en-US" sz="1400" b="0" dirty="0">
                          <a:solidFill>
                            <a:srgbClr val="000000"/>
                          </a:solidFill>
                          <a:effectLst/>
                        </a:rPr>
                        <a:t>5</a:t>
                      </a:r>
                      <a:endParaRPr lang="en-US" sz="1400" b="0" i="0" dirty="0">
                        <a:effectLst/>
                        <a:latin typeface="+mn-lt"/>
                      </a:endParaRP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289868195"/>
                  </a:ext>
                </a:extLst>
              </a:tr>
            </a:tbl>
          </a:graphicData>
        </a:graphic>
      </p:graphicFrame>
      <p:sp>
        <p:nvSpPr>
          <p:cNvPr id="6" name="TextBox 5">
            <a:extLst>
              <a:ext uri="{FF2B5EF4-FFF2-40B4-BE49-F238E27FC236}">
                <a16:creationId xmlns:a16="http://schemas.microsoft.com/office/drawing/2014/main" id="{41758AA9-19E4-4948-D1C2-BBD61D09B042}"/>
              </a:ext>
            </a:extLst>
          </p:cNvPr>
          <p:cNvSpPr txBox="1"/>
          <p:nvPr/>
        </p:nvSpPr>
        <p:spPr>
          <a:xfrm>
            <a:off x="594360" y="1703398"/>
            <a:ext cx="10759440" cy="338554"/>
          </a:xfrm>
          <a:prstGeom prst="rect">
            <a:avLst/>
          </a:prstGeom>
          <a:noFill/>
        </p:spPr>
        <p:txBody>
          <a:bodyPr wrap="square">
            <a:spAutoFit/>
          </a:bodyPr>
          <a:lstStyle/>
          <a:p>
            <a:pPr algn="ctr"/>
            <a:r>
              <a:rPr lang="en-US" sz="1600" b="0" i="1">
                <a:solidFill>
                  <a:srgbClr val="000000"/>
                </a:solidFill>
                <a:effectLst/>
              </a:rPr>
              <a:t>Do you agree or disagree with each of the following statements?</a:t>
            </a:r>
            <a:endParaRPr lang="en-US" sz="1600" i="1"/>
          </a:p>
        </p:txBody>
      </p:sp>
      <p:graphicFrame>
        <p:nvGraphicFramePr>
          <p:cNvPr id="7" name="Chart 6">
            <a:extLst>
              <a:ext uri="{FF2B5EF4-FFF2-40B4-BE49-F238E27FC236}">
                <a16:creationId xmlns:a16="http://schemas.microsoft.com/office/drawing/2014/main" id="{639984DF-623D-A584-1EBC-4CD325665613}"/>
              </a:ext>
            </a:extLst>
          </p:cNvPr>
          <p:cNvGraphicFramePr/>
          <p:nvPr>
            <p:extLst>
              <p:ext uri="{D42A27DB-BD31-4B8C-83A1-F6EECF244321}">
                <p14:modId xmlns:p14="http://schemas.microsoft.com/office/powerpoint/2010/main" val="2366219948"/>
              </p:ext>
            </p:extLst>
          </p:nvPr>
        </p:nvGraphicFramePr>
        <p:xfrm>
          <a:off x="7128535" y="2574789"/>
          <a:ext cx="2353955" cy="3431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24FD42F-6D79-E570-0B92-901B68483F31}"/>
              </a:ext>
            </a:extLst>
          </p:cNvPr>
          <p:cNvGraphicFramePr/>
          <p:nvPr>
            <p:extLst>
              <p:ext uri="{D42A27DB-BD31-4B8C-83A1-F6EECF244321}">
                <p14:modId xmlns:p14="http://schemas.microsoft.com/office/powerpoint/2010/main" val="195594544"/>
              </p:ext>
            </p:extLst>
          </p:nvPr>
        </p:nvGraphicFramePr>
        <p:xfrm>
          <a:off x="4819184" y="2574789"/>
          <a:ext cx="2353955" cy="3431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398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D6A-D2FB-76FE-E3BC-8281E433C4B9}"/>
              </a:ext>
            </a:extLst>
          </p:cNvPr>
          <p:cNvSpPr>
            <a:spLocks noGrp="1"/>
          </p:cNvSpPr>
          <p:nvPr>
            <p:ph type="title"/>
          </p:nvPr>
        </p:nvSpPr>
        <p:spPr/>
        <p:txBody>
          <a:bodyPr/>
          <a:lstStyle/>
          <a:p>
            <a:r>
              <a:rPr lang="en-US"/>
              <a:t>Freedom is a uniting value across party lines.</a:t>
            </a:r>
          </a:p>
        </p:txBody>
      </p:sp>
      <p:sp>
        <p:nvSpPr>
          <p:cNvPr id="3" name="Slide Number Placeholder 2">
            <a:extLst>
              <a:ext uri="{FF2B5EF4-FFF2-40B4-BE49-F238E27FC236}">
                <a16:creationId xmlns:a16="http://schemas.microsoft.com/office/drawing/2014/main" id="{A4A1F962-4506-9328-9590-BFBE2B2B2D83}"/>
              </a:ext>
            </a:extLst>
          </p:cNvPr>
          <p:cNvSpPr>
            <a:spLocks noGrp="1"/>
          </p:cNvSpPr>
          <p:nvPr>
            <p:ph type="sldNum" sz="quarter" idx="12"/>
          </p:nvPr>
        </p:nvSpPr>
        <p:spPr/>
        <p:txBody>
          <a:bodyPr/>
          <a:lstStyle/>
          <a:p>
            <a:fld id="{35AC7A8B-0617-B84C-BE7C-25188248DABA}" type="slidenum">
              <a:rPr lang="en-US" smtClean="0"/>
              <a:pPr/>
              <a:t>17</a:t>
            </a:fld>
            <a:endParaRPr lang="en-US"/>
          </a:p>
        </p:txBody>
      </p:sp>
      <p:graphicFrame>
        <p:nvGraphicFramePr>
          <p:cNvPr id="4" name="Table 3">
            <a:extLst>
              <a:ext uri="{FF2B5EF4-FFF2-40B4-BE49-F238E27FC236}">
                <a16:creationId xmlns:a16="http://schemas.microsoft.com/office/drawing/2014/main" id="{9F367A83-9AFB-00F3-D390-85459571C333}"/>
              </a:ext>
            </a:extLst>
          </p:cNvPr>
          <p:cNvGraphicFramePr>
            <a:graphicFrameLocks noGrp="1"/>
          </p:cNvGraphicFramePr>
          <p:nvPr>
            <p:extLst>
              <p:ext uri="{D42A27DB-BD31-4B8C-83A1-F6EECF244321}">
                <p14:modId xmlns:p14="http://schemas.microsoft.com/office/powerpoint/2010/main" val="439256061"/>
              </p:ext>
            </p:extLst>
          </p:nvPr>
        </p:nvGraphicFramePr>
        <p:xfrm>
          <a:off x="594359" y="1435423"/>
          <a:ext cx="10993335" cy="4572000"/>
        </p:xfrm>
        <a:graphic>
          <a:graphicData uri="http://schemas.openxmlformats.org/drawingml/2006/table">
            <a:tbl>
              <a:tblPr firstRow="1" bandRow="1">
                <a:tableStyleId>{2D5ABB26-0587-4C30-8999-92F81FD0307C}</a:tableStyleId>
              </a:tblPr>
              <a:tblGrid>
                <a:gridCol w="4010298">
                  <a:extLst>
                    <a:ext uri="{9D8B030D-6E8A-4147-A177-3AD203B41FA5}">
                      <a16:colId xmlns:a16="http://schemas.microsoft.com/office/drawing/2014/main" val="2024239057"/>
                    </a:ext>
                  </a:extLst>
                </a:gridCol>
                <a:gridCol w="2327679">
                  <a:extLst>
                    <a:ext uri="{9D8B030D-6E8A-4147-A177-3AD203B41FA5}">
                      <a16:colId xmlns:a16="http://schemas.microsoft.com/office/drawing/2014/main" val="1377632135"/>
                    </a:ext>
                  </a:extLst>
                </a:gridCol>
                <a:gridCol w="2327679">
                  <a:extLst>
                    <a:ext uri="{9D8B030D-6E8A-4147-A177-3AD203B41FA5}">
                      <a16:colId xmlns:a16="http://schemas.microsoft.com/office/drawing/2014/main" val="1758522714"/>
                    </a:ext>
                  </a:extLst>
                </a:gridCol>
                <a:gridCol w="2327679">
                  <a:extLst>
                    <a:ext uri="{9D8B030D-6E8A-4147-A177-3AD203B41FA5}">
                      <a16:colId xmlns:a16="http://schemas.microsoft.com/office/drawing/2014/main" val="2669217357"/>
                    </a:ext>
                  </a:extLst>
                </a:gridCol>
              </a:tblGrid>
              <a:tr h="286107">
                <a:tc>
                  <a:txBody>
                    <a:bodyPr/>
                    <a:lstStyle/>
                    <a:p>
                      <a:endParaRPr lang="en-US" sz="1400"/>
                    </a:p>
                  </a:txBody>
                  <a:tcPr anchor="ctr"/>
                </a:tc>
                <a:tc>
                  <a:txBody>
                    <a:bodyPr/>
                    <a:lstStyle/>
                    <a:p>
                      <a:pPr algn="ctr"/>
                      <a:r>
                        <a:rPr lang="en-US" sz="1400" b="1">
                          <a:solidFill>
                            <a:schemeClr val="bg2"/>
                          </a:solidFill>
                        </a:rPr>
                        <a:t>Democrats</a:t>
                      </a:r>
                    </a:p>
                  </a:txBody>
                  <a:tcPr anchor="ctr">
                    <a:lnR w="6350" cap="flat" cmpd="sng" algn="ctr">
                      <a:solidFill>
                        <a:schemeClr val="tx1"/>
                      </a:solidFill>
                      <a:prstDash val="solid"/>
                      <a:round/>
                      <a:headEnd type="none" w="med" len="med"/>
                      <a:tailEnd type="none" w="med" len="med"/>
                    </a:lnR>
                    <a:solidFill>
                      <a:schemeClr val="accent1"/>
                    </a:solidFill>
                  </a:tcPr>
                </a:tc>
                <a:tc>
                  <a:txBody>
                    <a:bodyPr/>
                    <a:lstStyle/>
                    <a:p>
                      <a:pPr algn="ctr"/>
                      <a:r>
                        <a:rPr lang="en-US" sz="1400" b="1">
                          <a:solidFill>
                            <a:schemeClr val="bg2"/>
                          </a:solidFill>
                        </a:rPr>
                        <a:t>Republicans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5"/>
                    </a:solidFill>
                  </a:tcPr>
                </a:tc>
                <a:tc>
                  <a:txBody>
                    <a:bodyPr/>
                    <a:lstStyle/>
                    <a:p>
                      <a:pPr algn="ctr"/>
                      <a:r>
                        <a:rPr lang="en-US" sz="1400" b="1">
                          <a:solidFill>
                            <a:schemeClr val="tx1"/>
                          </a:solidFill>
                        </a:rPr>
                        <a:t>Swing voters</a:t>
                      </a:r>
                    </a:p>
                  </a:txBody>
                  <a:tcPr anchor="ctr">
                    <a:lnL w="635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641229044"/>
                  </a:ext>
                </a:extLst>
              </a:tr>
              <a:tr h="286107">
                <a:tc>
                  <a:txBody>
                    <a:bodyPr/>
                    <a:lstStyle/>
                    <a:p>
                      <a:r>
                        <a:rPr lang="en-US" sz="1400"/>
                        <a:t>Democracy</a:t>
                      </a:r>
                    </a:p>
                  </a:txBody>
                  <a:tcPr anchor="ct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no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701754869"/>
                  </a:ext>
                </a:extLst>
              </a:tr>
              <a:tr h="286107">
                <a:tc>
                  <a:txBody>
                    <a:bodyPr/>
                    <a:lstStyle/>
                    <a:p>
                      <a:r>
                        <a:rPr lang="en-US" sz="1400"/>
                        <a:t>Human Rights</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279406591"/>
                  </a:ext>
                </a:extLst>
              </a:tr>
              <a:tr h="286107">
                <a:tc>
                  <a:txBody>
                    <a:bodyPr/>
                    <a:lstStyle/>
                    <a:p>
                      <a:r>
                        <a:rPr lang="en-US" sz="1400"/>
                        <a:t>Freedom</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rgbClr val="F2EBDE"/>
                    </a:solidFill>
                  </a:tcPr>
                </a:tc>
                <a:extLst>
                  <a:ext uri="{0D108BD9-81ED-4DB2-BD59-A6C34878D82A}">
                    <a16:rowId xmlns:a16="http://schemas.microsoft.com/office/drawing/2014/main" val="2606667030"/>
                  </a:ext>
                </a:extLst>
              </a:tr>
              <a:tr h="286107">
                <a:tc>
                  <a:txBody>
                    <a:bodyPr/>
                    <a:lstStyle/>
                    <a:p>
                      <a:r>
                        <a:rPr lang="en-US" sz="1400"/>
                        <a:t>Integrity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001318543"/>
                  </a:ext>
                </a:extLst>
              </a:tr>
              <a:tr h="286107">
                <a:tc>
                  <a:txBody>
                    <a:bodyPr/>
                    <a:lstStyle/>
                    <a:p>
                      <a:r>
                        <a:rPr lang="en-US" sz="1400"/>
                        <a:t>Fairness</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985168936"/>
                  </a:ext>
                </a:extLst>
              </a:tr>
              <a:tr h="286107">
                <a:tc>
                  <a:txBody>
                    <a:bodyPr/>
                    <a:lstStyle/>
                    <a:p>
                      <a:r>
                        <a:rPr lang="en-US" sz="1400"/>
                        <a:t>Diversity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51957031"/>
                  </a:ext>
                </a:extLst>
              </a:tr>
              <a:tr h="286107">
                <a:tc>
                  <a:txBody>
                    <a:bodyPr/>
                    <a:lstStyle/>
                    <a:p>
                      <a:r>
                        <a:rPr lang="en-US" sz="1400"/>
                        <a:t>Tolerance (being accepting of difference)</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545569882"/>
                  </a:ext>
                </a:extLst>
              </a:tr>
              <a:tr h="286107">
                <a:tc>
                  <a:txBody>
                    <a:bodyPr/>
                    <a:lstStyle/>
                    <a:p>
                      <a:r>
                        <a:rPr lang="en-US" sz="1400"/>
                        <a:t>Rule of law</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821719585"/>
                  </a:ext>
                </a:extLst>
              </a:tr>
              <a:tr h="286107">
                <a:tc>
                  <a:txBody>
                    <a:bodyPr/>
                    <a:lstStyle/>
                    <a:p>
                      <a:r>
                        <a:rPr lang="en-US" sz="1400"/>
                        <a:t>Family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237213819"/>
                  </a:ext>
                </a:extLst>
              </a:tr>
              <a:tr h="286107">
                <a:tc>
                  <a:txBody>
                    <a:bodyPr/>
                    <a:lstStyle/>
                    <a:p>
                      <a:r>
                        <a:rPr lang="en-US" sz="1400"/>
                        <a:t>Inclusion</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052334999"/>
                  </a:ext>
                </a:extLst>
              </a:tr>
              <a:tr h="286107">
                <a:tc>
                  <a:txBody>
                    <a:bodyPr/>
                    <a:lstStyle/>
                    <a:p>
                      <a:r>
                        <a:rPr lang="en-US" sz="1400"/>
                        <a:t>Strength</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158846292"/>
                  </a:ext>
                </a:extLst>
              </a:tr>
              <a:tr h="286107">
                <a:tc>
                  <a:txBody>
                    <a:bodyPr/>
                    <a:lstStyle/>
                    <a:p>
                      <a:r>
                        <a:rPr lang="en-US" sz="1400"/>
                        <a:t>Christianity</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306788431"/>
                  </a:ext>
                </a:extLst>
              </a:tr>
              <a:tr h="286107">
                <a:tc>
                  <a:txBody>
                    <a:bodyPr/>
                    <a:lstStyle/>
                    <a:p>
                      <a:r>
                        <a:rPr lang="en-US" sz="1400"/>
                        <a:t>Self-reliance</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2727182640"/>
                  </a:ext>
                </a:extLst>
              </a:tr>
              <a:tr h="286107">
                <a:tc>
                  <a:txBody>
                    <a:bodyPr/>
                    <a:lstStyle/>
                    <a:p>
                      <a:r>
                        <a:rPr lang="en-US" sz="1400"/>
                        <a:t>Patriotism</a:t>
                      </a:r>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pPr algn="ctr"/>
                      <a:endParaRPr lang="en-US" sz="1400" b="1"/>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1390268617"/>
                  </a:ext>
                </a:extLst>
              </a:tr>
            </a:tbl>
          </a:graphicData>
        </a:graphic>
      </p:graphicFrame>
      <p:sp>
        <p:nvSpPr>
          <p:cNvPr id="5" name="TextBox 4">
            <a:extLst>
              <a:ext uri="{FF2B5EF4-FFF2-40B4-BE49-F238E27FC236}">
                <a16:creationId xmlns:a16="http://schemas.microsoft.com/office/drawing/2014/main" id="{8FB2BF74-4842-8C7D-1844-BD01EDD8A538}"/>
              </a:ext>
            </a:extLst>
          </p:cNvPr>
          <p:cNvSpPr txBox="1"/>
          <p:nvPr/>
        </p:nvSpPr>
        <p:spPr>
          <a:xfrm>
            <a:off x="594358" y="1032686"/>
            <a:ext cx="10993339" cy="338554"/>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cs typeface="Arial" panose="020B0604020202020204" pitchFamily="34" charset="0"/>
              </a:rPr>
              <a:t>Which four of these values and principles do you think are the most important for America to stand for and uphold?</a:t>
            </a:r>
            <a:endParaRPr lang="en-US" sz="1600" i="1">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7885AE03-3527-BBD3-DD1A-7694CFEDC829}"/>
              </a:ext>
            </a:extLst>
          </p:cNvPr>
          <p:cNvGraphicFramePr/>
          <p:nvPr>
            <p:extLst>
              <p:ext uri="{D42A27DB-BD31-4B8C-83A1-F6EECF244321}">
                <p14:modId xmlns:p14="http://schemas.microsoft.com/office/powerpoint/2010/main" val="460095097"/>
              </p:ext>
            </p:extLst>
          </p:nvPr>
        </p:nvGraphicFramePr>
        <p:xfrm>
          <a:off x="4578927" y="1751797"/>
          <a:ext cx="2344387" cy="4255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29E374B-8CEC-02C3-BE6A-CEDD7D449644}"/>
              </a:ext>
            </a:extLst>
          </p:cNvPr>
          <p:cNvGraphicFramePr/>
          <p:nvPr>
            <p:extLst>
              <p:ext uri="{D42A27DB-BD31-4B8C-83A1-F6EECF244321}">
                <p14:modId xmlns:p14="http://schemas.microsoft.com/office/powerpoint/2010/main" val="1335993983"/>
              </p:ext>
            </p:extLst>
          </p:nvPr>
        </p:nvGraphicFramePr>
        <p:xfrm>
          <a:off x="6904064" y="1751796"/>
          <a:ext cx="2344387" cy="425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A243CA4-A84B-D3B7-E4C3-87F396A308F5}"/>
              </a:ext>
            </a:extLst>
          </p:cNvPr>
          <p:cNvGraphicFramePr/>
          <p:nvPr>
            <p:extLst>
              <p:ext uri="{D42A27DB-BD31-4B8C-83A1-F6EECF244321}">
                <p14:modId xmlns:p14="http://schemas.microsoft.com/office/powerpoint/2010/main" val="3525842927"/>
              </p:ext>
            </p:extLst>
          </p:nvPr>
        </p:nvGraphicFramePr>
        <p:xfrm>
          <a:off x="9229201" y="1751796"/>
          <a:ext cx="2344387" cy="4255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773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FC11B-F1FE-B743-261C-D49F2E0BE7FB}"/>
              </a:ext>
            </a:extLst>
          </p:cNvPr>
          <p:cNvSpPr>
            <a:spLocks noGrp="1"/>
          </p:cNvSpPr>
          <p:nvPr>
            <p:ph type="body" sz="quarter" idx="10"/>
          </p:nvPr>
        </p:nvSpPr>
        <p:spPr>
          <a:xfrm>
            <a:off x="1254642" y="2643981"/>
            <a:ext cx="10568764" cy="1570037"/>
          </a:xfrm>
        </p:spPr>
        <p:txBody>
          <a:bodyPr/>
          <a:lstStyle/>
          <a:p>
            <a:r>
              <a:rPr lang="en-US"/>
              <a:t>Audio dial-tests of othering narratives and responses</a:t>
            </a:r>
          </a:p>
        </p:txBody>
      </p:sp>
    </p:spTree>
    <p:extLst>
      <p:ext uri="{BB962C8B-B14F-4D97-AF65-F5344CB8AC3E}">
        <p14:creationId xmlns:p14="http://schemas.microsoft.com/office/powerpoint/2010/main" val="416538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4AA8-6122-FCFB-1ACC-AAD9B6F6F33A}"/>
              </a:ext>
            </a:extLst>
          </p:cNvPr>
          <p:cNvSpPr>
            <a:spLocks noGrp="1"/>
          </p:cNvSpPr>
          <p:nvPr>
            <p:ph type="title"/>
          </p:nvPr>
        </p:nvSpPr>
        <p:spPr>
          <a:xfrm>
            <a:off x="594360" y="466750"/>
            <a:ext cx="10759440" cy="1531383"/>
          </a:xfrm>
        </p:spPr>
        <p:txBody>
          <a:bodyPr>
            <a:normAutofit/>
          </a:bodyPr>
          <a:lstStyle/>
          <a:p>
            <a:r>
              <a:rPr lang="en-US"/>
              <a:t>We tested five narrative statements voters might hear from Democratic or Republican candidates. </a:t>
            </a:r>
          </a:p>
        </p:txBody>
      </p:sp>
      <p:sp>
        <p:nvSpPr>
          <p:cNvPr id="3" name="Slide Number Placeholder 2">
            <a:extLst>
              <a:ext uri="{FF2B5EF4-FFF2-40B4-BE49-F238E27FC236}">
                <a16:creationId xmlns:a16="http://schemas.microsoft.com/office/drawing/2014/main" id="{26DAA428-7CDB-B52B-089B-5030A62ABCFE}"/>
              </a:ext>
            </a:extLst>
          </p:cNvPr>
          <p:cNvSpPr>
            <a:spLocks noGrp="1"/>
          </p:cNvSpPr>
          <p:nvPr>
            <p:ph type="sldNum" sz="quarter" idx="12"/>
          </p:nvPr>
        </p:nvSpPr>
        <p:spPr/>
        <p:txBody>
          <a:bodyPr/>
          <a:lstStyle/>
          <a:p>
            <a:fld id="{35AC7A8B-0617-B84C-BE7C-25188248DABA}" type="slidenum">
              <a:rPr lang="en-US" smtClean="0"/>
              <a:pPr/>
              <a:t>19</a:t>
            </a:fld>
            <a:endParaRPr lang="en-US"/>
          </a:p>
        </p:txBody>
      </p:sp>
      <p:sp>
        <p:nvSpPr>
          <p:cNvPr id="4" name="Round Diagonal Corner Rectangle 3">
            <a:extLst>
              <a:ext uri="{FF2B5EF4-FFF2-40B4-BE49-F238E27FC236}">
                <a16:creationId xmlns:a16="http://schemas.microsoft.com/office/drawing/2014/main" id="{BADC9A94-66A6-65C5-7BBE-C9E4F7611E19}"/>
              </a:ext>
            </a:extLst>
          </p:cNvPr>
          <p:cNvSpPr/>
          <p:nvPr/>
        </p:nvSpPr>
        <p:spPr>
          <a:xfrm>
            <a:off x="594360" y="1644939"/>
            <a:ext cx="5037501" cy="4210675"/>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88FEBB3-D950-F79F-FE8D-8751855EA640}"/>
              </a:ext>
            </a:extLst>
          </p:cNvPr>
          <p:cNvSpPr/>
          <p:nvPr/>
        </p:nvSpPr>
        <p:spPr>
          <a:xfrm>
            <a:off x="911780" y="1547060"/>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03E47C-9BEE-0954-7EEA-F60020072057}"/>
              </a:ext>
            </a:extLst>
          </p:cNvPr>
          <p:cNvSpPr txBox="1"/>
          <p:nvPr/>
        </p:nvSpPr>
        <p:spPr>
          <a:xfrm>
            <a:off x="911779" y="2096012"/>
            <a:ext cx="4405319" cy="1569660"/>
          </a:xfrm>
          <a:prstGeom prst="rect">
            <a:avLst/>
          </a:prstGeom>
          <a:noFill/>
        </p:spPr>
        <p:txBody>
          <a:bodyPr wrap="square">
            <a:spAutoFit/>
          </a:bodyPr>
          <a:lstStyle/>
          <a:p>
            <a:r>
              <a:rPr lang="en-US" sz="1600"/>
              <a:t>Two of the statements featured typical Republican othering attacks from a “Republican candidate” and the remaining three presented potential Democratic counters from a “Democratic candidate”. </a:t>
            </a:r>
            <a:br>
              <a:rPr lang="en-US" sz="1600"/>
            </a:br>
            <a:endParaRPr lang="en-US" sz="1600"/>
          </a:p>
        </p:txBody>
      </p:sp>
      <p:pic>
        <p:nvPicPr>
          <p:cNvPr id="10" name="Graphic 9" descr="Scales of justice with solid fill">
            <a:extLst>
              <a:ext uri="{FF2B5EF4-FFF2-40B4-BE49-F238E27FC236}">
                <a16:creationId xmlns:a16="http://schemas.microsoft.com/office/drawing/2014/main" id="{E72F878D-D641-40B5-30DE-7439D8FEFA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73359" y="3283460"/>
            <a:ext cx="2334409" cy="2334409"/>
          </a:xfrm>
          <a:prstGeom prst="rect">
            <a:avLst/>
          </a:prstGeom>
        </p:spPr>
      </p:pic>
      <p:sp>
        <p:nvSpPr>
          <p:cNvPr id="13" name="Rectangle 12">
            <a:extLst>
              <a:ext uri="{FF2B5EF4-FFF2-40B4-BE49-F238E27FC236}">
                <a16:creationId xmlns:a16="http://schemas.microsoft.com/office/drawing/2014/main" id="{BDD00276-EE6D-9864-CB4B-BAB1C4C21535}"/>
              </a:ext>
            </a:extLst>
          </p:cNvPr>
          <p:cNvSpPr/>
          <p:nvPr/>
        </p:nvSpPr>
        <p:spPr>
          <a:xfrm>
            <a:off x="3212997" y="3990450"/>
            <a:ext cx="648512" cy="63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421AE9-3C82-9E41-0481-73F58C9E5BC0}"/>
              </a:ext>
            </a:extLst>
          </p:cNvPr>
          <p:cNvSpPr/>
          <p:nvPr/>
        </p:nvSpPr>
        <p:spPr>
          <a:xfrm>
            <a:off x="6936056" y="3339790"/>
            <a:ext cx="1262639" cy="730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305174-2D94-A87D-6ED6-DB2269CA488E}"/>
              </a:ext>
            </a:extLst>
          </p:cNvPr>
          <p:cNvPicPr>
            <a:picLocks noChangeAspect="1"/>
          </p:cNvPicPr>
          <p:nvPr/>
        </p:nvPicPr>
        <p:blipFill>
          <a:blip r:embed="rId3">
            <a:duotone>
              <a:schemeClr val="accent1">
                <a:shade val="45000"/>
                <a:satMod val="135000"/>
              </a:schemeClr>
              <a:prstClr val="white"/>
            </a:duotone>
          </a:blip>
          <a:stretch>
            <a:fillRect/>
          </a:stretch>
        </p:blipFill>
        <p:spPr>
          <a:xfrm>
            <a:off x="3358099" y="4067715"/>
            <a:ext cx="552670" cy="537407"/>
          </a:xfrm>
          <a:prstGeom prst="rect">
            <a:avLst/>
          </a:prstGeom>
        </p:spPr>
      </p:pic>
      <p:sp>
        <p:nvSpPr>
          <p:cNvPr id="20" name="Round Diagonal Corner Rectangle 3">
            <a:extLst>
              <a:ext uri="{FF2B5EF4-FFF2-40B4-BE49-F238E27FC236}">
                <a16:creationId xmlns:a16="http://schemas.microsoft.com/office/drawing/2014/main" id="{1BA0CF2F-4AEA-25CA-D16B-48ECAF95F36D}"/>
              </a:ext>
            </a:extLst>
          </p:cNvPr>
          <p:cNvSpPr/>
          <p:nvPr/>
        </p:nvSpPr>
        <p:spPr>
          <a:xfrm>
            <a:off x="6377863" y="1670401"/>
            <a:ext cx="5037501" cy="4210675"/>
          </a:xfrm>
          <a:prstGeom prst="round2DiagRect">
            <a:avLst>
              <a:gd name="adj1" fmla="val 6603"/>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ACF87F0E-05F6-D20C-88C5-C2E81F9DC49F}"/>
              </a:ext>
            </a:extLst>
          </p:cNvPr>
          <p:cNvSpPr/>
          <p:nvPr/>
        </p:nvSpPr>
        <p:spPr>
          <a:xfrm>
            <a:off x="6734703" y="1547060"/>
            <a:ext cx="562708" cy="24668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830849-33CF-59F4-5862-F9C10FAAFDE5}"/>
              </a:ext>
            </a:extLst>
          </p:cNvPr>
          <p:cNvSpPr txBox="1"/>
          <p:nvPr/>
        </p:nvSpPr>
        <p:spPr>
          <a:xfrm>
            <a:off x="6704702" y="1980832"/>
            <a:ext cx="4575518" cy="584775"/>
          </a:xfrm>
          <a:prstGeom prst="rect">
            <a:avLst/>
          </a:prstGeom>
          <a:noFill/>
        </p:spPr>
        <p:txBody>
          <a:bodyPr wrap="square">
            <a:spAutoFit/>
          </a:bodyPr>
          <a:lstStyle/>
          <a:p>
            <a:r>
              <a:rPr lang="en-US" sz="1600"/>
              <a:t>Participants dial-tested audio clips of each narrative and rated them individually. </a:t>
            </a:r>
          </a:p>
        </p:txBody>
      </p:sp>
      <p:grpSp>
        <p:nvGrpSpPr>
          <p:cNvPr id="7" name="Group 6">
            <a:extLst>
              <a:ext uri="{FF2B5EF4-FFF2-40B4-BE49-F238E27FC236}">
                <a16:creationId xmlns:a16="http://schemas.microsoft.com/office/drawing/2014/main" id="{5D590E91-7066-9413-1A7B-CFFF5728CF05}"/>
              </a:ext>
            </a:extLst>
          </p:cNvPr>
          <p:cNvGrpSpPr/>
          <p:nvPr/>
        </p:nvGrpSpPr>
        <p:grpSpPr>
          <a:xfrm>
            <a:off x="7338787" y="3344593"/>
            <a:ext cx="3153093" cy="2617130"/>
            <a:chOff x="1485900" y="2151170"/>
            <a:chExt cx="6330462" cy="5397935"/>
          </a:xfrm>
        </p:grpSpPr>
        <p:sp>
          <p:nvSpPr>
            <p:cNvPr id="9" name="Block Arc 8">
              <a:extLst>
                <a:ext uri="{FF2B5EF4-FFF2-40B4-BE49-F238E27FC236}">
                  <a16:creationId xmlns:a16="http://schemas.microsoft.com/office/drawing/2014/main" id="{E52EF15A-CA37-0652-6229-8C96B42225AB}"/>
                </a:ext>
              </a:extLst>
            </p:cNvPr>
            <p:cNvSpPr/>
            <p:nvPr/>
          </p:nvSpPr>
          <p:spPr>
            <a:xfrm>
              <a:off x="1952163" y="2151170"/>
              <a:ext cx="5397934" cy="5397935"/>
            </a:xfrm>
            <a:prstGeom prst="blockArc">
              <a:avLst>
                <a:gd name="adj1" fmla="val 10800000"/>
                <a:gd name="adj2" fmla="val 43174"/>
                <a:gd name="adj3" fmla="val 1919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lock Arc 14">
              <a:extLst>
                <a:ext uri="{FF2B5EF4-FFF2-40B4-BE49-F238E27FC236}">
                  <a16:creationId xmlns:a16="http://schemas.microsoft.com/office/drawing/2014/main" id="{21E79335-19B1-6C03-70AB-4F10CF6BEE0B}"/>
                </a:ext>
              </a:extLst>
            </p:cNvPr>
            <p:cNvSpPr/>
            <p:nvPr/>
          </p:nvSpPr>
          <p:spPr>
            <a:xfrm>
              <a:off x="2378320" y="2527789"/>
              <a:ext cx="4545622" cy="4545623"/>
            </a:xfrm>
            <a:prstGeom prst="blockArc">
              <a:avLst>
                <a:gd name="adj1" fmla="val 10800000"/>
                <a:gd name="adj2" fmla="val 43174"/>
                <a:gd name="adj3" fmla="val 191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a:extLst>
                <a:ext uri="{FF2B5EF4-FFF2-40B4-BE49-F238E27FC236}">
                  <a16:creationId xmlns:a16="http://schemas.microsoft.com/office/drawing/2014/main" id="{6BF07BBD-5D4E-F1B9-4EF6-CF4ADEBDDDF4}"/>
                </a:ext>
              </a:extLst>
            </p:cNvPr>
            <p:cNvSpPr/>
            <p:nvPr/>
          </p:nvSpPr>
          <p:spPr>
            <a:xfrm>
              <a:off x="2378320" y="2527789"/>
              <a:ext cx="4545622" cy="4545623"/>
            </a:xfrm>
            <a:prstGeom prst="blockArc">
              <a:avLst>
                <a:gd name="adj1" fmla="val 10800000"/>
                <a:gd name="adj2" fmla="val 18268250"/>
                <a:gd name="adj3" fmla="val 19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a:extLst>
                <a:ext uri="{FF2B5EF4-FFF2-40B4-BE49-F238E27FC236}">
                  <a16:creationId xmlns:a16="http://schemas.microsoft.com/office/drawing/2014/main" id="{9AF17030-835F-F5A1-1228-6DB6E57078E7}"/>
                </a:ext>
              </a:extLst>
            </p:cNvPr>
            <p:cNvSpPr/>
            <p:nvPr/>
          </p:nvSpPr>
          <p:spPr>
            <a:xfrm>
              <a:off x="2378320" y="2527789"/>
              <a:ext cx="4545622" cy="4545623"/>
            </a:xfrm>
            <a:prstGeom prst="blockArc">
              <a:avLst>
                <a:gd name="adj1" fmla="val 10800000"/>
                <a:gd name="adj2" fmla="val 14140726"/>
                <a:gd name="adj3" fmla="val 19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834EEA8E-529A-823C-B777-D23E6B3E4063}"/>
                </a:ext>
              </a:extLst>
            </p:cNvPr>
            <p:cNvSpPr/>
            <p:nvPr/>
          </p:nvSpPr>
          <p:spPr>
            <a:xfrm>
              <a:off x="1485900" y="4800598"/>
              <a:ext cx="6330462" cy="102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Arial" panose="020B0604020202020204" pitchFamily="34" charset="0"/>
                <a:cs typeface="Arial" panose="020B0604020202020204" pitchFamily="34" charset="0"/>
              </a:endParaRPr>
            </a:p>
          </p:txBody>
        </p:sp>
      </p:grpSp>
      <p:sp>
        <p:nvSpPr>
          <p:cNvPr id="19" name="Freeform: Shape 5">
            <a:extLst>
              <a:ext uri="{FF2B5EF4-FFF2-40B4-BE49-F238E27FC236}">
                <a16:creationId xmlns:a16="http://schemas.microsoft.com/office/drawing/2014/main" id="{7DF33664-9BC2-9A62-E907-173F150C44CB}"/>
              </a:ext>
            </a:extLst>
          </p:cNvPr>
          <p:cNvSpPr/>
          <p:nvPr/>
        </p:nvSpPr>
        <p:spPr>
          <a:xfrm>
            <a:off x="8777379" y="3829435"/>
            <a:ext cx="273978" cy="837041"/>
          </a:xfrm>
          <a:custGeom>
            <a:avLst/>
            <a:gdLst>
              <a:gd name="connsiteX0" fmla="*/ 175846 w 351692"/>
              <a:gd name="connsiteY0" fmla="*/ 768487 h 1074468"/>
              <a:gd name="connsiteX1" fmla="*/ 66817 w 351692"/>
              <a:gd name="connsiteY1" fmla="*/ 877516 h 1074468"/>
              <a:gd name="connsiteX2" fmla="*/ 175846 w 351692"/>
              <a:gd name="connsiteY2" fmla="*/ 986545 h 1074468"/>
              <a:gd name="connsiteX3" fmla="*/ 284875 w 351692"/>
              <a:gd name="connsiteY3" fmla="*/ 877516 h 1074468"/>
              <a:gd name="connsiteX4" fmla="*/ 175846 w 351692"/>
              <a:gd name="connsiteY4" fmla="*/ 768487 h 1074468"/>
              <a:gd name="connsiteX5" fmla="*/ 175846 w 351692"/>
              <a:gd name="connsiteY5" fmla="*/ 0 h 1074468"/>
              <a:gd name="connsiteX6" fmla="*/ 351692 w 351692"/>
              <a:gd name="connsiteY6" fmla="*/ 881038 h 1074468"/>
              <a:gd name="connsiteX7" fmla="*/ 348142 w 351692"/>
              <a:gd name="connsiteY7" fmla="*/ 881038 h 1074468"/>
              <a:gd name="connsiteX8" fmla="*/ 351692 w 351692"/>
              <a:gd name="connsiteY8" fmla="*/ 898622 h 1074468"/>
              <a:gd name="connsiteX9" fmla="*/ 175846 w 351692"/>
              <a:gd name="connsiteY9" fmla="*/ 1074468 h 1074468"/>
              <a:gd name="connsiteX10" fmla="*/ 0 w 351692"/>
              <a:gd name="connsiteY10" fmla="*/ 898622 h 1074468"/>
              <a:gd name="connsiteX11" fmla="*/ 3550 w 351692"/>
              <a:gd name="connsiteY11" fmla="*/ 881038 h 1074468"/>
              <a:gd name="connsiteX12" fmla="*/ 0 w 351692"/>
              <a:gd name="connsiteY12" fmla="*/ 881038 h 107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692" h="1074468">
                <a:moveTo>
                  <a:pt x="175846" y="768487"/>
                </a:moveTo>
                <a:cubicBezTo>
                  <a:pt x="115631" y="768487"/>
                  <a:pt x="66817" y="817301"/>
                  <a:pt x="66817" y="877516"/>
                </a:cubicBezTo>
                <a:cubicBezTo>
                  <a:pt x="66817" y="937731"/>
                  <a:pt x="115631" y="986545"/>
                  <a:pt x="175846" y="986545"/>
                </a:cubicBezTo>
                <a:cubicBezTo>
                  <a:pt x="236061" y="986545"/>
                  <a:pt x="284875" y="937731"/>
                  <a:pt x="284875" y="877516"/>
                </a:cubicBezTo>
                <a:cubicBezTo>
                  <a:pt x="284875" y="817301"/>
                  <a:pt x="236061" y="768487"/>
                  <a:pt x="175846" y="768487"/>
                </a:cubicBezTo>
                <a:close/>
                <a:moveTo>
                  <a:pt x="175846" y="0"/>
                </a:moveTo>
                <a:lnTo>
                  <a:pt x="351692" y="881038"/>
                </a:lnTo>
                <a:lnTo>
                  <a:pt x="348142" y="881038"/>
                </a:lnTo>
                <a:lnTo>
                  <a:pt x="351692" y="898622"/>
                </a:lnTo>
                <a:cubicBezTo>
                  <a:pt x="351692" y="995739"/>
                  <a:pt x="272963" y="1074468"/>
                  <a:pt x="175846" y="1074468"/>
                </a:cubicBezTo>
                <a:cubicBezTo>
                  <a:pt x="78729" y="1074468"/>
                  <a:pt x="0" y="995739"/>
                  <a:pt x="0" y="898622"/>
                </a:cubicBezTo>
                <a:lnTo>
                  <a:pt x="3550" y="881038"/>
                </a:lnTo>
                <a:lnTo>
                  <a:pt x="0" y="8810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1EF0CE10-59C2-F702-A48A-4DB9671BC522}"/>
              </a:ext>
            </a:extLst>
          </p:cNvPr>
          <p:cNvSpPr/>
          <p:nvPr/>
        </p:nvSpPr>
        <p:spPr>
          <a:xfrm>
            <a:off x="1939272" y="4002972"/>
            <a:ext cx="648512" cy="63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53AF239-4587-D2B6-62E6-F795831DDFC6}"/>
              </a:ext>
            </a:extLst>
          </p:cNvPr>
          <p:cNvPicPr>
            <a:picLocks noChangeAspect="1"/>
          </p:cNvPicPr>
          <p:nvPr/>
        </p:nvPicPr>
        <p:blipFill>
          <a:blip r:embed="rId4">
            <a:duotone>
              <a:schemeClr val="accent5">
                <a:shade val="45000"/>
                <a:satMod val="135000"/>
              </a:schemeClr>
              <a:prstClr val="white"/>
            </a:duotone>
          </a:blip>
          <a:stretch>
            <a:fillRect/>
          </a:stretch>
        </p:blipFill>
        <p:spPr>
          <a:xfrm>
            <a:off x="1946598" y="4070195"/>
            <a:ext cx="591953" cy="524336"/>
          </a:xfrm>
          <a:prstGeom prst="rect">
            <a:avLst/>
          </a:prstGeom>
        </p:spPr>
      </p:pic>
    </p:spTree>
    <p:extLst>
      <p:ext uri="{BB962C8B-B14F-4D97-AF65-F5344CB8AC3E}">
        <p14:creationId xmlns:p14="http://schemas.microsoft.com/office/powerpoint/2010/main" val="10905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B8869D-4D29-7E50-32CB-56DA8EEAD1E7}"/>
              </a:ext>
            </a:extLst>
          </p:cNvPr>
          <p:cNvSpPr>
            <a:spLocks noGrp="1"/>
          </p:cNvSpPr>
          <p:nvPr>
            <p:ph type="sldNum" sz="quarter" idx="12"/>
          </p:nvPr>
        </p:nvSpPr>
        <p:spPr/>
        <p:txBody>
          <a:bodyPr/>
          <a:lstStyle/>
          <a:p>
            <a:fld id="{35AC7A8B-0617-B84C-BE7C-25188248DABA}" type="slidenum">
              <a:rPr lang="en-US" smtClean="0"/>
              <a:pPr/>
              <a:t>2</a:t>
            </a:fld>
            <a:endParaRPr lang="en-US"/>
          </a:p>
        </p:txBody>
      </p:sp>
      <p:sp>
        <p:nvSpPr>
          <p:cNvPr id="4" name="Title 6">
            <a:extLst>
              <a:ext uri="{FF2B5EF4-FFF2-40B4-BE49-F238E27FC236}">
                <a16:creationId xmlns:a16="http://schemas.microsoft.com/office/drawing/2014/main" id="{1ED59656-05C7-E34C-3999-ADA503852997}"/>
              </a:ext>
            </a:extLst>
          </p:cNvPr>
          <p:cNvSpPr txBox="1">
            <a:spLocks/>
          </p:cNvSpPr>
          <p:nvPr/>
        </p:nvSpPr>
        <p:spPr>
          <a:xfrm>
            <a:off x="594360" y="421030"/>
            <a:ext cx="10759440" cy="580773"/>
          </a:xfrm>
          <a:prstGeom prst="rect">
            <a:avLst/>
          </a:prstGeom>
        </p:spPr>
        <p:txBody>
          <a:bodyPr anchor="t">
            <a:normAutofit/>
          </a:bodyP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sz="2500"/>
              <a:t>Research Overview</a:t>
            </a:r>
          </a:p>
        </p:txBody>
      </p:sp>
      <p:graphicFrame>
        <p:nvGraphicFramePr>
          <p:cNvPr id="5" name="Table 4">
            <a:extLst>
              <a:ext uri="{FF2B5EF4-FFF2-40B4-BE49-F238E27FC236}">
                <a16:creationId xmlns:a16="http://schemas.microsoft.com/office/drawing/2014/main" id="{55EFF1AB-A9CB-145D-DF92-8113C5F9C468}"/>
              </a:ext>
            </a:extLst>
          </p:cNvPr>
          <p:cNvGraphicFramePr>
            <a:graphicFrameLocks noGrp="1"/>
          </p:cNvGraphicFramePr>
          <p:nvPr>
            <p:extLst>
              <p:ext uri="{D42A27DB-BD31-4B8C-83A1-F6EECF244321}">
                <p14:modId xmlns:p14="http://schemas.microsoft.com/office/powerpoint/2010/main" val="3880010905"/>
              </p:ext>
            </p:extLst>
          </p:nvPr>
        </p:nvGraphicFramePr>
        <p:xfrm>
          <a:off x="594359" y="1336410"/>
          <a:ext cx="10993339" cy="4663440"/>
        </p:xfrm>
        <a:graphic>
          <a:graphicData uri="http://schemas.openxmlformats.org/drawingml/2006/table">
            <a:tbl>
              <a:tblPr firstRow="1" bandRow="1">
                <a:tableStyleId>{2D5ABB26-0587-4C30-8999-92F81FD0307C}</a:tableStyleId>
              </a:tblPr>
              <a:tblGrid>
                <a:gridCol w="3982213">
                  <a:extLst>
                    <a:ext uri="{9D8B030D-6E8A-4147-A177-3AD203B41FA5}">
                      <a16:colId xmlns:a16="http://schemas.microsoft.com/office/drawing/2014/main" val="3933922037"/>
                    </a:ext>
                  </a:extLst>
                </a:gridCol>
                <a:gridCol w="3982213">
                  <a:extLst>
                    <a:ext uri="{9D8B030D-6E8A-4147-A177-3AD203B41FA5}">
                      <a16:colId xmlns:a16="http://schemas.microsoft.com/office/drawing/2014/main" val="388166599"/>
                    </a:ext>
                  </a:extLst>
                </a:gridCol>
                <a:gridCol w="3028913">
                  <a:extLst>
                    <a:ext uri="{9D8B030D-6E8A-4147-A177-3AD203B41FA5}">
                      <a16:colId xmlns:a16="http://schemas.microsoft.com/office/drawing/2014/main" val="4196598420"/>
                    </a:ext>
                  </a:extLst>
                </a:gridCol>
              </a:tblGrid>
              <a:tr h="831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1: Survey</a:t>
                      </a:r>
                    </a:p>
                  </a:txBody>
                  <a:tcPr marL="137160" marR="137160" marT="137160" marB="137160" anchor="ctr">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2: Qualitative</a:t>
                      </a:r>
                    </a:p>
                  </a:txBody>
                  <a:tcPr marL="137160" marR="137160" marT="137160" marB="13716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Phase 3: Experiment</a:t>
                      </a:r>
                    </a:p>
                  </a:txBody>
                  <a:tcPr marL="137160" marR="137160" marT="137160" marB="137160" anchor="ctr">
                    <a:lnL w="9525" cap="flat" cmpd="sng" algn="ctr">
                      <a:solidFill>
                        <a:schemeClr val="bg2">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solidFill>
                  </a:tcPr>
                </a:tc>
                <a:extLst>
                  <a:ext uri="{0D108BD9-81ED-4DB2-BD59-A6C34878D82A}">
                    <a16:rowId xmlns:a16="http://schemas.microsoft.com/office/drawing/2014/main" val="2839058994"/>
                  </a:ext>
                </a:extLst>
              </a:tr>
              <a:tr h="2926080">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survey </a:t>
                      </a:r>
                      <a:r>
                        <a:rPr lang="en-US" sz="1400" b="0" i="0" kern="1200">
                          <a:solidFill>
                            <a:schemeClr val="tx1"/>
                          </a:solidFill>
                          <a:effectLst/>
                          <a:latin typeface="+mn-lt"/>
                          <a:ea typeface="+mn-ea"/>
                          <a:cs typeface="+mn-cs"/>
                        </a:rPr>
                        <a:t>of 2,675 voters nationwide (voter-file matched)</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Included an oversample of 787 18–29-year-old voters</a:t>
                      </a:r>
                    </a:p>
                    <a:p>
                      <a:pPr marL="285750" indent="-285750" rtl="0" fontAlgn="base">
                        <a:buFont typeface="Arial" panose="020B0604020202020204" pitchFamily="34" charset="0"/>
                        <a:buChar char="•"/>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Key findings include:</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Focusing on shared values like freedom, family, and human rights is impactful</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Voters across the board are frustrated with changing power dynamics in the country</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Othering of immigrants and transgender is most pervasive</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Fielded June 3-8, 2025</a:t>
                      </a:r>
                    </a:p>
                  </a:txBody>
                  <a:tcPr marL="137160" marR="137160" marT="137160" marB="137160">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Discussion Boards </a:t>
                      </a:r>
                      <a:r>
                        <a:rPr lang="en-US" sz="1400" b="0" i="0" kern="1200">
                          <a:solidFill>
                            <a:schemeClr val="tx1"/>
                          </a:solidFill>
                          <a:effectLst/>
                          <a:latin typeface="+mn-lt"/>
                          <a:ea typeface="+mn-ea"/>
                          <a:cs typeface="+mn-cs"/>
                        </a:rPr>
                        <a:t>with two swing voter segments (25 participants each):</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Young voters (18–29-year-olds)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Older voters (45–64-year-olds)</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Key findings include:</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Using an inquisitive tone can help lower people’s guard</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Validating core values can help gain voters’ trust</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Potential for a prebuttal to blunt othering attacks from the far right</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0" i="0" kern="1200">
                          <a:solidFill>
                            <a:schemeClr val="tx1"/>
                          </a:solidFill>
                          <a:effectLst/>
                          <a:latin typeface="+mn-lt"/>
                          <a:ea typeface="+mn-ea"/>
                          <a:cs typeface="+mn-cs"/>
                        </a:rPr>
                        <a:t>Conducted October 28-30, 2025</a:t>
                      </a:r>
                    </a:p>
                  </a:txBody>
                  <a:tcPr marL="137160" marR="137160" marT="137160" marB="13716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chemeClr val="tx1">
                        <a:lumMod val="10000"/>
                        <a:lumOff val="90000"/>
                      </a:schemeClr>
                    </a:solidFill>
                  </a:tcPr>
                </a:tc>
                <a:tc>
                  <a:txBody>
                    <a:bodyPr/>
                    <a:lstStyle/>
                    <a:p>
                      <a:pPr marL="0" indent="0" rtl="0" fontAlgn="base">
                        <a:buFont typeface="Arial" panose="020B0604020202020204" pitchFamily="34" charset="0"/>
                        <a:buNone/>
                      </a:pPr>
                      <a:r>
                        <a:rPr lang="en-US" sz="1400" b="1" i="0" kern="1200">
                          <a:solidFill>
                            <a:schemeClr val="tx1"/>
                          </a:solidFill>
                          <a:effectLst/>
                          <a:latin typeface="+mn-lt"/>
                          <a:ea typeface="+mn-ea"/>
                          <a:cs typeface="+mn-cs"/>
                        </a:rPr>
                        <a:t>Online dial test </a:t>
                      </a:r>
                      <a:r>
                        <a:rPr lang="en-US" sz="1400" b="0" i="0" kern="1200">
                          <a:solidFill>
                            <a:schemeClr val="tx1"/>
                          </a:solidFill>
                          <a:effectLst/>
                          <a:latin typeface="+mn-lt"/>
                          <a:ea typeface="+mn-ea"/>
                          <a:cs typeface="+mn-cs"/>
                        </a:rPr>
                        <a:t>of 2,074 voters nationwide (voter-file matched) </a:t>
                      </a:r>
                    </a:p>
                    <a:p>
                      <a:pPr marL="0" indent="0" rtl="0" fontAlgn="base">
                        <a:buFont typeface="Arial" panose="020B0604020202020204" pitchFamily="34" charset="0"/>
                        <a:buNone/>
                      </a:pPr>
                      <a:endParaRPr lang="en-US" sz="14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400" b="1" i="0" kern="1200">
                          <a:solidFill>
                            <a:schemeClr val="tx1"/>
                          </a:solidFill>
                          <a:effectLst/>
                          <a:latin typeface="+mn-lt"/>
                          <a:ea typeface="+mn-ea"/>
                          <a:cs typeface="+mn-cs"/>
                        </a:rPr>
                        <a:t>Research consists of:</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Republican othering messages</a:t>
                      </a:r>
                    </a:p>
                    <a:p>
                      <a:pPr marL="285750" indent="-285750" rtl="0" fontAlgn="base">
                        <a:buFont typeface="Arial" panose="020B0604020202020204" pitchFamily="34" charset="0"/>
                        <a:buChar char="•"/>
                      </a:pPr>
                      <a:r>
                        <a:rPr lang="en-US" sz="1400" b="0" i="0" kern="1200">
                          <a:solidFill>
                            <a:schemeClr val="tx1"/>
                          </a:solidFill>
                          <a:effectLst/>
                          <a:latin typeface="+mn-lt"/>
                          <a:ea typeface="+mn-ea"/>
                          <a:cs typeface="+mn-cs"/>
                        </a:rPr>
                        <a:t>Dial test of Democratic anti-othering messages</a:t>
                      </a:r>
                    </a:p>
                    <a:p>
                      <a:pPr marL="285750" indent="-285750" rtl="0" fontAlgn="base">
                        <a:buFont typeface="Arial" panose="020B0604020202020204" pitchFamily="34" charset="0"/>
                        <a:buChar char="•"/>
                      </a:pPr>
                      <a:endParaRPr lang="en-US" sz="1400"/>
                    </a:p>
                    <a:p>
                      <a:pPr marL="0" indent="0">
                        <a:buFont typeface="Arial" panose="020B0604020202020204" pitchFamily="34" charset="0"/>
                        <a:buNone/>
                      </a:pPr>
                      <a:r>
                        <a:rPr lang="en-US" sz="1400"/>
                        <a:t>Fielded February 17-23, 2026</a:t>
                      </a:r>
                    </a:p>
                  </a:txBody>
                  <a:tcPr marL="137160" marR="137160" marT="137160" marB="137160">
                    <a:lnL w="9525" cap="flat" cmpd="sng" algn="ctr">
                      <a:solidFill>
                        <a:schemeClr val="bg2">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964197300"/>
                  </a:ext>
                </a:extLst>
              </a:tr>
              <a:tr h="457200">
                <a:tc>
                  <a:txBody>
                    <a:bodyPr/>
                    <a:lstStyle/>
                    <a:p>
                      <a:pPr marL="0" indent="0" algn="ctr" rtl="0" fontAlgn="base">
                        <a:buFont typeface="Arial" panose="020B0604020202020204" pitchFamily="34" charset="0"/>
                        <a:buNone/>
                      </a:pPr>
                      <a:r>
                        <a:rPr lang="en-US" sz="1600" b="0" i="1" kern="1200">
                          <a:solidFill>
                            <a:schemeClr val="tx1"/>
                          </a:solidFill>
                          <a:effectLst/>
                          <a:latin typeface="+mn-lt"/>
                          <a:ea typeface="+mn-ea"/>
                          <a:cs typeface="+mn-cs"/>
                        </a:rPr>
                        <a:t>Status: Complete</a:t>
                      </a:r>
                    </a:p>
                  </a:txBody>
                  <a:tcPr marL="137160" marR="137160" marT="137160" marB="137160" anchor="ctr">
                    <a:lnR w="9525" cap="flat" cmpd="sng" algn="ctr">
                      <a:solidFill>
                        <a:schemeClr val="bg2">
                          <a:lumMod val="75000"/>
                        </a:schemeClr>
                      </a:solidFill>
                      <a:prstDash val="solid"/>
                      <a:round/>
                      <a:headEnd type="none" w="med" len="med"/>
                      <a:tailEnd type="none" w="med" len="med"/>
                    </a:lnR>
                    <a:solidFill>
                      <a:schemeClr val="bg2">
                        <a:lumMod val="90000"/>
                      </a:schemeClr>
                    </a:solidFill>
                  </a:tcPr>
                </a:tc>
                <a:tc>
                  <a:txBody>
                    <a:bodyPr/>
                    <a:lstStyle/>
                    <a:p>
                      <a:pPr marL="0" indent="0" algn="ctr" rtl="0" fontAlgn="base">
                        <a:buFont typeface="Arial" panose="020B0604020202020204" pitchFamily="34" charset="0"/>
                        <a:buNone/>
                      </a:pPr>
                      <a:r>
                        <a:rPr lang="en-US" sz="1600" b="0" i="1" kern="1200">
                          <a:solidFill>
                            <a:schemeClr val="tx1"/>
                          </a:solidFill>
                          <a:effectLst/>
                          <a:latin typeface="+mn-lt"/>
                          <a:ea typeface="+mn-ea"/>
                          <a:cs typeface="+mn-cs"/>
                        </a:rPr>
                        <a:t>Status: Complete</a:t>
                      </a:r>
                    </a:p>
                  </a:txBody>
                  <a:tcPr marL="137160" marR="137160" marT="137160" marB="13716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chemeClr val="bg2">
                        <a:lumMod val="90000"/>
                      </a:schemeClr>
                    </a:solidFill>
                  </a:tcPr>
                </a:tc>
                <a:tc>
                  <a:txBody>
                    <a:bodyPr/>
                    <a:lstStyle/>
                    <a:p>
                      <a:pPr marL="0" indent="0" algn="ctr">
                        <a:buFont typeface="Arial" panose="020B0604020202020204" pitchFamily="34" charset="0"/>
                        <a:buNone/>
                      </a:pPr>
                      <a:r>
                        <a:rPr lang="en-US" sz="1600" i="1"/>
                        <a:t>Status: Complete</a:t>
                      </a:r>
                    </a:p>
                  </a:txBody>
                  <a:tcPr marL="137160" marR="137160" marT="137160" marB="137160" anchor="ctr">
                    <a:lnL w="9525" cap="flat" cmpd="sng" algn="ctr">
                      <a:solidFill>
                        <a:schemeClr val="bg2">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488172767"/>
                  </a:ext>
                </a:extLst>
              </a:tr>
            </a:tbl>
          </a:graphicData>
        </a:graphic>
      </p:graphicFrame>
      <p:sp>
        <p:nvSpPr>
          <p:cNvPr id="6" name="Oval 5">
            <a:extLst>
              <a:ext uri="{FF2B5EF4-FFF2-40B4-BE49-F238E27FC236}">
                <a16:creationId xmlns:a16="http://schemas.microsoft.com/office/drawing/2014/main" id="{E3F5DA9E-5C3E-0592-885E-CF8F602A0F23}"/>
              </a:ext>
            </a:extLst>
          </p:cNvPr>
          <p:cNvSpPr/>
          <p:nvPr/>
        </p:nvSpPr>
        <p:spPr>
          <a:xfrm>
            <a:off x="2077336" y="777803"/>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A70BA5-D6EA-3710-C4FF-15A9FC524421}"/>
              </a:ext>
            </a:extLst>
          </p:cNvPr>
          <p:cNvSpPr/>
          <p:nvPr/>
        </p:nvSpPr>
        <p:spPr>
          <a:xfrm>
            <a:off x="9559660" y="844708"/>
            <a:ext cx="938055" cy="93805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222FC3-43BD-86D5-FBDF-ECF823F2F490}"/>
              </a:ext>
            </a:extLst>
          </p:cNvPr>
          <p:cNvSpPr/>
          <p:nvPr/>
        </p:nvSpPr>
        <p:spPr>
          <a:xfrm>
            <a:off x="6029308" y="813691"/>
            <a:ext cx="938055" cy="938055"/>
          </a:xfrm>
          <a:prstGeom prst="ellipse">
            <a:avLst/>
          </a:prstGeom>
          <a:solidFill>
            <a:schemeClr val="bg2">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aptop with solid fill">
            <a:extLst>
              <a:ext uri="{FF2B5EF4-FFF2-40B4-BE49-F238E27FC236}">
                <a16:creationId xmlns:a16="http://schemas.microsoft.com/office/drawing/2014/main" id="{F1F5F1E4-9F83-742D-6824-69B9C68C77F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09753" y="1006664"/>
            <a:ext cx="566928" cy="566928"/>
          </a:xfrm>
          <a:prstGeom prst="rect">
            <a:avLst/>
          </a:prstGeom>
        </p:spPr>
      </p:pic>
      <p:pic>
        <p:nvPicPr>
          <p:cNvPr id="12" name="Graphic 11" descr="Users with solid fill">
            <a:extLst>
              <a:ext uri="{FF2B5EF4-FFF2-40B4-BE49-F238E27FC236}">
                <a16:creationId xmlns:a16="http://schemas.microsoft.com/office/drawing/2014/main" id="{19278F3A-3125-8E62-46DC-497BE853F4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9032" y="905367"/>
            <a:ext cx="697755" cy="697755"/>
          </a:xfrm>
          <a:prstGeom prst="rect">
            <a:avLst/>
          </a:prstGeom>
        </p:spPr>
      </p:pic>
      <p:pic>
        <p:nvPicPr>
          <p:cNvPr id="14" name="Graphic 13" descr="Bar chart with solid fill">
            <a:extLst>
              <a:ext uri="{FF2B5EF4-FFF2-40B4-BE49-F238E27FC236}">
                <a16:creationId xmlns:a16="http://schemas.microsoft.com/office/drawing/2014/main" id="{06E1802A-B18B-F392-6E90-7E28A695C5A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12347" y="1029335"/>
            <a:ext cx="632680" cy="632680"/>
          </a:xfrm>
          <a:prstGeom prst="rect">
            <a:avLst/>
          </a:prstGeom>
        </p:spPr>
      </p:pic>
    </p:spTree>
    <p:extLst>
      <p:ext uri="{BB962C8B-B14F-4D97-AF65-F5344CB8AC3E}">
        <p14:creationId xmlns:p14="http://schemas.microsoft.com/office/powerpoint/2010/main" val="372137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2436-124D-5F59-CD4E-1DA8163FA248}"/>
              </a:ext>
            </a:extLst>
          </p:cNvPr>
          <p:cNvSpPr>
            <a:spLocks noGrp="1"/>
          </p:cNvSpPr>
          <p:nvPr>
            <p:ph type="title"/>
          </p:nvPr>
        </p:nvSpPr>
        <p:spPr>
          <a:xfrm>
            <a:off x="594359" y="466750"/>
            <a:ext cx="11304129" cy="1565250"/>
          </a:xfrm>
        </p:spPr>
        <p:txBody>
          <a:bodyPr>
            <a:normAutofit/>
          </a:bodyPr>
          <a:lstStyle/>
          <a:p>
            <a:r>
              <a:rPr lang="en-US"/>
              <a:t>We tested two statements that encapsulate the othering language Republicans typically employ, each with a different focus. Each presented as from Republican candidate.</a:t>
            </a:r>
          </a:p>
        </p:txBody>
      </p:sp>
      <p:sp>
        <p:nvSpPr>
          <p:cNvPr id="3" name="Slide Number Placeholder 2">
            <a:extLst>
              <a:ext uri="{FF2B5EF4-FFF2-40B4-BE49-F238E27FC236}">
                <a16:creationId xmlns:a16="http://schemas.microsoft.com/office/drawing/2014/main" id="{CB5508CF-44CE-6906-50B2-7EF92DD83C70}"/>
              </a:ext>
            </a:extLst>
          </p:cNvPr>
          <p:cNvSpPr>
            <a:spLocks noGrp="1"/>
          </p:cNvSpPr>
          <p:nvPr>
            <p:ph type="sldNum" sz="quarter" idx="12"/>
          </p:nvPr>
        </p:nvSpPr>
        <p:spPr/>
        <p:txBody>
          <a:bodyPr/>
          <a:lstStyle/>
          <a:p>
            <a:fld id="{35AC7A8B-0617-B84C-BE7C-25188248DABA}" type="slidenum">
              <a:rPr lang="en-US" smtClean="0"/>
              <a:pPr/>
              <a:t>20</a:t>
            </a:fld>
            <a:endParaRPr lang="en-US"/>
          </a:p>
        </p:txBody>
      </p:sp>
      <p:sp>
        <p:nvSpPr>
          <p:cNvPr id="5" name="TextBox 4">
            <a:extLst>
              <a:ext uri="{FF2B5EF4-FFF2-40B4-BE49-F238E27FC236}">
                <a16:creationId xmlns:a16="http://schemas.microsoft.com/office/drawing/2014/main" id="{F5340FBD-4DEC-8819-1AA9-BD65606B8C7F}"/>
              </a:ext>
            </a:extLst>
          </p:cNvPr>
          <p:cNvSpPr txBox="1"/>
          <p:nvPr/>
        </p:nvSpPr>
        <p:spPr>
          <a:xfrm>
            <a:off x="1976900" y="5936784"/>
            <a:ext cx="8539046" cy="646331"/>
          </a:xfrm>
          <a:prstGeom prst="rect">
            <a:avLst/>
          </a:prstGeom>
          <a:noFill/>
        </p:spPr>
        <p:txBody>
          <a:bodyPr wrap="square">
            <a:spAutoFit/>
          </a:bodyPr>
          <a:lstStyle/>
          <a:p>
            <a:pPr algn="l" rtl="0" fontAlgn="base">
              <a:buNone/>
            </a:pPr>
            <a:r>
              <a:rPr lang="en-US" sz="1200" b="0" i="1">
                <a:solidFill>
                  <a:srgbClr val="000000"/>
                </a:solidFill>
                <a:effectLst/>
              </a:rPr>
              <a:t>* A version of this language that included a specific reference to ICE was also tested and performed on a similar level. </a:t>
            </a:r>
          </a:p>
          <a:p>
            <a:pPr algn="l" rtl="0" fontAlgn="base">
              <a:buNone/>
            </a:pPr>
            <a:r>
              <a:rPr lang="en-US" sz="1200" b="0" i="1">
                <a:solidFill>
                  <a:srgbClr val="000000"/>
                </a:solidFill>
                <a:effectLst/>
              </a:rPr>
              <a:t>** A shortened version of this language was tested that didn’t mention taking the country back from extremists and performed on a similar level.</a:t>
            </a:r>
          </a:p>
        </p:txBody>
      </p:sp>
      <p:graphicFrame>
        <p:nvGraphicFramePr>
          <p:cNvPr id="7" name="Table 6">
            <a:extLst>
              <a:ext uri="{FF2B5EF4-FFF2-40B4-BE49-F238E27FC236}">
                <a16:creationId xmlns:a16="http://schemas.microsoft.com/office/drawing/2014/main" id="{5E9AD29F-88D6-4EB5-4896-4A36DD9229BB}"/>
              </a:ext>
            </a:extLst>
          </p:cNvPr>
          <p:cNvGraphicFramePr>
            <a:graphicFrameLocks noGrp="1"/>
          </p:cNvGraphicFramePr>
          <p:nvPr>
            <p:extLst>
              <p:ext uri="{D42A27DB-BD31-4B8C-83A1-F6EECF244321}">
                <p14:modId xmlns:p14="http://schemas.microsoft.com/office/powerpoint/2010/main" val="130316192"/>
              </p:ext>
            </p:extLst>
          </p:nvPr>
        </p:nvGraphicFramePr>
        <p:xfrm>
          <a:off x="2167277" y="1927832"/>
          <a:ext cx="9250326" cy="1154776"/>
        </p:xfrm>
        <a:graphic>
          <a:graphicData uri="http://schemas.openxmlformats.org/drawingml/2006/table">
            <a:tbl>
              <a:tblPr firstRow="1" bandRow="1">
                <a:tableStyleId>{2D5ABB26-0587-4C30-8999-92F81FD0307C}</a:tableStyleId>
              </a:tblPr>
              <a:tblGrid>
                <a:gridCol w="9250326">
                  <a:extLst>
                    <a:ext uri="{9D8B030D-6E8A-4147-A177-3AD203B41FA5}">
                      <a16:colId xmlns:a16="http://schemas.microsoft.com/office/drawing/2014/main" val="1657753379"/>
                    </a:ext>
                  </a:extLst>
                </a:gridCol>
              </a:tblGrid>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Nobody will tell you how many millions of people Biden let in-ten, twelve, maybe thirteen million flooded across our border illegally. What are they doing here? How are they living? They bring crime, they bring drugs. Now unemployment is rising while they are living off your tax dollars. We have a serious problem. We need to secure the border and send them back. </a:t>
                      </a:r>
                      <a:endParaRPr lang="en-US" sz="1200" kern="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576191784"/>
                  </a:ext>
                </a:extLst>
              </a:tr>
            </a:tbl>
          </a:graphicData>
        </a:graphic>
      </p:graphicFrame>
      <p:sp>
        <p:nvSpPr>
          <p:cNvPr id="4" name="Round Diagonal Corner Rectangle 3">
            <a:extLst>
              <a:ext uri="{FF2B5EF4-FFF2-40B4-BE49-F238E27FC236}">
                <a16:creationId xmlns:a16="http://schemas.microsoft.com/office/drawing/2014/main" id="{E04B2C8A-9603-5505-5DC9-C3E3DA354383}"/>
              </a:ext>
            </a:extLst>
          </p:cNvPr>
          <p:cNvSpPr/>
          <p:nvPr/>
        </p:nvSpPr>
        <p:spPr>
          <a:xfrm>
            <a:off x="663318" y="1927832"/>
            <a:ext cx="1345951" cy="1154776"/>
          </a:xfrm>
          <a:prstGeom prst="round2DiagRect">
            <a:avLst>
              <a:gd name="adj1" fmla="val 6603"/>
              <a:gd name="adj2"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90AFB1-9A5A-152D-C726-35EF86720A4C}"/>
              </a:ext>
            </a:extLst>
          </p:cNvPr>
          <p:cNvSpPr txBox="1"/>
          <p:nvPr/>
        </p:nvSpPr>
        <p:spPr>
          <a:xfrm>
            <a:off x="663316" y="2243610"/>
            <a:ext cx="1345951" cy="523220"/>
          </a:xfrm>
          <a:prstGeom prst="rect">
            <a:avLst/>
          </a:prstGeom>
          <a:noFill/>
        </p:spPr>
        <p:txBody>
          <a:bodyPr wrap="square">
            <a:spAutoFit/>
          </a:bodyPr>
          <a:lstStyle/>
          <a:p>
            <a:pPr algn="ctr"/>
            <a:r>
              <a:rPr lang="en-US" sz="1400" b="1"/>
              <a:t>Focus on Immigration*</a:t>
            </a:r>
          </a:p>
        </p:txBody>
      </p:sp>
      <p:sp>
        <p:nvSpPr>
          <p:cNvPr id="8" name="Round Diagonal Corner Rectangle 3">
            <a:extLst>
              <a:ext uri="{FF2B5EF4-FFF2-40B4-BE49-F238E27FC236}">
                <a16:creationId xmlns:a16="http://schemas.microsoft.com/office/drawing/2014/main" id="{01F0F5FA-AFDB-1C29-050F-A2485DC2EB1C}"/>
              </a:ext>
            </a:extLst>
          </p:cNvPr>
          <p:cNvSpPr/>
          <p:nvPr/>
        </p:nvSpPr>
        <p:spPr>
          <a:xfrm>
            <a:off x="663316" y="3456653"/>
            <a:ext cx="1345951" cy="1114690"/>
          </a:xfrm>
          <a:prstGeom prst="round2DiagRect">
            <a:avLst>
              <a:gd name="adj1" fmla="val 6603"/>
              <a:gd name="adj2" fmla="val 0"/>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8CFDD1-01B2-C2AE-2389-65827C2A35C1}"/>
              </a:ext>
            </a:extLst>
          </p:cNvPr>
          <p:cNvSpPr txBox="1"/>
          <p:nvPr/>
        </p:nvSpPr>
        <p:spPr>
          <a:xfrm>
            <a:off x="737725" y="3536944"/>
            <a:ext cx="1197131" cy="954107"/>
          </a:xfrm>
          <a:prstGeom prst="rect">
            <a:avLst/>
          </a:prstGeom>
          <a:noFill/>
        </p:spPr>
        <p:txBody>
          <a:bodyPr wrap="square">
            <a:spAutoFit/>
          </a:bodyPr>
          <a:lstStyle/>
          <a:p>
            <a:pPr algn="ctr"/>
            <a:r>
              <a:rPr lang="en-US" sz="1400" b="1"/>
              <a:t>Woke Ideology v Common Sense**</a:t>
            </a:r>
          </a:p>
        </p:txBody>
      </p:sp>
      <p:graphicFrame>
        <p:nvGraphicFramePr>
          <p:cNvPr id="16" name="Table 15">
            <a:extLst>
              <a:ext uri="{FF2B5EF4-FFF2-40B4-BE49-F238E27FC236}">
                <a16:creationId xmlns:a16="http://schemas.microsoft.com/office/drawing/2014/main" id="{9245E1DE-A85B-6A25-BA19-96889810356F}"/>
              </a:ext>
            </a:extLst>
          </p:cNvPr>
          <p:cNvGraphicFramePr>
            <a:graphicFrameLocks noGrp="1"/>
          </p:cNvGraphicFramePr>
          <p:nvPr>
            <p:extLst>
              <p:ext uri="{D42A27DB-BD31-4B8C-83A1-F6EECF244321}">
                <p14:modId xmlns:p14="http://schemas.microsoft.com/office/powerpoint/2010/main" val="237360908"/>
              </p:ext>
            </p:extLst>
          </p:nvPr>
        </p:nvGraphicFramePr>
        <p:xfrm>
          <a:off x="2167277" y="3472602"/>
          <a:ext cx="9250326" cy="1154776"/>
        </p:xfrm>
        <a:graphic>
          <a:graphicData uri="http://schemas.openxmlformats.org/drawingml/2006/table">
            <a:tbl>
              <a:tblPr firstRow="1" bandRow="1">
                <a:tableStyleId>{2D5ABB26-0587-4C30-8999-92F81FD0307C}</a:tableStyleId>
              </a:tblPr>
              <a:tblGrid>
                <a:gridCol w="9250326">
                  <a:extLst>
                    <a:ext uri="{9D8B030D-6E8A-4147-A177-3AD203B41FA5}">
                      <a16:colId xmlns:a16="http://schemas.microsoft.com/office/drawing/2014/main" val="1054979669"/>
                    </a:ext>
                  </a:extLst>
                </a:gridCol>
              </a:tblGrid>
              <a:tr h="1154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a:solidFill>
                            <a:schemeClr val="tx1"/>
                          </a:solidFill>
                          <a:effectLst/>
                          <a:latin typeface="+mn-lt"/>
                          <a:ea typeface="+mn-ea"/>
                          <a:cs typeface="+mn-cs"/>
                        </a:rPr>
                        <a:t>Woke Democrat radicals are out of control. They want to allow men in girls’ sports, bathrooms, and locker rooms. They push so called DEI quotas, hiring people who aren’t qualified just to check a box. And if you speak out, they cancel you. The real discrimination is happening to white men and women who are being excluded. We need to take our country back from these extremists and put common sense and fairness over woke ideology. </a:t>
                      </a:r>
                      <a:endParaRPr lang="en-US" sz="1200" kern="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24379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2C3D-67C5-D9B1-5335-71C830CC9889}"/>
              </a:ext>
            </a:extLst>
          </p:cNvPr>
          <p:cNvSpPr>
            <a:spLocks noGrp="1"/>
          </p:cNvSpPr>
          <p:nvPr>
            <p:ph type="title"/>
          </p:nvPr>
        </p:nvSpPr>
        <p:spPr>
          <a:xfrm>
            <a:off x="588867" y="339802"/>
            <a:ext cx="10759440" cy="816636"/>
          </a:xfrm>
        </p:spPr>
        <p:txBody>
          <a:bodyPr>
            <a:normAutofit fontScale="90000"/>
          </a:bodyPr>
          <a:lstStyle/>
          <a:p>
            <a:r>
              <a:rPr lang="en-US"/>
              <a:t>We also tested three different response themes, two with multiple tones, all from a Democratic candidate.</a:t>
            </a:r>
          </a:p>
        </p:txBody>
      </p:sp>
      <p:sp>
        <p:nvSpPr>
          <p:cNvPr id="3" name="Slide Number Placeholder 2">
            <a:extLst>
              <a:ext uri="{FF2B5EF4-FFF2-40B4-BE49-F238E27FC236}">
                <a16:creationId xmlns:a16="http://schemas.microsoft.com/office/drawing/2014/main" id="{60A0161F-9FA5-E75C-E2E0-AB84BF58EE31}"/>
              </a:ext>
            </a:extLst>
          </p:cNvPr>
          <p:cNvSpPr>
            <a:spLocks noGrp="1"/>
          </p:cNvSpPr>
          <p:nvPr>
            <p:ph type="sldNum" sz="quarter" idx="12"/>
          </p:nvPr>
        </p:nvSpPr>
        <p:spPr/>
        <p:txBody>
          <a:bodyPr/>
          <a:lstStyle/>
          <a:p>
            <a:fld id="{35AC7A8B-0617-B84C-BE7C-25188248DABA}" type="slidenum">
              <a:rPr lang="en-US" smtClean="0"/>
              <a:pPr/>
              <a:t>21</a:t>
            </a:fld>
            <a:endParaRPr lang="en-US"/>
          </a:p>
        </p:txBody>
      </p:sp>
      <p:graphicFrame>
        <p:nvGraphicFramePr>
          <p:cNvPr id="7" name="Table 6">
            <a:extLst>
              <a:ext uri="{FF2B5EF4-FFF2-40B4-BE49-F238E27FC236}">
                <a16:creationId xmlns:a16="http://schemas.microsoft.com/office/drawing/2014/main" id="{E69061FB-F9C9-6878-7654-F5186440AD37}"/>
              </a:ext>
            </a:extLst>
          </p:cNvPr>
          <p:cNvGraphicFramePr>
            <a:graphicFrameLocks noGrp="1"/>
          </p:cNvGraphicFramePr>
          <p:nvPr>
            <p:extLst>
              <p:ext uri="{D42A27DB-BD31-4B8C-83A1-F6EECF244321}">
                <p14:modId xmlns:p14="http://schemas.microsoft.com/office/powerpoint/2010/main" val="237338722"/>
              </p:ext>
            </p:extLst>
          </p:nvPr>
        </p:nvGraphicFramePr>
        <p:xfrm>
          <a:off x="2027678" y="2133943"/>
          <a:ext cx="9683279" cy="762000"/>
        </p:xfrm>
        <a:graphic>
          <a:graphicData uri="http://schemas.openxmlformats.org/drawingml/2006/table">
            <a:tbl>
              <a:tblPr firstRow="1" bandRow="1">
                <a:tableStyleId>{2D5ABB26-0587-4C30-8999-92F81FD0307C}</a:tableStyleId>
              </a:tblPr>
              <a:tblGrid>
                <a:gridCol w="9683279">
                  <a:extLst>
                    <a:ext uri="{9D8B030D-6E8A-4147-A177-3AD203B41FA5}">
                      <a16:colId xmlns:a16="http://schemas.microsoft.com/office/drawing/2014/main" val="1054979669"/>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Connection - </a:t>
                      </a:r>
                      <a:r>
                        <a:rPr lang="en-US" sz="1100" b="0" i="0" kern="1200">
                          <a:solidFill>
                            <a:schemeClr val="tx1"/>
                          </a:solidFill>
                          <a:effectLst/>
                          <a:latin typeface="+mn-lt"/>
                          <a:ea typeface="+mn-ea"/>
                          <a:cs typeface="+mn-cs"/>
                        </a:rPr>
                        <a:t>Everyone in America wants to feel safe and be treated fairly, and many people are worried that this isn’t happening right now. It’s understandable to feel afraid or frustrated when things seem to be changing fast or problems aren’t being addressed. But many of us also worry that labeling whole groups of people as bad or dangerous can make it harder to solve the real issues we’re facing. We’re more likely to become safer by treating people with dignity, lowering the temperature, and focusing on solutions we can work toward together, even when we don’t agree on everything.</a:t>
                      </a:r>
                      <a:endParaRPr lang="en-US" sz="1100" kern="0">
                        <a:latin typeface="Arial" panose="020B060402020202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576191784"/>
                  </a:ext>
                </a:extLst>
              </a:tr>
            </a:tbl>
          </a:graphicData>
        </a:graphic>
      </p:graphicFrame>
      <p:sp>
        <p:nvSpPr>
          <p:cNvPr id="8" name="Round Diagonal Corner Rectangle 3">
            <a:extLst>
              <a:ext uri="{FF2B5EF4-FFF2-40B4-BE49-F238E27FC236}">
                <a16:creationId xmlns:a16="http://schemas.microsoft.com/office/drawing/2014/main" id="{287D8ADA-D5E1-A983-6B45-6491A63D1AFC}"/>
              </a:ext>
            </a:extLst>
          </p:cNvPr>
          <p:cNvSpPr/>
          <p:nvPr/>
        </p:nvSpPr>
        <p:spPr>
          <a:xfrm>
            <a:off x="514459" y="1287104"/>
            <a:ext cx="1345951" cy="1608839"/>
          </a:xfrm>
          <a:prstGeom prst="round2DiagRect">
            <a:avLst>
              <a:gd name="adj1" fmla="val 6603"/>
              <a:gd name="adj2" fmla="val 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A2E8A-85E7-557F-E9A3-6EE1209BF76B}"/>
              </a:ext>
            </a:extLst>
          </p:cNvPr>
          <p:cNvSpPr txBox="1"/>
          <p:nvPr/>
        </p:nvSpPr>
        <p:spPr>
          <a:xfrm>
            <a:off x="514457" y="1829913"/>
            <a:ext cx="1345951" cy="523220"/>
          </a:xfrm>
          <a:prstGeom prst="rect">
            <a:avLst/>
          </a:prstGeom>
          <a:noFill/>
        </p:spPr>
        <p:txBody>
          <a:bodyPr wrap="square">
            <a:spAutoFit/>
          </a:bodyPr>
          <a:lstStyle/>
          <a:p>
            <a:pPr algn="ctr"/>
            <a:r>
              <a:rPr lang="en-US" sz="1400" b="1"/>
              <a:t>Treat People</a:t>
            </a:r>
          </a:p>
          <a:p>
            <a:pPr algn="ctr"/>
            <a:r>
              <a:rPr lang="en-US" sz="1400"/>
              <a:t>2 narratives</a:t>
            </a:r>
          </a:p>
        </p:txBody>
      </p:sp>
      <p:sp>
        <p:nvSpPr>
          <p:cNvPr id="10" name="Round Diagonal Corner Rectangle 3">
            <a:extLst>
              <a:ext uri="{FF2B5EF4-FFF2-40B4-BE49-F238E27FC236}">
                <a16:creationId xmlns:a16="http://schemas.microsoft.com/office/drawing/2014/main" id="{001C9971-F83F-3F95-AF19-9AEEACB05AF3}"/>
              </a:ext>
            </a:extLst>
          </p:cNvPr>
          <p:cNvSpPr/>
          <p:nvPr/>
        </p:nvSpPr>
        <p:spPr>
          <a:xfrm>
            <a:off x="514458" y="3015303"/>
            <a:ext cx="1345951" cy="1995427"/>
          </a:xfrm>
          <a:prstGeom prst="round2DiagRect">
            <a:avLst>
              <a:gd name="adj1" fmla="val 6603"/>
              <a:gd name="adj2" fmla="val 0"/>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821A80-185D-625B-3F77-AEACD61B9EE0}"/>
              </a:ext>
            </a:extLst>
          </p:cNvPr>
          <p:cNvSpPr txBox="1"/>
          <p:nvPr/>
        </p:nvSpPr>
        <p:spPr>
          <a:xfrm>
            <a:off x="588867" y="3692128"/>
            <a:ext cx="1197131" cy="738664"/>
          </a:xfrm>
          <a:prstGeom prst="rect">
            <a:avLst/>
          </a:prstGeom>
          <a:noFill/>
        </p:spPr>
        <p:txBody>
          <a:bodyPr wrap="square">
            <a:spAutoFit/>
          </a:bodyPr>
          <a:lstStyle/>
          <a:p>
            <a:pPr algn="ctr"/>
            <a:r>
              <a:rPr lang="en-US" sz="1400" b="1"/>
              <a:t>Different Villain</a:t>
            </a:r>
          </a:p>
          <a:p>
            <a:pPr algn="ctr"/>
            <a:r>
              <a:rPr lang="en-US" sz="1400"/>
              <a:t>2 narratives</a:t>
            </a:r>
          </a:p>
        </p:txBody>
      </p:sp>
      <p:sp>
        <p:nvSpPr>
          <p:cNvPr id="12" name="Round Diagonal Corner Rectangle 3">
            <a:extLst>
              <a:ext uri="{FF2B5EF4-FFF2-40B4-BE49-F238E27FC236}">
                <a16:creationId xmlns:a16="http://schemas.microsoft.com/office/drawing/2014/main" id="{52F824A9-1463-FA68-1C84-838FC010DF83}"/>
              </a:ext>
            </a:extLst>
          </p:cNvPr>
          <p:cNvSpPr/>
          <p:nvPr/>
        </p:nvSpPr>
        <p:spPr>
          <a:xfrm>
            <a:off x="514458" y="5125722"/>
            <a:ext cx="1345951" cy="820843"/>
          </a:xfrm>
          <a:prstGeom prst="round2DiagRect">
            <a:avLst>
              <a:gd name="adj1" fmla="val 6603"/>
              <a:gd name="adj2" fmla="val 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3677E41-D422-E6F8-4DDE-B6BA53EA450B}"/>
              </a:ext>
            </a:extLst>
          </p:cNvPr>
          <p:cNvSpPr txBox="1"/>
          <p:nvPr/>
        </p:nvSpPr>
        <p:spPr>
          <a:xfrm>
            <a:off x="321238" y="5282046"/>
            <a:ext cx="1732389" cy="523220"/>
          </a:xfrm>
          <a:prstGeom prst="rect">
            <a:avLst/>
          </a:prstGeom>
          <a:noFill/>
        </p:spPr>
        <p:txBody>
          <a:bodyPr wrap="square">
            <a:spAutoFit/>
          </a:bodyPr>
          <a:lstStyle/>
          <a:p>
            <a:pPr algn="ctr"/>
            <a:r>
              <a:rPr lang="en-US" sz="1400" b="1"/>
              <a:t>Pivot to GOP</a:t>
            </a:r>
          </a:p>
          <a:p>
            <a:pPr algn="ctr"/>
            <a:r>
              <a:rPr lang="en-US" sz="1400"/>
              <a:t>1 narrative</a:t>
            </a:r>
          </a:p>
        </p:txBody>
      </p:sp>
      <p:graphicFrame>
        <p:nvGraphicFramePr>
          <p:cNvPr id="17" name="Table 16">
            <a:extLst>
              <a:ext uri="{FF2B5EF4-FFF2-40B4-BE49-F238E27FC236}">
                <a16:creationId xmlns:a16="http://schemas.microsoft.com/office/drawing/2014/main" id="{EACC29E1-D324-D30E-73EE-CD2FE6FBF938}"/>
              </a:ext>
            </a:extLst>
          </p:cNvPr>
          <p:cNvGraphicFramePr>
            <a:graphicFrameLocks noGrp="1"/>
          </p:cNvGraphicFramePr>
          <p:nvPr>
            <p:extLst>
              <p:ext uri="{D42A27DB-BD31-4B8C-83A1-F6EECF244321}">
                <p14:modId xmlns:p14="http://schemas.microsoft.com/office/powerpoint/2010/main" val="3026364000"/>
              </p:ext>
            </p:extLst>
          </p:nvPr>
        </p:nvGraphicFramePr>
        <p:xfrm>
          <a:off x="2027678" y="4081090"/>
          <a:ext cx="9674054" cy="929640"/>
        </p:xfrm>
        <a:graphic>
          <a:graphicData uri="http://schemas.openxmlformats.org/drawingml/2006/table">
            <a:tbl>
              <a:tblPr firstRow="1" bandRow="1">
                <a:tableStyleId>{2D5ABB26-0587-4C30-8999-92F81FD0307C}</a:tableStyleId>
              </a:tblPr>
              <a:tblGrid>
                <a:gridCol w="9674054">
                  <a:extLst>
                    <a:ext uri="{9D8B030D-6E8A-4147-A177-3AD203B41FA5}">
                      <a16:colId xmlns:a16="http://schemas.microsoft.com/office/drawing/2014/main" val="1054979669"/>
                    </a:ext>
                  </a:extLst>
                </a:gridCol>
              </a:tblGrid>
              <a:tr h="83503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Inquisitive - </a:t>
                      </a:r>
                      <a:r>
                        <a:rPr lang="en-US" sz="1100" b="0" i="0" kern="1200">
                          <a:solidFill>
                            <a:schemeClr val="tx1"/>
                          </a:solidFill>
                          <a:effectLst/>
                          <a:latin typeface="+mn-lt"/>
                          <a:ea typeface="+mn-ea"/>
                          <a:cs typeface="+mn-cs"/>
                        </a:rPr>
                        <a:t>People are right to feel like the system isn’t working for them. When prices rise and it feels harder to get ahead, it’s easy to blame a particular group for what’s going wrong. But what if we asked who really gains when costs go up, healthcare becomes harder to afford, small businesses struggle, and insurance claims are denied. Often, it’s large corporations that make more money while everyday people fall behind. When we turn on each other, it can take attention away from the real causes of these problems. We move forward when we stand together and focus on the choices being made at the top, instead of blaming one another.</a:t>
                      </a:r>
                      <a:endParaRPr lang="en-US" sz="1100" kern="0">
                        <a:latin typeface="Arial" panose="020B060402020202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576191784"/>
                  </a:ext>
                </a:extLst>
              </a:tr>
            </a:tbl>
          </a:graphicData>
        </a:graphic>
      </p:graphicFrame>
      <p:graphicFrame>
        <p:nvGraphicFramePr>
          <p:cNvPr id="18" name="Table 17">
            <a:extLst>
              <a:ext uri="{FF2B5EF4-FFF2-40B4-BE49-F238E27FC236}">
                <a16:creationId xmlns:a16="http://schemas.microsoft.com/office/drawing/2014/main" id="{621BC976-4C8D-92A7-940A-51F817EACD6A}"/>
              </a:ext>
            </a:extLst>
          </p:cNvPr>
          <p:cNvGraphicFramePr>
            <a:graphicFrameLocks noGrp="1"/>
          </p:cNvGraphicFramePr>
          <p:nvPr>
            <p:extLst>
              <p:ext uri="{D42A27DB-BD31-4B8C-83A1-F6EECF244321}">
                <p14:modId xmlns:p14="http://schemas.microsoft.com/office/powerpoint/2010/main" val="466565261"/>
              </p:ext>
            </p:extLst>
          </p:nvPr>
        </p:nvGraphicFramePr>
        <p:xfrm>
          <a:off x="2018452" y="1314344"/>
          <a:ext cx="9683279" cy="762000"/>
        </p:xfrm>
        <a:graphic>
          <a:graphicData uri="http://schemas.openxmlformats.org/drawingml/2006/table">
            <a:tbl>
              <a:tblPr firstRow="1" bandRow="1">
                <a:tableStyleId>{2D5ABB26-0587-4C30-8999-92F81FD0307C}</a:tableStyleId>
              </a:tblPr>
              <a:tblGrid>
                <a:gridCol w="9683279">
                  <a:extLst>
                    <a:ext uri="{9D8B030D-6E8A-4147-A177-3AD203B41FA5}">
                      <a16:colId xmlns:a16="http://schemas.microsoft.com/office/drawing/2014/main" val="1582482197"/>
                    </a:ext>
                  </a:extLst>
                </a:gridCol>
              </a:tblGrid>
              <a:tr h="73385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Conviction - </a:t>
                      </a:r>
                      <a:r>
                        <a:rPr lang="en-US" sz="1100" b="0" i="0" kern="1200">
                          <a:solidFill>
                            <a:schemeClr val="tx1"/>
                          </a:solidFill>
                          <a:effectLst/>
                          <a:latin typeface="+mn-lt"/>
                          <a:ea typeface="+mn-ea"/>
                          <a:cs typeface="+mn-cs"/>
                        </a:rPr>
                        <a:t>Everyone in America should feel safe and be treated fairly. There are real concerns that this is not the case for some of us. But we don’t get safer by pitting one group of people against another or by trying to label a certain group of people as bad or dangerous. Division weakens us. We get safer by treating people with dignity and lowering the temperature so we can focus on solutions to our problems. Our future depends on us working together toward our common goals.</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679307538"/>
                  </a:ext>
                </a:extLst>
              </a:tr>
            </a:tbl>
          </a:graphicData>
        </a:graphic>
      </p:graphicFrame>
      <p:graphicFrame>
        <p:nvGraphicFramePr>
          <p:cNvPr id="19" name="Table 18">
            <a:extLst>
              <a:ext uri="{FF2B5EF4-FFF2-40B4-BE49-F238E27FC236}">
                <a16:creationId xmlns:a16="http://schemas.microsoft.com/office/drawing/2014/main" id="{C4433A0D-2357-481F-565F-1279503B7630}"/>
              </a:ext>
            </a:extLst>
          </p:cNvPr>
          <p:cNvGraphicFramePr>
            <a:graphicFrameLocks noGrp="1"/>
          </p:cNvGraphicFramePr>
          <p:nvPr>
            <p:extLst>
              <p:ext uri="{D42A27DB-BD31-4B8C-83A1-F6EECF244321}">
                <p14:modId xmlns:p14="http://schemas.microsoft.com/office/powerpoint/2010/main" val="4114240782"/>
              </p:ext>
            </p:extLst>
          </p:nvPr>
        </p:nvGraphicFramePr>
        <p:xfrm>
          <a:off x="2027677" y="3038575"/>
          <a:ext cx="9674054" cy="929640"/>
        </p:xfrm>
        <a:graphic>
          <a:graphicData uri="http://schemas.openxmlformats.org/drawingml/2006/table">
            <a:tbl>
              <a:tblPr firstRow="1" bandRow="1">
                <a:tableStyleId>{2D5ABB26-0587-4C30-8999-92F81FD0307C}</a:tableStyleId>
              </a:tblPr>
              <a:tblGrid>
                <a:gridCol w="9674054">
                  <a:extLst>
                    <a:ext uri="{9D8B030D-6E8A-4147-A177-3AD203B41FA5}">
                      <a16:colId xmlns:a16="http://schemas.microsoft.com/office/drawing/2014/main" val="480414635"/>
                    </a:ext>
                  </a:extLst>
                </a:gridCol>
              </a:tblGrid>
              <a:tr h="67422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i="0" kern="1200">
                          <a:solidFill>
                            <a:schemeClr val="tx1"/>
                          </a:solidFill>
                          <a:effectLst/>
                          <a:latin typeface="+mn-lt"/>
                          <a:ea typeface="+mn-ea"/>
                          <a:cs typeface="+mn-cs"/>
                        </a:rPr>
                        <a:t>Accusatory - </a:t>
                      </a:r>
                      <a:r>
                        <a:rPr lang="en-US" sz="1100" b="0" i="0" kern="1200">
                          <a:solidFill>
                            <a:schemeClr val="tx1"/>
                          </a:solidFill>
                          <a:effectLst/>
                          <a:latin typeface="+mn-lt"/>
                          <a:ea typeface="+mn-ea"/>
                          <a:cs typeface="+mn-cs"/>
                        </a:rPr>
                        <a:t>People are right to feel like the system isn’t working for them. It is easy to blame a particular group as responsible for the problem. But, when you think about it, who has the greatest interest in raising prices, increasing healthcare costs, bankrupting small businesses and denying insurance claims? It’s the greedy corporations who think nothing of hurting everyday people if it brings more profit. They want us to fight and blame each other. We cannot let them get away with trying to distract us from the real problems that they are causing. We move forward when we stand together and take on the greed at the top.</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048033539"/>
                  </a:ext>
                </a:extLst>
              </a:tr>
            </a:tbl>
          </a:graphicData>
        </a:graphic>
      </p:graphicFrame>
      <p:graphicFrame>
        <p:nvGraphicFramePr>
          <p:cNvPr id="20" name="Table 19">
            <a:extLst>
              <a:ext uri="{FF2B5EF4-FFF2-40B4-BE49-F238E27FC236}">
                <a16:creationId xmlns:a16="http://schemas.microsoft.com/office/drawing/2014/main" id="{82FB63B0-B1FF-2764-9D78-850578D4DB06}"/>
              </a:ext>
            </a:extLst>
          </p:cNvPr>
          <p:cNvGraphicFramePr>
            <a:graphicFrameLocks noGrp="1"/>
          </p:cNvGraphicFramePr>
          <p:nvPr>
            <p:extLst>
              <p:ext uri="{D42A27DB-BD31-4B8C-83A1-F6EECF244321}">
                <p14:modId xmlns:p14="http://schemas.microsoft.com/office/powerpoint/2010/main" val="2985406025"/>
              </p:ext>
            </p:extLst>
          </p:nvPr>
        </p:nvGraphicFramePr>
        <p:xfrm>
          <a:off x="2053627" y="5112972"/>
          <a:ext cx="9648104" cy="822960"/>
        </p:xfrm>
        <a:graphic>
          <a:graphicData uri="http://schemas.openxmlformats.org/drawingml/2006/table">
            <a:tbl>
              <a:tblPr firstRow="1" bandRow="1">
                <a:tableStyleId>{2D5ABB26-0587-4C30-8999-92F81FD0307C}</a:tableStyleId>
              </a:tblPr>
              <a:tblGrid>
                <a:gridCol w="9648104">
                  <a:extLst>
                    <a:ext uri="{9D8B030D-6E8A-4147-A177-3AD203B41FA5}">
                      <a16:colId xmlns:a16="http://schemas.microsoft.com/office/drawing/2014/main" val="1657753379"/>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0" i="0" kern="1200">
                          <a:solidFill>
                            <a:schemeClr val="tx1"/>
                          </a:solidFill>
                          <a:effectLst/>
                          <a:latin typeface="+mn-lt"/>
                          <a:ea typeface="+mn-ea"/>
                          <a:cs typeface="+mn-cs"/>
                        </a:rPr>
                        <a:t>Republicans like to attack certain groups of people to distract from their failures on the economy. One day it’s because of DEI, then the next day it’s because of immigrants. It’s not as if we don’t notice that prices keep rising, health insurance is out of control, and groceries stretch every paycheck. We hear about more layoffs every week, and the GOP are the ones in control of the White House and Congress. Blaming someone or a group of people won’t fix things. What will is staying focused on what families actually need: lower everyday costs, dependable jobs, and healthcare people can actually afford.</a:t>
                      </a:r>
                      <a:endParaRPr lang="en-US" sz="1100" kern="0">
                        <a:latin typeface="Arial" panose="020B0604020202020204" pitchFamily="34" charset="0"/>
                        <a:cs typeface="Arial" panose="020B0604020202020204" pitchFamily="34" charset="0"/>
                      </a:endParaRPr>
                    </a:p>
                  </a:txBody>
                  <a:tcPr marL="45720" marR="45720">
                    <a:lnR w="285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153610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34C2-E648-1ECF-83FC-21CA01A570DD}"/>
              </a:ext>
            </a:extLst>
          </p:cNvPr>
          <p:cNvSpPr>
            <a:spLocks noGrp="1"/>
          </p:cNvSpPr>
          <p:nvPr>
            <p:ph type="title"/>
          </p:nvPr>
        </p:nvSpPr>
        <p:spPr>
          <a:xfrm>
            <a:off x="594359" y="466750"/>
            <a:ext cx="10993339" cy="1339472"/>
          </a:xfrm>
        </p:spPr>
        <p:txBody>
          <a:bodyPr>
            <a:normAutofit/>
          </a:bodyPr>
          <a:lstStyle/>
          <a:p>
            <a:r>
              <a:rPr lang="en-US"/>
              <a:t>Democratic response to right-wing othering narratives consistently outperform the attacks themselves. </a:t>
            </a:r>
          </a:p>
        </p:txBody>
      </p:sp>
      <p:sp>
        <p:nvSpPr>
          <p:cNvPr id="3" name="Slide Number Placeholder 2">
            <a:extLst>
              <a:ext uri="{FF2B5EF4-FFF2-40B4-BE49-F238E27FC236}">
                <a16:creationId xmlns:a16="http://schemas.microsoft.com/office/drawing/2014/main" id="{B12819CE-61C1-B053-C949-86A41A47DAC9}"/>
              </a:ext>
            </a:extLst>
          </p:cNvPr>
          <p:cNvSpPr>
            <a:spLocks noGrp="1"/>
          </p:cNvSpPr>
          <p:nvPr>
            <p:ph type="sldNum" sz="quarter" idx="12"/>
          </p:nvPr>
        </p:nvSpPr>
        <p:spPr/>
        <p:txBody>
          <a:bodyPr/>
          <a:lstStyle/>
          <a:p>
            <a:fld id="{35AC7A8B-0617-B84C-BE7C-25188248DABA}" type="slidenum">
              <a:rPr lang="en-US" smtClean="0"/>
              <a:pPr/>
              <a:t>22</a:t>
            </a:fld>
            <a:endParaRPr lang="en-US"/>
          </a:p>
        </p:txBody>
      </p:sp>
      <p:graphicFrame>
        <p:nvGraphicFramePr>
          <p:cNvPr id="4" name="Table 3">
            <a:extLst>
              <a:ext uri="{FF2B5EF4-FFF2-40B4-BE49-F238E27FC236}">
                <a16:creationId xmlns:a16="http://schemas.microsoft.com/office/drawing/2014/main" id="{15A9C861-A112-D014-81A6-FE7C1A7B50B3}"/>
              </a:ext>
            </a:extLst>
          </p:cNvPr>
          <p:cNvGraphicFramePr>
            <a:graphicFrameLocks noGrp="1"/>
          </p:cNvGraphicFramePr>
          <p:nvPr>
            <p:extLst>
              <p:ext uri="{D42A27DB-BD31-4B8C-83A1-F6EECF244321}">
                <p14:modId xmlns:p14="http://schemas.microsoft.com/office/powerpoint/2010/main" val="3825585828"/>
              </p:ext>
            </p:extLst>
          </p:nvPr>
        </p:nvGraphicFramePr>
        <p:xfrm>
          <a:off x="594359" y="2085622"/>
          <a:ext cx="11003284" cy="2702560"/>
        </p:xfrm>
        <a:graphic>
          <a:graphicData uri="http://schemas.openxmlformats.org/drawingml/2006/table">
            <a:tbl>
              <a:tblPr/>
              <a:tblGrid>
                <a:gridCol w="2750821">
                  <a:extLst>
                    <a:ext uri="{9D8B030D-6E8A-4147-A177-3AD203B41FA5}">
                      <a16:colId xmlns:a16="http://schemas.microsoft.com/office/drawing/2014/main" val="314104244"/>
                    </a:ext>
                  </a:extLst>
                </a:gridCol>
                <a:gridCol w="2750821">
                  <a:extLst>
                    <a:ext uri="{9D8B030D-6E8A-4147-A177-3AD203B41FA5}">
                      <a16:colId xmlns:a16="http://schemas.microsoft.com/office/drawing/2014/main" val="1692938849"/>
                    </a:ext>
                  </a:extLst>
                </a:gridCol>
                <a:gridCol w="2750821">
                  <a:extLst>
                    <a:ext uri="{9D8B030D-6E8A-4147-A177-3AD203B41FA5}">
                      <a16:colId xmlns:a16="http://schemas.microsoft.com/office/drawing/2014/main" val="1317053418"/>
                    </a:ext>
                  </a:extLst>
                </a:gridCol>
                <a:gridCol w="2750821">
                  <a:extLst>
                    <a:ext uri="{9D8B030D-6E8A-4147-A177-3AD203B41FA5}">
                      <a16:colId xmlns:a16="http://schemas.microsoft.com/office/drawing/2014/main" val="3853087057"/>
                    </a:ext>
                  </a:extLst>
                </a:gridCol>
              </a:tblGrid>
              <a:tr h="0">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mn-lt"/>
                        </a:rPr>
                        <a:t>Mean Dial Score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mn-lt"/>
                        </a:rPr>
                        <a:t>Acceptable %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mn-lt"/>
                        </a:rPr>
                        <a:t>Favorable to Speaker %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43313821"/>
                  </a:ext>
                </a:extLst>
              </a:tr>
              <a:tr h="421640">
                <a:tc>
                  <a:txBody>
                    <a:bodyPr/>
                    <a:lstStyle/>
                    <a:p>
                      <a:pPr algn="l" rtl="0" fontAlgn="base">
                        <a:lnSpc>
                          <a:spcPct val="100000"/>
                        </a:lnSpc>
                        <a:buNone/>
                      </a:pPr>
                      <a:r>
                        <a:rPr lang="en-US" sz="1400" b="1" i="0">
                          <a:solidFill>
                            <a:schemeClr val="accent1"/>
                          </a:solidFill>
                          <a:effectLst/>
                          <a:latin typeface="+mn-lt"/>
                        </a:rPr>
                        <a:t>Democrat</a:t>
                      </a:r>
                      <a:r>
                        <a:rPr lang="en-US" sz="1400" b="0" i="0">
                          <a:effectLst/>
                          <a:latin typeface="+mn-lt"/>
                        </a:rPr>
                        <a:t> – Treat people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66.84 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87 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70 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5901711"/>
                  </a:ext>
                </a:extLst>
              </a:tr>
              <a:tr h="421640">
                <a:tc>
                  <a:txBody>
                    <a:bodyPr/>
                    <a:lstStyle/>
                    <a:p>
                      <a:pPr algn="l" rtl="0" fontAlgn="base">
                        <a:lnSpc>
                          <a:spcPct val="100000"/>
                        </a:lnSpc>
                        <a:buNone/>
                      </a:pPr>
                      <a:r>
                        <a:rPr lang="en-US" sz="1400" b="1" i="0">
                          <a:solidFill>
                            <a:schemeClr val="accent1"/>
                          </a:solidFill>
                          <a:effectLst/>
                          <a:latin typeface="+mn-lt"/>
                        </a:rPr>
                        <a:t>Democrat</a:t>
                      </a:r>
                      <a:r>
                        <a:rPr lang="en-US" sz="1400" b="0" i="0">
                          <a:effectLst/>
                          <a:latin typeface="+mn-lt"/>
                        </a:rPr>
                        <a:t> – Different villain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64.48 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83 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67 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668061"/>
                  </a:ext>
                </a:extLst>
              </a:tr>
              <a:tr h="421640">
                <a:tc>
                  <a:txBody>
                    <a:bodyPr/>
                    <a:lstStyle/>
                    <a:p>
                      <a:pPr algn="l" rtl="0" fontAlgn="base">
                        <a:lnSpc>
                          <a:spcPct val="100000"/>
                        </a:lnSpc>
                        <a:buNone/>
                      </a:pPr>
                      <a:r>
                        <a:rPr lang="en-US" sz="1400" b="1" i="0">
                          <a:solidFill>
                            <a:schemeClr val="accent1"/>
                          </a:solidFill>
                          <a:effectLst/>
                          <a:latin typeface="+mn-lt"/>
                        </a:rPr>
                        <a:t>Democrat </a:t>
                      </a:r>
                      <a:r>
                        <a:rPr lang="en-US" sz="1400" b="0" i="0">
                          <a:effectLst/>
                          <a:latin typeface="+mn-lt"/>
                        </a:rPr>
                        <a:t>– Pivot to GOP econ failures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57.81 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72 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mn-lt"/>
                        </a:rPr>
                        <a:t>59 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3230245"/>
                  </a:ext>
                </a:extLst>
              </a:tr>
              <a:tr h="421640">
                <a:tc>
                  <a:txBody>
                    <a:bodyPr/>
                    <a:lstStyle/>
                    <a:p>
                      <a:pPr algn="l" rtl="0" fontAlgn="base">
                        <a:lnSpc>
                          <a:spcPct val="100000"/>
                        </a:lnSpc>
                        <a:buNone/>
                      </a:pPr>
                      <a:r>
                        <a:rPr lang="en-US" sz="1400" b="1" i="0">
                          <a:solidFill>
                            <a:schemeClr val="accent5"/>
                          </a:solidFill>
                          <a:effectLst/>
                          <a:latin typeface="+mn-lt"/>
                        </a:rPr>
                        <a:t>Republican</a:t>
                      </a:r>
                      <a:r>
                        <a:rPr lang="en-US" sz="1400" b="0" i="0">
                          <a:effectLst/>
                          <a:latin typeface="+mn-lt"/>
                        </a:rPr>
                        <a:t> – Focus on immigration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51.27 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52 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23982674"/>
                  </a:ext>
                </a:extLst>
              </a:tr>
              <a:tr h="42164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solidFill>
                            <a:schemeClr val="accent5"/>
                          </a:solidFill>
                          <a:effectLst/>
                          <a:latin typeface="+mn-lt"/>
                        </a:rPr>
                        <a:t>Republican</a:t>
                      </a:r>
                      <a:r>
                        <a:rPr lang="en-US" sz="1400" b="0" i="0">
                          <a:effectLst/>
                          <a:latin typeface="+mn-lt"/>
                        </a:rPr>
                        <a:t> – </a:t>
                      </a:r>
                      <a:r>
                        <a:rPr kumimoji="0" lang="en-US" sz="1400" b="0" i="0" u="none" strike="noStrike" kern="1200" cap="none" spc="0" normalizeH="0" baseline="0" noProof="0">
                          <a:ln>
                            <a:noFill/>
                          </a:ln>
                          <a:solidFill>
                            <a:schemeClr val="tx1"/>
                          </a:solidFill>
                          <a:effectLst/>
                          <a:uLnTx/>
                          <a:uFillTx/>
                          <a:latin typeface="+mn-lt"/>
                          <a:ea typeface="+mn-ea"/>
                          <a:cs typeface="+mn-cs"/>
                        </a:rPr>
                        <a:t>Woke Ideology v Common Sense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49.72 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47 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ct val="100000"/>
                        </a:lnSpc>
                        <a:buNone/>
                      </a:pPr>
                      <a:r>
                        <a:rPr lang="en-US" sz="1400" b="0" i="0">
                          <a:effectLst/>
                          <a:latin typeface="+mn-lt"/>
                        </a:rPr>
                        <a:t>41 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0202813"/>
                  </a:ext>
                </a:extLst>
              </a:tr>
            </a:tbl>
          </a:graphicData>
        </a:graphic>
      </p:graphicFrame>
    </p:spTree>
    <p:extLst>
      <p:ext uri="{BB962C8B-B14F-4D97-AF65-F5344CB8AC3E}">
        <p14:creationId xmlns:p14="http://schemas.microsoft.com/office/powerpoint/2010/main" val="203673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B1A94-548A-7E6A-8BAE-0FBC620FBEF4}"/>
              </a:ext>
            </a:extLst>
          </p:cNvPr>
          <p:cNvSpPr>
            <a:spLocks noGrp="1"/>
          </p:cNvSpPr>
          <p:nvPr>
            <p:ph type="body" sz="quarter" idx="10"/>
          </p:nvPr>
        </p:nvSpPr>
        <p:spPr>
          <a:xfrm>
            <a:off x="1238491" y="2643981"/>
            <a:ext cx="10394066" cy="1570037"/>
          </a:xfrm>
        </p:spPr>
        <p:txBody>
          <a:bodyPr/>
          <a:lstStyle/>
          <a:p>
            <a:r>
              <a:rPr lang="en-US"/>
              <a:t>While Republican othering statements perform well with their base, they do little to bring in swing audiences. </a:t>
            </a:r>
          </a:p>
        </p:txBody>
      </p:sp>
    </p:spTree>
    <p:extLst>
      <p:ext uri="{BB962C8B-B14F-4D97-AF65-F5344CB8AC3E}">
        <p14:creationId xmlns:p14="http://schemas.microsoft.com/office/powerpoint/2010/main" val="2201108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FE8C-31E9-A6EE-66E1-48F7E31AD9D3}"/>
              </a:ext>
            </a:extLst>
          </p:cNvPr>
          <p:cNvSpPr>
            <a:spLocks noGrp="1"/>
          </p:cNvSpPr>
          <p:nvPr>
            <p:ph type="title"/>
          </p:nvPr>
        </p:nvSpPr>
        <p:spPr>
          <a:xfrm>
            <a:off x="594360" y="466750"/>
            <a:ext cx="10759440" cy="1610406"/>
          </a:xfrm>
        </p:spPr>
        <p:txBody>
          <a:bodyPr>
            <a:normAutofit/>
          </a:bodyPr>
          <a:lstStyle/>
          <a:p>
            <a:r>
              <a:rPr lang="en-US"/>
              <a:t>While a solid majority of voters feel that the issues being raised are important, many voters also recognize that the purpose is to cause fear and division. </a:t>
            </a:r>
          </a:p>
        </p:txBody>
      </p:sp>
      <p:sp>
        <p:nvSpPr>
          <p:cNvPr id="3" name="Slide Number Placeholder 2">
            <a:extLst>
              <a:ext uri="{FF2B5EF4-FFF2-40B4-BE49-F238E27FC236}">
                <a16:creationId xmlns:a16="http://schemas.microsoft.com/office/drawing/2014/main" id="{08B236A4-6944-524D-F4D1-43771D681487}"/>
              </a:ext>
            </a:extLst>
          </p:cNvPr>
          <p:cNvSpPr>
            <a:spLocks noGrp="1"/>
          </p:cNvSpPr>
          <p:nvPr>
            <p:ph type="sldNum" sz="quarter" idx="12"/>
          </p:nvPr>
        </p:nvSpPr>
        <p:spPr/>
        <p:txBody>
          <a:bodyPr/>
          <a:lstStyle/>
          <a:p>
            <a:fld id="{35AC7A8B-0617-B84C-BE7C-25188248DABA}" type="slidenum">
              <a:rPr lang="en-US" smtClean="0"/>
              <a:pPr/>
              <a:t>24</a:t>
            </a:fld>
            <a:endParaRPr lang="en-US"/>
          </a:p>
        </p:txBody>
      </p:sp>
      <p:graphicFrame>
        <p:nvGraphicFramePr>
          <p:cNvPr id="4" name="Table 3">
            <a:extLst>
              <a:ext uri="{FF2B5EF4-FFF2-40B4-BE49-F238E27FC236}">
                <a16:creationId xmlns:a16="http://schemas.microsoft.com/office/drawing/2014/main" id="{930A454D-1405-6316-A474-0C46ABCDD472}"/>
              </a:ext>
            </a:extLst>
          </p:cNvPr>
          <p:cNvGraphicFramePr>
            <a:graphicFrameLocks noGrp="1"/>
          </p:cNvGraphicFramePr>
          <p:nvPr>
            <p:extLst>
              <p:ext uri="{D42A27DB-BD31-4B8C-83A1-F6EECF244321}">
                <p14:modId xmlns:p14="http://schemas.microsoft.com/office/powerpoint/2010/main" val="2762174651"/>
              </p:ext>
            </p:extLst>
          </p:nvPr>
        </p:nvGraphicFramePr>
        <p:xfrm>
          <a:off x="599330" y="2637676"/>
          <a:ext cx="10993342" cy="3083560"/>
        </p:xfrm>
        <a:graphic>
          <a:graphicData uri="http://schemas.openxmlformats.org/drawingml/2006/table">
            <a:tbl>
              <a:tblPr firstRow="1" bandRow="1">
                <a:tableStyleId>{2D5ABB26-0587-4C30-8999-92F81FD0307C}</a:tableStyleId>
              </a:tblPr>
              <a:tblGrid>
                <a:gridCol w="2255382">
                  <a:extLst>
                    <a:ext uri="{9D8B030D-6E8A-4147-A177-3AD203B41FA5}">
                      <a16:colId xmlns:a16="http://schemas.microsoft.com/office/drawing/2014/main" val="4007232901"/>
                    </a:ext>
                  </a:extLst>
                </a:gridCol>
                <a:gridCol w="3568390">
                  <a:extLst>
                    <a:ext uri="{9D8B030D-6E8A-4147-A177-3AD203B41FA5}">
                      <a16:colId xmlns:a16="http://schemas.microsoft.com/office/drawing/2014/main" val="835259031"/>
                    </a:ext>
                  </a:extLst>
                </a:gridCol>
                <a:gridCol w="800590">
                  <a:extLst>
                    <a:ext uri="{9D8B030D-6E8A-4147-A177-3AD203B41FA5}">
                      <a16:colId xmlns:a16="http://schemas.microsoft.com/office/drawing/2014/main" val="2723249676"/>
                    </a:ext>
                  </a:extLst>
                </a:gridCol>
                <a:gridCol w="3548386">
                  <a:extLst>
                    <a:ext uri="{9D8B030D-6E8A-4147-A177-3AD203B41FA5}">
                      <a16:colId xmlns:a16="http://schemas.microsoft.com/office/drawing/2014/main" val="2854566744"/>
                    </a:ext>
                  </a:extLst>
                </a:gridCol>
                <a:gridCol w="820594">
                  <a:extLst>
                    <a:ext uri="{9D8B030D-6E8A-4147-A177-3AD203B41FA5}">
                      <a16:colId xmlns:a16="http://schemas.microsoft.com/office/drawing/2014/main" val="2064069403"/>
                    </a:ext>
                  </a:extLst>
                </a:gridCol>
              </a:tblGrid>
              <a:tr h="370840">
                <a:tc>
                  <a:txBody>
                    <a:bodyPr/>
                    <a:lstStyle/>
                    <a:p>
                      <a:endParaRPr lang="en-US" sz="14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Focus on Immigration</a:t>
                      </a:r>
                    </a:p>
                  </a:txBody>
                  <a:tcPr anchor="ctr">
                    <a:lnR w="6350" cap="flat" cmpd="sng" algn="ctr">
                      <a:solidFill>
                        <a:schemeClr val="tx1"/>
                      </a:solidFill>
                      <a:prstDash val="solid"/>
                      <a:round/>
                      <a:headEnd type="none" w="med" len="med"/>
                      <a:tailEnd type="none" w="med" len="med"/>
                    </a:lnR>
                    <a:solidFill>
                      <a:schemeClr val="tx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Woke Ideology v Common Sense </a:t>
                      </a:r>
                    </a:p>
                  </a:txBody>
                  <a:tcPr anchor="ctr">
                    <a:lnL w="6350" cap="flat" cmpd="sng" algn="ctr">
                      <a:solidFill>
                        <a:schemeClr val="tx1"/>
                      </a:solidFill>
                      <a:prstDash val="solid"/>
                      <a:round/>
                      <a:headEnd type="none" w="med" len="med"/>
                      <a:tailEnd type="none" w="med" len="med"/>
                    </a:lnL>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625028683"/>
                  </a:ext>
                </a:extLst>
              </a:tr>
              <a:tr h="370840">
                <a:tc>
                  <a:txBody>
                    <a:bodyPr/>
                    <a:lstStyle/>
                    <a:p>
                      <a:endParaRPr lang="en-US" sz="1400"/>
                    </a:p>
                  </a:txBody>
                  <a:tcPr anchor="ctr"/>
                </a:tc>
                <a:tc>
                  <a:txBody>
                    <a:bodyPr/>
                    <a:lstStyle/>
                    <a:p>
                      <a:endParaRPr lang="en-US" sz="1400"/>
                    </a:p>
                  </a:txBody>
                  <a:tcPr anchor="ctr"/>
                </a:tc>
                <a:tc>
                  <a:txBody>
                    <a:bodyPr/>
                    <a:lstStyle/>
                    <a:p>
                      <a:pPr algn="ctr"/>
                      <a:r>
                        <a:rPr lang="en-US" sz="1400" b="1"/>
                        <a:t>Swing Voters</a:t>
                      </a:r>
                    </a:p>
                  </a:txBody>
                  <a:tcPr anchor="ctr">
                    <a:lnR w="6350" cap="flat" cmpd="sng" algn="ctr">
                      <a:solidFill>
                        <a:schemeClr val="tx1"/>
                      </a:solidFill>
                      <a:prstDash val="solid"/>
                      <a:round/>
                      <a:headEnd type="none" w="med" len="med"/>
                      <a:tailEnd type="none" w="med" len="med"/>
                    </a:lnR>
                    <a:solidFill>
                      <a:schemeClr val="bg2"/>
                    </a:solidFill>
                  </a:tcPr>
                </a:tc>
                <a:tc>
                  <a:txBody>
                    <a:bodyPr/>
                    <a:lstStyle/>
                    <a:p>
                      <a:endParaRPr lang="en-US" sz="1400" b="1"/>
                    </a:p>
                  </a:txBody>
                  <a:tcPr anchor="ctr">
                    <a:lnL w="635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Swing Voters</a:t>
                      </a:r>
                    </a:p>
                  </a:txBody>
                  <a:tcPr anchor="ctr">
                    <a:solidFill>
                      <a:schemeClr val="bg2"/>
                    </a:solidFill>
                  </a:tcPr>
                </a:tc>
                <a:extLst>
                  <a:ext uri="{0D108BD9-81ED-4DB2-BD59-A6C34878D82A}">
                    <a16:rowId xmlns:a16="http://schemas.microsoft.com/office/drawing/2014/main" val="1241591224"/>
                  </a:ext>
                </a:extLst>
              </a:tr>
              <a:tr h="731520">
                <a:tc>
                  <a:txBody>
                    <a:bodyPr/>
                    <a:lstStyle/>
                    <a:p>
                      <a:r>
                        <a:rPr lang="en-US" sz="1400" b="0" kern="1200">
                          <a:solidFill>
                            <a:schemeClr val="dk1"/>
                          </a:solidFill>
                          <a:effectLst/>
                        </a:rPr>
                        <a:t>This Republican is raising an important problem that I am concerned about </a:t>
                      </a:r>
                      <a:endParaRPr lang="en-US" sz="1400" b="0"/>
                    </a:p>
                  </a:txBody>
                  <a:tcPr anchor="ctr">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58</a:t>
                      </a:r>
                    </a:p>
                  </a:txBody>
                  <a:tcPr anchor="ctr">
                    <a:lnR w="6350" cap="flat" cmpd="sng" algn="ctr">
                      <a:solidFill>
                        <a:schemeClr val="tx1"/>
                      </a:solidFill>
                      <a:prstDash val="solid"/>
                      <a:round/>
                      <a:headEnd type="none" w="med" len="med"/>
                      <a:tailEnd type="none" w="med" len="med"/>
                    </a:lnR>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L w="6350" cap="flat" cmpd="sng" algn="ctr">
                      <a:solidFill>
                        <a:schemeClr val="tx1"/>
                      </a:solidFill>
                      <a:prstDash val="solid"/>
                      <a:round/>
                      <a:headEnd type="none" w="med" len="med"/>
                      <a:tailEnd type="none" w="med" len="med"/>
                    </a:lnL>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4147640353"/>
                  </a:ext>
                </a:extLst>
              </a:tr>
              <a:tr h="731520">
                <a:tc>
                  <a:txBody>
                    <a:bodyPr/>
                    <a:lstStyle/>
                    <a:p>
                      <a:r>
                        <a:rPr lang="en-US" sz="1400" b="0" kern="1200">
                          <a:solidFill>
                            <a:schemeClr val="dk1"/>
                          </a:solidFill>
                          <a:effectLst/>
                        </a:rPr>
                        <a:t>This Republican is trying to frighten and divide people </a:t>
                      </a:r>
                      <a:endParaRPr lang="en-US" sz="1400" b="0"/>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endParaRPr lang="en-US" sz="1400"/>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tc>
                  <a:txBody>
                    <a:bodyPr/>
                    <a:lstStyle/>
                    <a:p>
                      <a:pPr algn="ctr"/>
                      <a:r>
                        <a:rPr lang="en-US" sz="1400"/>
                        <a:t>57</a:t>
                      </a:r>
                    </a:p>
                  </a:txBody>
                  <a:tcPr anchor="ct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tcPr>
                </a:tc>
                <a:extLst>
                  <a:ext uri="{0D108BD9-81ED-4DB2-BD59-A6C34878D82A}">
                    <a16:rowId xmlns:a16="http://schemas.microsoft.com/office/drawing/2014/main" val="1267235547"/>
                  </a:ext>
                </a:extLst>
              </a:tr>
              <a:tr h="731520">
                <a:tc>
                  <a:txBody>
                    <a:bodyPr/>
                    <a:lstStyle/>
                    <a:p>
                      <a:r>
                        <a:rPr lang="en-US" sz="1400" b="0" kern="1200">
                          <a:solidFill>
                            <a:schemeClr val="dk1"/>
                          </a:solidFill>
                          <a:effectLst/>
                        </a:rPr>
                        <a:t>This Republican is looking out for people like me </a:t>
                      </a:r>
                      <a:endParaRPr lang="en-US" sz="1400" b="0"/>
                    </a:p>
                  </a:txBody>
                  <a:tcPr anchor="ctr">
                    <a:lnT w="9525" cap="flat" cmpd="sng" algn="ctr">
                      <a:solidFill>
                        <a:schemeClr val="bg2">
                          <a:lumMod val="75000"/>
                        </a:schemeClr>
                      </a:solidFill>
                      <a:prstDash val="sysDash"/>
                      <a:round/>
                      <a:headEnd type="none" w="med" len="med"/>
                      <a:tailEnd type="none" w="med" len="med"/>
                    </a:lnT>
                  </a:tcPr>
                </a:tc>
                <a:tc>
                  <a:txBody>
                    <a:bodyPr/>
                    <a:lstStyle/>
                    <a:p>
                      <a:endParaRPr lang="en-US" sz="1400"/>
                    </a:p>
                  </a:txBody>
                  <a:tcPr anchor="ctr">
                    <a:lnT w="9525" cap="flat" cmpd="sng" algn="ctr">
                      <a:solidFill>
                        <a:schemeClr val="bg2">
                          <a:lumMod val="75000"/>
                        </a:schemeClr>
                      </a:solidFill>
                      <a:prstDash val="sysDash"/>
                      <a:round/>
                      <a:headEnd type="none" w="med" len="med"/>
                      <a:tailEnd type="none" w="med" len="med"/>
                    </a:lnT>
                  </a:tcPr>
                </a:tc>
                <a:tc>
                  <a:txBody>
                    <a:bodyPr/>
                    <a:lstStyle/>
                    <a:p>
                      <a:pPr algn="ctr"/>
                      <a:r>
                        <a:rPr lang="en-US" sz="1400"/>
                        <a:t>47</a:t>
                      </a:r>
                    </a:p>
                  </a:txBody>
                  <a:tcPr anchor="ctr">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tcPr>
                </a:tc>
                <a:tc>
                  <a:txBody>
                    <a:bodyPr/>
                    <a:lstStyle/>
                    <a:p>
                      <a:endParaRPr lang="en-US" sz="1400"/>
                    </a:p>
                  </a:txBody>
                  <a:tcPr anchor="ctr">
                    <a:lnL w="6350" cap="flat" cmpd="sng" algn="ctr">
                      <a:solidFill>
                        <a:schemeClr val="tx1"/>
                      </a:solidFill>
                      <a:prstDash val="solid"/>
                      <a:round/>
                      <a:headEnd type="none" w="med" len="med"/>
                      <a:tailEnd type="none" w="med" len="med"/>
                    </a:lnL>
                    <a:lnT w="9525" cap="flat" cmpd="sng" algn="ctr">
                      <a:solidFill>
                        <a:schemeClr val="bg2">
                          <a:lumMod val="75000"/>
                        </a:schemeClr>
                      </a:solidFill>
                      <a:prstDash val="sysDash"/>
                      <a:round/>
                      <a:headEnd type="none" w="med" len="med"/>
                      <a:tailEnd type="none" w="med" len="med"/>
                    </a:lnT>
                  </a:tcPr>
                </a:tc>
                <a:tc>
                  <a:txBody>
                    <a:bodyPr/>
                    <a:lstStyle/>
                    <a:p>
                      <a:pPr algn="ctr"/>
                      <a:r>
                        <a:rPr lang="en-US" sz="1400"/>
                        <a:t>47</a:t>
                      </a:r>
                    </a:p>
                  </a:txBody>
                  <a:tcPr anchor="ctr">
                    <a:lnT w="9525" cap="flat" cmpd="sng" algn="ctr">
                      <a:solidFill>
                        <a:schemeClr val="bg2">
                          <a:lumMod val="75000"/>
                        </a:schemeClr>
                      </a:solidFill>
                      <a:prstDash val="sysDash"/>
                      <a:round/>
                      <a:headEnd type="none" w="med" len="med"/>
                      <a:tailEnd type="none" w="med" len="med"/>
                    </a:lnT>
                  </a:tcPr>
                </a:tc>
                <a:extLst>
                  <a:ext uri="{0D108BD9-81ED-4DB2-BD59-A6C34878D82A}">
                    <a16:rowId xmlns:a16="http://schemas.microsoft.com/office/drawing/2014/main" val="1866785478"/>
                  </a:ext>
                </a:extLst>
              </a:tr>
            </a:tbl>
          </a:graphicData>
        </a:graphic>
      </p:graphicFrame>
      <p:graphicFrame>
        <p:nvGraphicFramePr>
          <p:cNvPr id="5" name="Chart 4">
            <a:extLst>
              <a:ext uri="{FF2B5EF4-FFF2-40B4-BE49-F238E27FC236}">
                <a16:creationId xmlns:a16="http://schemas.microsoft.com/office/drawing/2014/main" id="{C6C9F298-6D9D-A2A8-9477-F8DB0FC05DCC}"/>
              </a:ext>
            </a:extLst>
          </p:cNvPr>
          <p:cNvGraphicFramePr/>
          <p:nvPr>
            <p:extLst>
              <p:ext uri="{D42A27DB-BD31-4B8C-83A1-F6EECF244321}">
                <p14:modId xmlns:p14="http://schemas.microsoft.com/office/powerpoint/2010/main" val="2759168887"/>
              </p:ext>
            </p:extLst>
          </p:nvPr>
        </p:nvGraphicFramePr>
        <p:xfrm>
          <a:off x="3531762" y="1903858"/>
          <a:ext cx="5128475" cy="453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4B50CD1-B9C7-7A7F-F8E5-548182192FDB}"/>
              </a:ext>
            </a:extLst>
          </p:cNvPr>
          <p:cNvGraphicFramePr/>
          <p:nvPr>
            <p:extLst>
              <p:ext uri="{D42A27DB-BD31-4B8C-83A1-F6EECF244321}">
                <p14:modId xmlns:p14="http://schemas.microsoft.com/office/powerpoint/2010/main" val="2737647213"/>
              </p:ext>
            </p:extLst>
          </p:nvPr>
        </p:nvGraphicFramePr>
        <p:xfrm>
          <a:off x="2865864" y="3514265"/>
          <a:ext cx="3468030" cy="2206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8BE4CCB-1726-5F6F-A318-7B569DF03939}"/>
              </a:ext>
            </a:extLst>
          </p:cNvPr>
          <p:cNvGraphicFramePr/>
          <p:nvPr>
            <p:extLst>
              <p:ext uri="{D42A27DB-BD31-4B8C-83A1-F6EECF244321}">
                <p14:modId xmlns:p14="http://schemas.microsoft.com/office/powerpoint/2010/main" val="1421729541"/>
              </p:ext>
            </p:extLst>
          </p:nvPr>
        </p:nvGraphicFramePr>
        <p:xfrm>
          <a:off x="7214839" y="3514265"/>
          <a:ext cx="3468030" cy="22069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242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10E5-0AD7-6356-B21A-EDB25638B314}"/>
              </a:ext>
            </a:extLst>
          </p:cNvPr>
          <p:cNvSpPr>
            <a:spLocks noGrp="1"/>
          </p:cNvSpPr>
          <p:nvPr>
            <p:ph type="title"/>
          </p:nvPr>
        </p:nvSpPr>
        <p:spPr>
          <a:xfrm>
            <a:off x="594359" y="466750"/>
            <a:ext cx="11281551" cy="2761872"/>
          </a:xfrm>
        </p:spPr>
        <p:txBody>
          <a:bodyPr>
            <a:normAutofit/>
          </a:bodyPr>
          <a:lstStyle/>
          <a:p>
            <a:r>
              <a:rPr lang="en-US"/>
              <a:t>Voters are divided on whether othering messages are acceptable, though placing the blame on immigrants has increased salience </a:t>
            </a:r>
            <a:br>
              <a:rPr lang="en-US"/>
            </a:br>
            <a:r>
              <a:rPr lang="en-US"/>
              <a:t>among seniors and white noncollege voters. </a:t>
            </a:r>
          </a:p>
        </p:txBody>
      </p:sp>
      <p:sp>
        <p:nvSpPr>
          <p:cNvPr id="3" name="Slide Number Placeholder 2">
            <a:extLst>
              <a:ext uri="{FF2B5EF4-FFF2-40B4-BE49-F238E27FC236}">
                <a16:creationId xmlns:a16="http://schemas.microsoft.com/office/drawing/2014/main" id="{43F9EB08-D528-6EF5-72AE-EC9538845129}"/>
              </a:ext>
            </a:extLst>
          </p:cNvPr>
          <p:cNvSpPr>
            <a:spLocks noGrp="1"/>
          </p:cNvSpPr>
          <p:nvPr>
            <p:ph type="sldNum" sz="quarter" idx="12"/>
          </p:nvPr>
        </p:nvSpPr>
        <p:spPr/>
        <p:txBody>
          <a:bodyPr/>
          <a:lstStyle/>
          <a:p>
            <a:fld id="{35AC7A8B-0617-B84C-BE7C-25188248DABA}" type="slidenum">
              <a:rPr lang="en-US" smtClean="0"/>
              <a:pPr/>
              <a:t>25</a:t>
            </a:fld>
            <a:endParaRPr lang="en-US"/>
          </a:p>
        </p:txBody>
      </p:sp>
      <p:graphicFrame>
        <p:nvGraphicFramePr>
          <p:cNvPr id="4" name="Table 3">
            <a:extLst>
              <a:ext uri="{FF2B5EF4-FFF2-40B4-BE49-F238E27FC236}">
                <a16:creationId xmlns:a16="http://schemas.microsoft.com/office/drawing/2014/main" id="{D4C8069E-6AFB-AB16-2B83-2C0613B378F9}"/>
              </a:ext>
            </a:extLst>
          </p:cNvPr>
          <p:cNvGraphicFramePr>
            <a:graphicFrameLocks noGrp="1"/>
          </p:cNvGraphicFramePr>
          <p:nvPr>
            <p:extLst>
              <p:ext uri="{D42A27DB-BD31-4B8C-83A1-F6EECF244321}">
                <p14:modId xmlns:p14="http://schemas.microsoft.com/office/powerpoint/2010/main" val="3233636804"/>
              </p:ext>
            </p:extLst>
          </p:nvPr>
        </p:nvGraphicFramePr>
        <p:xfrm>
          <a:off x="6481848" y="1671445"/>
          <a:ext cx="5105850" cy="4283301"/>
        </p:xfrm>
        <a:graphic>
          <a:graphicData uri="http://schemas.openxmlformats.org/drawingml/2006/table">
            <a:tbl>
              <a:tblPr/>
              <a:tblGrid>
                <a:gridCol w="2283011">
                  <a:extLst>
                    <a:ext uri="{9D8B030D-6E8A-4147-A177-3AD203B41FA5}">
                      <a16:colId xmlns:a16="http://schemas.microsoft.com/office/drawing/2014/main" val="479536514"/>
                    </a:ext>
                  </a:extLst>
                </a:gridCol>
                <a:gridCol w="1312888">
                  <a:extLst>
                    <a:ext uri="{9D8B030D-6E8A-4147-A177-3AD203B41FA5}">
                      <a16:colId xmlns:a16="http://schemas.microsoft.com/office/drawing/2014/main" val="1989392263"/>
                    </a:ext>
                  </a:extLst>
                </a:gridCol>
                <a:gridCol w="1509951">
                  <a:extLst>
                    <a:ext uri="{9D8B030D-6E8A-4147-A177-3AD203B41FA5}">
                      <a16:colId xmlns:a16="http://schemas.microsoft.com/office/drawing/2014/main" val="2728333660"/>
                    </a:ext>
                  </a:extLst>
                </a:gridCol>
              </a:tblGrid>
              <a:tr h="171332">
                <a:tc>
                  <a:txBody>
                    <a:bodyPr/>
                    <a:lstStyle/>
                    <a:p>
                      <a:pPr algn="l" rtl="0" fontAlgn="base">
                        <a:lnSpc>
                          <a:spcPct val="100000"/>
                        </a:lnSpc>
                        <a:buNone/>
                      </a:pPr>
                      <a:r>
                        <a:rPr lang="en-US" sz="11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ct val="100000"/>
                        </a:lnSpc>
                        <a:buNone/>
                      </a:pPr>
                      <a:r>
                        <a:rPr lang="en-US" sz="1100" b="1" i="0" dirty="0">
                          <a:solidFill>
                            <a:schemeClr val="bg1"/>
                          </a:solidFill>
                          <a:effectLst/>
                          <a:latin typeface="Arial" panose="020B0604020202020204" pitchFamily="34" charset="0"/>
                        </a:rPr>
                        <a:t>Acceptable % </a:t>
                      </a:r>
                      <a:endParaRPr lang="en-US" sz="1100" b="1" i="0" dirty="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298756201"/>
                  </a:ext>
                </a:extLst>
              </a:tr>
              <a:tr h="342665">
                <a:tc>
                  <a:txBody>
                    <a:bodyPr/>
                    <a:lstStyle/>
                    <a:p>
                      <a:pPr algn="l" rtl="0" fontAlgn="base">
                        <a:lnSpc>
                          <a:spcPct val="100000"/>
                        </a:lnSpc>
                        <a:buNone/>
                      </a:pPr>
                      <a:r>
                        <a:rPr lang="en-US" sz="11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Focus on Immigration </a:t>
                      </a:r>
                      <a:endParaRPr lang="en-US" sz="11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100" b="1" i="0">
                          <a:effectLst/>
                          <a:latin typeface="Arial" panose="020B0604020202020204" pitchFamily="34" charset="0"/>
                        </a:rPr>
                        <a:t>Woke Ideology v Common Sense </a:t>
                      </a:r>
                      <a:endParaRPr lang="en-US" sz="11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34944281"/>
                  </a:ext>
                </a:extLst>
              </a:tr>
              <a:tr h="171332">
                <a:tc>
                  <a:txBody>
                    <a:bodyPr/>
                    <a:lstStyle/>
                    <a:p>
                      <a:pPr algn="l" rtl="0" fontAlgn="base">
                        <a:lnSpc>
                          <a:spcPct val="100000"/>
                        </a:lnSpc>
                        <a:buNone/>
                      </a:pPr>
                      <a:r>
                        <a:rPr lang="en-US" sz="1100" b="0" i="0">
                          <a:effectLst/>
                          <a:latin typeface="Arial" panose="020B0604020202020204" pitchFamily="34" charset="0"/>
                        </a:rPr>
                        <a:t>Swing voters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52 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48 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35682059"/>
                  </a:ext>
                </a:extLst>
              </a:tr>
              <a:tr h="171332">
                <a:tc>
                  <a:txBody>
                    <a:bodyPr/>
                    <a:lstStyle/>
                    <a:p>
                      <a:pPr algn="l" rtl="0" fontAlgn="base">
                        <a:lnSpc>
                          <a:spcPct val="100000"/>
                        </a:lnSpc>
                        <a:buNone/>
                      </a:pPr>
                      <a:r>
                        <a:rPr lang="en-US" sz="1100" b="0" i="0">
                          <a:effectLst/>
                          <a:latin typeface="Arial" panose="020B0604020202020204" pitchFamily="34" charset="0"/>
                        </a:rPr>
                        <a:t>Democrats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18 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88404608"/>
                  </a:ext>
                </a:extLst>
              </a:tr>
              <a:tr h="171332">
                <a:tc>
                  <a:txBody>
                    <a:bodyPr/>
                    <a:lstStyle/>
                    <a:p>
                      <a:pPr algn="l" rtl="0" fontAlgn="base">
                        <a:lnSpc>
                          <a:spcPct val="100000"/>
                        </a:lnSpc>
                        <a:buNone/>
                      </a:pPr>
                      <a:r>
                        <a:rPr lang="en-US" sz="1100" b="0" i="0">
                          <a:effectLst/>
                          <a:latin typeface="Arial" panose="020B0604020202020204" pitchFamily="34" charset="0"/>
                        </a:rPr>
                        <a:t>Independents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dirty="0">
                          <a:effectLst/>
                          <a:latin typeface="Arial" panose="020B0604020202020204" pitchFamily="34" charset="0"/>
                        </a:rPr>
                        <a:t>40 </a:t>
                      </a:r>
                      <a:endParaRPr lang="en-US" sz="1100" b="0" i="0"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058990500"/>
                  </a:ext>
                </a:extLst>
              </a:tr>
              <a:tr h="171332">
                <a:tc>
                  <a:txBody>
                    <a:bodyPr/>
                    <a:lstStyle/>
                    <a:p>
                      <a:pPr algn="l" rtl="0" fontAlgn="base">
                        <a:lnSpc>
                          <a:spcPct val="100000"/>
                        </a:lnSpc>
                        <a:buNone/>
                      </a:pPr>
                      <a:r>
                        <a:rPr lang="en-US" sz="1100" b="0" i="0">
                          <a:effectLst/>
                          <a:latin typeface="Arial" panose="020B0604020202020204" pitchFamily="34" charset="0"/>
                        </a:rPr>
                        <a:t>Non-MAGA Republicans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77 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71 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221386"/>
                  </a:ext>
                </a:extLst>
              </a:tr>
              <a:tr h="171332">
                <a:tc>
                  <a:txBody>
                    <a:bodyPr/>
                    <a:lstStyle/>
                    <a:p>
                      <a:pPr algn="l" rtl="0" fontAlgn="base">
                        <a:lnSpc>
                          <a:spcPct val="100000"/>
                        </a:lnSpc>
                        <a:buNone/>
                      </a:pPr>
                      <a:r>
                        <a:rPr lang="en-US" sz="1100" b="0" i="0">
                          <a:effectLst/>
                          <a:latin typeface="Arial" panose="020B0604020202020204" pitchFamily="34" charset="0"/>
                        </a:rPr>
                        <a:t>MAGA Republicans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93</a:t>
                      </a:r>
                      <a:r>
                        <a:rPr lang="en-US" sz="1100" b="0" i="0">
                          <a:effectLst/>
                          <a:latin typeface="Arial" panose="020B0604020202020204" pitchFamily="34" charset="0"/>
                        </a:rPr>
                        <a:t>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82 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76687399"/>
                  </a:ext>
                </a:extLst>
              </a:tr>
              <a:tr h="171332">
                <a:tc>
                  <a:txBody>
                    <a:bodyPr/>
                    <a:lstStyle/>
                    <a:p>
                      <a:pPr algn="l" rtl="0" fontAlgn="base">
                        <a:lnSpc>
                          <a:spcPct val="100000"/>
                        </a:lnSpc>
                        <a:buNone/>
                      </a:pPr>
                      <a:r>
                        <a:rPr lang="en-US" sz="1100" b="0" i="0">
                          <a:effectLst/>
                          <a:latin typeface="Arial" panose="020B0604020202020204" pitchFamily="34" charset="0"/>
                        </a:rPr>
                        <a:t>Undecided House voters 2026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47 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1299906"/>
                  </a:ext>
                </a:extLst>
              </a:tr>
              <a:tr h="171332">
                <a:tc>
                  <a:txBody>
                    <a:bodyPr/>
                    <a:lstStyle/>
                    <a:p>
                      <a:pPr algn="l" rtl="0" fontAlgn="base">
                        <a:lnSpc>
                          <a:spcPct val="100000"/>
                        </a:lnSpc>
                        <a:buNone/>
                      </a:pPr>
                      <a:r>
                        <a:rPr lang="en-US" sz="1100" b="0" i="0">
                          <a:effectLst/>
                        </a:rPr>
                        <a:t>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59</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rPr>
                        <a:t>53</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2854423"/>
                  </a:ext>
                </a:extLst>
              </a:tr>
              <a:tr h="171332">
                <a:tc>
                  <a:txBody>
                    <a:bodyPr/>
                    <a:lstStyle/>
                    <a:p>
                      <a:pPr algn="l" rtl="0" fontAlgn="base">
                        <a:lnSpc>
                          <a:spcPct val="100000"/>
                        </a:lnSpc>
                        <a:buNone/>
                      </a:pPr>
                      <a:r>
                        <a:rPr lang="en-US" sz="1100" b="0" i="0">
                          <a:effectLst/>
                        </a:rPr>
                        <a:t>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rPr>
                        <a:t>47</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rPr>
                        <a:t>42</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23839443"/>
                  </a:ext>
                </a:extLst>
              </a:tr>
              <a:tr h="171332">
                <a:tc>
                  <a:txBody>
                    <a:bodyPr/>
                    <a:lstStyle/>
                    <a:p>
                      <a:pPr algn="l" rtl="0" fontAlgn="base">
                        <a:lnSpc>
                          <a:spcPct val="100000"/>
                        </a:lnSpc>
                        <a:buNone/>
                      </a:pPr>
                      <a:r>
                        <a:rPr lang="en-US" sz="1100" b="0" i="0">
                          <a:effectLst/>
                          <a:latin typeface="Arial" panose="020B0604020202020204" pitchFamily="34" charset="0"/>
                        </a:rPr>
                        <a:t>18-34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43 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76855825"/>
                  </a:ext>
                </a:extLst>
              </a:tr>
              <a:tr h="171332">
                <a:tc>
                  <a:txBody>
                    <a:bodyPr/>
                    <a:lstStyle/>
                    <a:p>
                      <a:pPr algn="l" rtl="0" fontAlgn="base">
                        <a:lnSpc>
                          <a:spcPct val="100000"/>
                        </a:lnSpc>
                        <a:buNone/>
                      </a:pPr>
                      <a:r>
                        <a:rPr lang="en-US" sz="1100" b="0" i="0">
                          <a:effectLst/>
                          <a:latin typeface="Arial" panose="020B0604020202020204" pitchFamily="34" charset="0"/>
                        </a:rPr>
                        <a:t>35-49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51 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47 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1797086"/>
                  </a:ext>
                </a:extLst>
              </a:tr>
              <a:tr h="171332">
                <a:tc>
                  <a:txBody>
                    <a:bodyPr/>
                    <a:lstStyle/>
                    <a:p>
                      <a:pPr algn="l" rtl="0" fontAlgn="base">
                        <a:lnSpc>
                          <a:spcPct val="100000"/>
                        </a:lnSpc>
                        <a:buNone/>
                      </a:pPr>
                      <a:r>
                        <a:rPr lang="en-US" sz="1100" b="0" i="0">
                          <a:effectLst/>
                          <a:latin typeface="Arial" panose="020B0604020202020204" pitchFamily="34" charset="0"/>
                        </a:rPr>
                        <a:t>50-64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56 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554094262"/>
                  </a:ext>
                </a:extLst>
              </a:tr>
              <a:tr h="171332">
                <a:tc>
                  <a:txBody>
                    <a:bodyPr/>
                    <a:lstStyle/>
                    <a:p>
                      <a:pPr algn="l" rtl="0" fontAlgn="base">
                        <a:lnSpc>
                          <a:spcPct val="100000"/>
                        </a:lnSpc>
                        <a:buNone/>
                      </a:pPr>
                      <a:r>
                        <a:rPr lang="en-US" sz="1100" b="0" i="0">
                          <a:effectLst/>
                          <a:latin typeface="Arial" panose="020B0604020202020204" pitchFamily="34" charset="0"/>
                        </a:rPr>
                        <a:t>65+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59</a:t>
                      </a:r>
                      <a:r>
                        <a:rPr lang="en-US" sz="1100" b="0" i="0">
                          <a:effectLst/>
                          <a:latin typeface="Arial" panose="020B0604020202020204" pitchFamily="34" charset="0"/>
                        </a:rPr>
                        <a:t>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33430814"/>
                  </a:ext>
                </a:extLst>
              </a:tr>
              <a:tr h="171332">
                <a:tc>
                  <a:txBody>
                    <a:bodyPr/>
                    <a:lstStyle/>
                    <a:p>
                      <a:pPr algn="l" rtl="0" fontAlgn="base">
                        <a:lnSpc>
                          <a:spcPct val="100000"/>
                        </a:lnSpc>
                        <a:buNone/>
                      </a:pPr>
                      <a:r>
                        <a:rPr lang="en-US" sz="1100" b="0" i="0">
                          <a:effectLst/>
                          <a:latin typeface="Arial" panose="020B0604020202020204" pitchFamily="34" charset="0"/>
                        </a:rPr>
                        <a:t>White noncollege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63</a:t>
                      </a:r>
                      <a:r>
                        <a:rPr lang="en-US" sz="1100" b="0" i="0">
                          <a:effectLst/>
                          <a:latin typeface="Arial" panose="020B0604020202020204" pitchFamily="34" charset="0"/>
                        </a:rPr>
                        <a:t>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55 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90130182"/>
                  </a:ext>
                </a:extLst>
              </a:tr>
              <a:tr h="171332">
                <a:tc>
                  <a:txBody>
                    <a:bodyPr/>
                    <a:lstStyle/>
                    <a:p>
                      <a:pPr algn="l" rtl="0" fontAlgn="base">
                        <a:lnSpc>
                          <a:spcPct val="100000"/>
                        </a:lnSpc>
                        <a:buNone/>
                      </a:pPr>
                      <a:r>
                        <a:rPr lang="en-US" sz="1100" b="0" i="0">
                          <a:effectLst/>
                          <a:latin typeface="Arial" panose="020B0604020202020204" pitchFamily="34" charset="0"/>
                        </a:rPr>
                        <a:t>White college grads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46 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725714204"/>
                  </a:ext>
                </a:extLst>
              </a:tr>
              <a:tr h="171332">
                <a:tc>
                  <a:txBody>
                    <a:bodyPr/>
                    <a:lstStyle/>
                    <a:p>
                      <a:pPr algn="l" rtl="0" fontAlgn="base">
                        <a:lnSpc>
                          <a:spcPct val="100000"/>
                        </a:lnSpc>
                        <a:buNone/>
                      </a:pPr>
                      <a:r>
                        <a:rPr lang="en-US" sz="1100" b="0" i="0">
                          <a:effectLst/>
                          <a:latin typeface="Arial" panose="020B0604020202020204" pitchFamily="34" charset="0"/>
                        </a:rPr>
                        <a:t>Black 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48 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42 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960906125"/>
                  </a:ext>
                </a:extLst>
              </a:tr>
              <a:tr h="171332">
                <a:tc>
                  <a:txBody>
                    <a:bodyPr/>
                    <a:lstStyle/>
                    <a:p>
                      <a:pPr algn="l" rtl="0" fontAlgn="base">
                        <a:lnSpc>
                          <a:spcPct val="100000"/>
                        </a:lnSpc>
                        <a:buNone/>
                      </a:pPr>
                      <a:r>
                        <a:rPr lang="en-US" sz="1100" b="0" i="0">
                          <a:effectLst/>
                          <a:latin typeface="Arial" panose="020B0604020202020204" pitchFamily="34" charset="0"/>
                        </a:rPr>
                        <a:t>Black women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25 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24 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211494960"/>
                  </a:ext>
                </a:extLst>
              </a:tr>
              <a:tr h="171332">
                <a:tc>
                  <a:txBody>
                    <a:bodyPr/>
                    <a:lstStyle/>
                    <a:p>
                      <a:pPr algn="l" rtl="0" fontAlgn="base">
                        <a:lnSpc>
                          <a:spcPct val="100000"/>
                        </a:lnSpc>
                        <a:buNone/>
                      </a:pPr>
                      <a:r>
                        <a:rPr lang="en-US" sz="1100" b="0" i="0">
                          <a:effectLst/>
                          <a:latin typeface="Arial" panose="020B0604020202020204" pitchFamily="34" charset="0"/>
                        </a:rPr>
                        <a:t>Latino 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52 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24407488"/>
                  </a:ext>
                </a:extLst>
              </a:tr>
              <a:tr h="171332">
                <a:tc>
                  <a:txBody>
                    <a:bodyPr/>
                    <a:lstStyle/>
                    <a:p>
                      <a:pPr algn="l" rtl="0" fontAlgn="base">
                        <a:lnSpc>
                          <a:spcPct val="100000"/>
                        </a:lnSpc>
                        <a:buNone/>
                      </a:pPr>
                      <a:r>
                        <a:rPr lang="en-US" sz="1100" b="0" i="0">
                          <a:effectLst/>
                          <a:latin typeface="Arial" panose="020B0604020202020204" pitchFamily="34" charset="0"/>
                        </a:rPr>
                        <a:t>Latina women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dirty="0">
                          <a:effectLst/>
                          <a:latin typeface="Arial" panose="020B0604020202020204" pitchFamily="34" charset="0"/>
                        </a:rPr>
                        <a:t>37 </a:t>
                      </a:r>
                      <a:endParaRPr lang="en-US" sz="1100" b="0" i="0"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815291910"/>
                  </a:ext>
                </a:extLst>
              </a:tr>
              <a:tr h="171332">
                <a:tc>
                  <a:txBody>
                    <a:bodyPr/>
                    <a:lstStyle/>
                    <a:p>
                      <a:pPr algn="l" rtl="0" fontAlgn="base">
                        <a:lnSpc>
                          <a:spcPct val="100000"/>
                        </a:lnSpc>
                        <a:buNone/>
                      </a:pPr>
                      <a:r>
                        <a:rPr lang="en-US" sz="1100" b="0" i="0" dirty="0">
                          <a:effectLst/>
                        </a:rPr>
                        <a:t>Unmarried 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41</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38</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99702996"/>
                  </a:ext>
                </a:extLst>
              </a:tr>
              <a:tr h="171332">
                <a:tc>
                  <a:txBody>
                    <a:bodyPr/>
                    <a:lstStyle/>
                    <a:p>
                      <a:pPr marL="0" algn="l" defTabSz="914400" rtl="0" eaLnBrk="1" fontAlgn="base" latinLnBrk="0" hangingPunct="1">
                        <a:lnSpc>
                          <a:spcPct val="100000"/>
                        </a:lnSpc>
                        <a:buNone/>
                      </a:pPr>
                      <a:r>
                        <a:rPr lang="en-US" sz="1100" b="0" i="0" kern="1200" dirty="0">
                          <a:solidFill>
                            <a:schemeClr val="tx1"/>
                          </a:solidFill>
                          <a:effectLst/>
                          <a:latin typeface="+mn-lt"/>
                          <a:ea typeface="+mn-ea"/>
                          <a:cs typeface="+mn-cs"/>
                        </a:rPr>
                        <a:t>Less than $50k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dirty="0">
                          <a:effectLst/>
                        </a:rPr>
                        <a:t>52</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2">
                        <a:lumMod val="20000"/>
                        <a:lumOff val="80000"/>
                      </a:schemeClr>
                    </a:solidFill>
                  </a:tcPr>
                </a:tc>
                <a:tc>
                  <a:txBody>
                    <a:bodyPr/>
                    <a:lstStyle/>
                    <a:p>
                      <a:pPr algn="ctr" rtl="0" fontAlgn="base">
                        <a:lnSpc>
                          <a:spcPct val="100000"/>
                        </a:lnSpc>
                        <a:buNone/>
                      </a:pPr>
                      <a:r>
                        <a:rPr lang="en-US" sz="1100" b="0" i="0" dirty="0">
                          <a:effectLst/>
                        </a:rPr>
                        <a:t>45</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16091820"/>
                  </a:ext>
                </a:extLst>
              </a:tr>
              <a:tr h="171332">
                <a:tc>
                  <a:txBody>
                    <a:bodyPr/>
                    <a:lstStyle/>
                    <a:p>
                      <a:pPr marL="0" algn="l" defTabSz="914400" rtl="0" eaLnBrk="1" fontAlgn="base" latinLnBrk="0" hangingPunct="1">
                        <a:lnSpc>
                          <a:spcPct val="100000"/>
                        </a:lnSpc>
                        <a:buNone/>
                      </a:pPr>
                      <a:r>
                        <a:rPr lang="en-US" sz="1100" b="0" i="0" kern="1200" dirty="0">
                          <a:solidFill>
                            <a:schemeClr val="tx1"/>
                          </a:solidFill>
                          <a:effectLst/>
                          <a:latin typeface="+mn-lt"/>
                          <a:ea typeface="+mn-ea"/>
                          <a:cs typeface="+mn-cs"/>
                        </a:rPr>
                        <a:t>$50k-$100k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54</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2">
                        <a:lumMod val="20000"/>
                        <a:lumOff val="80000"/>
                      </a:schemeClr>
                    </a:solidFill>
                  </a:tcPr>
                </a:tc>
                <a:tc>
                  <a:txBody>
                    <a:bodyPr/>
                    <a:lstStyle/>
                    <a:p>
                      <a:pPr algn="ctr" rtl="0" fontAlgn="base">
                        <a:lnSpc>
                          <a:spcPct val="100000"/>
                        </a:lnSpc>
                        <a:buNone/>
                      </a:pPr>
                      <a:r>
                        <a:rPr lang="en-US" sz="1100" b="0" i="0">
                          <a:effectLst/>
                        </a:rPr>
                        <a:t>49</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861607805"/>
                  </a:ext>
                </a:extLst>
              </a:tr>
              <a:tr h="171332">
                <a:tc>
                  <a:txBody>
                    <a:bodyPr/>
                    <a:lstStyle/>
                    <a:p>
                      <a:pPr marL="0" algn="l" defTabSz="914400" rtl="0" eaLnBrk="1" fontAlgn="base" latinLnBrk="0" hangingPunct="1">
                        <a:lnSpc>
                          <a:spcPct val="100000"/>
                        </a:lnSpc>
                        <a:buNone/>
                      </a:pPr>
                      <a:r>
                        <a:rPr lang="en-US" sz="1100" b="0" i="0" kern="1200" dirty="0">
                          <a:solidFill>
                            <a:schemeClr val="tx1"/>
                          </a:solidFill>
                          <a:effectLst/>
                          <a:latin typeface="+mn-lt"/>
                          <a:ea typeface="+mn-ea"/>
                          <a:cs typeface="+mn-cs"/>
                        </a:rPr>
                        <a:t>$100k+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0" i="0">
                          <a:effectLst/>
                        </a:rPr>
                        <a:t>51</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47</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87060904"/>
                  </a:ext>
                </a:extLst>
              </a:tr>
            </a:tbl>
          </a:graphicData>
        </a:graphic>
      </p:graphicFrame>
      <p:cxnSp>
        <p:nvCxnSpPr>
          <p:cNvPr id="5" name="Straight Connector 4">
            <a:extLst>
              <a:ext uri="{FF2B5EF4-FFF2-40B4-BE49-F238E27FC236}">
                <a16:creationId xmlns:a16="http://schemas.microsoft.com/office/drawing/2014/main" id="{E9D96D00-6408-99A0-0319-E87E0378E6B6}"/>
              </a:ext>
            </a:extLst>
          </p:cNvPr>
          <p:cNvCxnSpPr>
            <a:cxnSpLocks/>
          </p:cNvCxnSpPr>
          <p:nvPr/>
        </p:nvCxnSpPr>
        <p:spPr>
          <a:xfrm flipV="1">
            <a:off x="6388412" y="1847686"/>
            <a:ext cx="0" cy="4107069"/>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547D8BD3-D167-7138-ED32-9FA7E007A412}"/>
              </a:ext>
            </a:extLst>
          </p:cNvPr>
          <p:cNvSpPr txBox="1"/>
          <p:nvPr/>
        </p:nvSpPr>
        <p:spPr>
          <a:xfrm>
            <a:off x="594359" y="1847685"/>
            <a:ext cx="5781040" cy="584775"/>
          </a:xfrm>
          <a:prstGeom prst="rect">
            <a:avLst/>
          </a:prstGeom>
          <a:noFill/>
        </p:spPr>
        <p:txBody>
          <a:bodyPr wrap="square">
            <a:spAutoFit/>
          </a:bodyPr>
          <a:lstStyle/>
          <a:p>
            <a:pPr algn="ctr"/>
            <a:r>
              <a:rPr lang="en-US" sz="1600" b="0" i="1">
                <a:solidFill>
                  <a:srgbClr val="000000"/>
                </a:solidFill>
                <a:effectLst/>
              </a:rPr>
              <a:t>Please indicate whether you think what was said in the clip was acceptable or unacceptable.</a:t>
            </a:r>
            <a:endParaRPr lang="en-US" sz="1600" i="1"/>
          </a:p>
        </p:txBody>
      </p:sp>
      <p:graphicFrame>
        <p:nvGraphicFramePr>
          <p:cNvPr id="11" name="Table 10">
            <a:extLst>
              <a:ext uri="{FF2B5EF4-FFF2-40B4-BE49-F238E27FC236}">
                <a16:creationId xmlns:a16="http://schemas.microsoft.com/office/drawing/2014/main" id="{79129451-DEE1-AA13-39A2-F31A195F48B9}"/>
              </a:ext>
            </a:extLst>
          </p:cNvPr>
          <p:cNvGraphicFramePr>
            <a:graphicFrameLocks noGrp="1"/>
          </p:cNvGraphicFramePr>
          <p:nvPr>
            <p:extLst>
              <p:ext uri="{D42A27DB-BD31-4B8C-83A1-F6EECF244321}">
                <p14:modId xmlns:p14="http://schemas.microsoft.com/office/powerpoint/2010/main" val="3332362078"/>
              </p:ext>
            </p:extLst>
          </p:nvPr>
        </p:nvGraphicFramePr>
        <p:xfrm>
          <a:off x="604301" y="5389280"/>
          <a:ext cx="5771094" cy="701040"/>
        </p:xfrm>
        <a:graphic>
          <a:graphicData uri="http://schemas.openxmlformats.org/drawingml/2006/table">
            <a:tbl>
              <a:tblPr firstRow="1" bandRow="1">
                <a:tableStyleId>{2D5ABB26-0587-4C30-8999-92F81FD0307C}</a:tableStyleId>
              </a:tblPr>
              <a:tblGrid>
                <a:gridCol w="2885547">
                  <a:extLst>
                    <a:ext uri="{9D8B030D-6E8A-4147-A177-3AD203B41FA5}">
                      <a16:colId xmlns:a16="http://schemas.microsoft.com/office/drawing/2014/main" val="2197748111"/>
                    </a:ext>
                  </a:extLst>
                </a:gridCol>
                <a:gridCol w="2885547">
                  <a:extLst>
                    <a:ext uri="{9D8B030D-6E8A-4147-A177-3AD203B41FA5}">
                      <a16:colId xmlns:a16="http://schemas.microsoft.com/office/drawing/2014/main" val="3547613367"/>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Focus on Immigration</a:t>
                      </a:r>
                    </a:p>
                  </a:txBody>
                  <a:tcPr marL="137160" marR="137160" marT="137160" marB="1371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Woke Ideology v </a:t>
                      </a:r>
                      <a:br>
                        <a:rPr kumimoji="0" lang="en-US" sz="1400" b="1" i="0" u="none" strike="noStrike" kern="1200" cap="none" spc="0" normalizeH="0" baseline="0" noProof="0">
                          <a:ln>
                            <a:noFill/>
                          </a:ln>
                          <a:solidFill>
                            <a:schemeClr val="tx1"/>
                          </a:solidFill>
                          <a:effectLst/>
                          <a:uLnTx/>
                          <a:uFillTx/>
                          <a:latin typeface="+mn-lt"/>
                          <a:ea typeface="+mn-ea"/>
                          <a:cs typeface="+mn-cs"/>
                        </a:rPr>
                      </a:br>
                      <a:r>
                        <a:rPr kumimoji="0" lang="en-US" sz="1400" b="1" i="0" u="none" strike="noStrike" kern="1200" cap="none" spc="0" normalizeH="0" baseline="0" noProof="0">
                          <a:ln>
                            <a:noFill/>
                          </a:ln>
                          <a:solidFill>
                            <a:schemeClr val="tx1"/>
                          </a:solidFill>
                          <a:effectLst/>
                          <a:uLnTx/>
                          <a:uFillTx/>
                          <a:latin typeface="+mn-lt"/>
                          <a:ea typeface="+mn-ea"/>
                          <a:cs typeface="+mn-cs"/>
                        </a:rPr>
                        <a:t>Common Sense</a:t>
                      </a:r>
                    </a:p>
                  </a:txBody>
                  <a:tcPr marL="137160" marR="137160" marT="137160" marB="137160"/>
                </a:tc>
                <a:extLst>
                  <a:ext uri="{0D108BD9-81ED-4DB2-BD59-A6C34878D82A}">
                    <a16:rowId xmlns:a16="http://schemas.microsoft.com/office/drawing/2014/main" val="1627576708"/>
                  </a:ext>
                </a:extLst>
              </a:tr>
            </a:tbl>
          </a:graphicData>
        </a:graphic>
      </p:graphicFrame>
      <p:graphicFrame>
        <p:nvGraphicFramePr>
          <p:cNvPr id="12" name="Chart 11">
            <a:extLst>
              <a:ext uri="{FF2B5EF4-FFF2-40B4-BE49-F238E27FC236}">
                <a16:creationId xmlns:a16="http://schemas.microsoft.com/office/drawing/2014/main" id="{6045DB94-9227-8D0D-2952-A310D8AC01F5}"/>
              </a:ext>
            </a:extLst>
          </p:cNvPr>
          <p:cNvGraphicFramePr/>
          <p:nvPr>
            <p:extLst>
              <p:ext uri="{D42A27DB-BD31-4B8C-83A1-F6EECF244321}">
                <p14:modId xmlns:p14="http://schemas.microsoft.com/office/powerpoint/2010/main" val="2358248481"/>
              </p:ext>
            </p:extLst>
          </p:nvPr>
        </p:nvGraphicFramePr>
        <p:xfrm>
          <a:off x="606608" y="2513416"/>
          <a:ext cx="5506607" cy="634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709EF906-D978-39E6-B7A7-FE12223E0808}"/>
              </a:ext>
            </a:extLst>
          </p:cNvPr>
          <p:cNvGraphicFramePr/>
          <p:nvPr>
            <p:extLst>
              <p:ext uri="{D42A27DB-BD31-4B8C-83A1-F6EECF244321}">
                <p14:modId xmlns:p14="http://schemas.microsoft.com/office/powerpoint/2010/main" val="2969773018"/>
              </p:ext>
            </p:extLst>
          </p:nvPr>
        </p:nvGraphicFramePr>
        <p:xfrm>
          <a:off x="852713" y="3309578"/>
          <a:ext cx="5167066" cy="2154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762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8512-4C3C-CDC4-739F-1AB46B40A3C8}"/>
              </a:ext>
            </a:extLst>
          </p:cNvPr>
          <p:cNvSpPr>
            <a:spLocks noGrp="1"/>
          </p:cNvSpPr>
          <p:nvPr>
            <p:ph type="title"/>
          </p:nvPr>
        </p:nvSpPr>
        <p:spPr/>
        <p:txBody>
          <a:bodyPr>
            <a:noAutofit/>
          </a:bodyPr>
          <a:lstStyle/>
          <a:p>
            <a:r>
              <a:rPr lang="en-US"/>
              <a:t>There are two groups of voters who are vulnerable to the kind of othering language we tested.</a:t>
            </a:r>
          </a:p>
        </p:txBody>
      </p:sp>
      <p:sp>
        <p:nvSpPr>
          <p:cNvPr id="3" name="Slide Number Placeholder 2">
            <a:extLst>
              <a:ext uri="{FF2B5EF4-FFF2-40B4-BE49-F238E27FC236}">
                <a16:creationId xmlns:a16="http://schemas.microsoft.com/office/drawing/2014/main" id="{B6DA2BAD-3F1E-CE29-3DB9-44405F9BF376}"/>
              </a:ext>
            </a:extLst>
          </p:cNvPr>
          <p:cNvSpPr>
            <a:spLocks noGrp="1"/>
          </p:cNvSpPr>
          <p:nvPr>
            <p:ph type="sldNum" sz="quarter" idx="12"/>
          </p:nvPr>
        </p:nvSpPr>
        <p:spPr/>
        <p:txBody>
          <a:bodyPr/>
          <a:lstStyle/>
          <a:p>
            <a:fld id="{35AC7A8B-0617-B84C-BE7C-25188248DABA}" type="slidenum">
              <a:rPr lang="en-US" smtClean="0"/>
              <a:pPr/>
              <a:t>26</a:t>
            </a:fld>
            <a:endParaRPr lang="en-US"/>
          </a:p>
        </p:txBody>
      </p:sp>
      <p:sp>
        <p:nvSpPr>
          <p:cNvPr id="7" name="Round Diagonal Corner Rectangle 12">
            <a:extLst>
              <a:ext uri="{FF2B5EF4-FFF2-40B4-BE49-F238E27FC236}">
                <a16:creationId xmlns:a16="http://schemas.microsoft.com/office/drawing/2014/main" id="{C4B2F31A-40D9-9E52-6B15-04F41153DFB0}"/>
              </a:ext>
            </a:extLst>
          </p:cNvPr>
          <p:cNvSpPr/>
          <p:nvPr/>
        </p:nvSpPr>
        <p:spPr>
          <a:xfrm>
            <a:off x="2242686" y="1501964"/>
            <a:ext cx="3334146" cy="3811181"/>
          </a:xfrm>
          <a:prstGeom prst="round2DiagRect">
            <a:avLst>
              <a:gd name="adj1" fmla="val 8472"/>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a:solidFill>
                <a:schemeClr val="bg1"/>
              </a:solidFill>
              <a:effectLst/>
            </a:endParaRPr>
          </a:p>
        </p:txBody>
      </p:sp>
      <p:sp>
        <p:nvSpPr>
          <p:cNvPr id="8" name="TextBox 7">
            <a:extLst>
              <a:ext uri="{FF2B5EF4-FFF2-40B4-BE49-F238E27FC236}">
                <a16:creationId xmlns:a16="http://schemas.microsoft.com/office/drawing/2014/main" id="{1810081D-FB46-B3CC-CE6F-CDAA0820664F}"/>
              </a:ext>
            </a:extLst>
          </p:cNvPr>
          <p:cNvSpPr txBox="1"/>
          <p:nvPr/>
        </p:nvSpPr>
        <p:spPr>
          <a:xfrm>
            <a:off x="2520012" y="1821502"/>
            <a:ext cx="2812384" cy="2954655"/>
          </a:xfrm>
          <a:prstGeom prst="rect">
            <a:avLst/>
          </a:prstGeom>
          <a:noFill/>
        </p:spPr>
        <p:txBody>
          <a:bodyPr wrap="square" rtlCol="0">
            <a:spAutoFit/>
          </a:bodyPr>
          <a:lstStyle/>
          <a:p>
            <a:pPr algn="ctr"/>
            <a:r>
              <a:rPr lang="en-US" b="1"/>
              <a:t>Feel Othering is Acceptable</a:t>
            </a:r>
          </a:p>
          <a:p>
            <a:pPr algn="ctr"/>
            <a:endParaRPr lang="en-US" sz="2000" b="1"/>
          </a:p>
          <a:p>
            <a:r>
              <a:rPr lang="en-US" sz="1400"/>
              <a:t>Find both </a:t>
            </a:r>
            <a:r>
              <a:rPr lang="en-US" sz="1400" i="1"/>
              <a:t>“Focus on Immigration” </a:t>
            </a:r>
            <a:r>
              <a:rPr lang="en-US" sz="1400"/>
              <a:t>and </a:t>
            </a:r>
            <a:r>
              <a:rPr lang="en-US" sz="1400" i="1"/>
              <a:t>“Woke Ideology v Common Sense” </a:t>
            </a:r>
            <a:r>
              <a:rPr lang="en-US" sz="1400"/>
              <a:t>to be acceptable</a:t>
            </a:r>
          </a:p>
          <a:p>
            <a:endParaRPr lang="en-US" sz="1400"/>
          </a:p>
          <a:p>
            <a:pPr marL="285750" indent="-285750">
              <a:buFont typeface="Arial" panose="020B0604020202020204" pitchFamily="34" charset="0"/>
              <a:buChar char="•"/>
            </a:pPr>
            <a:r>
              <a:rPr lang="en-US" sz="1400"/>
              <a:t>MAGA Republicans</a:t>
            </a:r>
          </a:p>
          <a:p>
            <a:pPr marL="285750" indent="-285750">
              <a:buFont typeface="Arial" panose="020B0604020202020204" pitchFamily="34" charset="0"/>
              <a:buChar char="•"/>
            </a:pPr>
            <a:r>
              <a:rPr lang="en-US" sz="1400"/>
              <a:t>Non-MAGA Republicans</a:t>
            </a:r>
          </a:p>
          <a:p>
            <a:pPr marL="285750" indent="-285750">
              <a:buFont typeface="Arial" panose="020B0604020202020204" pitchFamily="34" charset="0"/>
              <a:buChar char="•"/>
            </a:pPr>
            <a:r>
              <a:rPr lang="en-US" sz="1400"/>
              <a:t>Men</a:t>
            </a:r>
          </a:p>
          <a:p>
            <a:pPr marL="285750" indent="-285750">
              <a:buFont typeface="Arial" panose="020B0604020202020204" pitchFamily="34" charset="0"/>
              <a:buChar char="•"/>
            </a:pPr>
            <a:r>
              <a:rPr lang="en-US" sz="1400"/>
              <a:t>Voters over age 50</a:t>
            </a:r>
          </a:p>
          <a:p>
            <a:pPr marL="285750" indent="-285750">
              <a:buFont typeface="Arial" panose="020B0604020202020204" pitchFamily="34" charset="0"/>
              <a:buChar char="•"/>
            </a:pPr>
            <a:r>
              <a:rPr lang="en-US" sz="1400"/>
              <a:t>White noncollege voters</a:t>
            </a:r>
          </a:p>
        </p:txBody>
      </p:sp>
      <p:sp>
        <p:nvSpPr>
          <p:cNvPr id="9" name="Round Diagonal Corner Rectangle 12">
            <a:extLst>
              <a:ext uri="{FF2B5EF4-FFF2-40B4-BE49-F238E27FC236}">
                <a16:creationId xmlns:a16="http://schemas.microsoft.com/office/drawing/2014/main" id="{7ADC2783-C94D-E774-5E46-753FE0AE5077}"/>
              </a:ext>
            </a:extLst>
          </p:cNvPr>
          <p:cNvSpPr/>
          <p:nvPr/>
        </p:nvSpPr>
        <p:spPr>
          <a:xfrm>
            <a:off x="6097604" y="1504160"/>
            <a:ext cx="3415629" cy="3808986"/>
          </a:xfrm>
          <a:prstGeom prst="round2DiagRect">
            <a:avLst>
              <a:gd name="adj1" fmla="val 8472"/>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a:solidFill>
                <a:schemeClr val="bg1"/>
              </a:solidFill>
              <a:effectLst/>
            </a:endParaRPr>
          </a:p>
        </p:txBody>
      </p:sp>
      <p:sp>
        <p:nvSpPr>
          <p:cNvPr id="10" name="TextBox 9">
            <a:extLst>
              <a:ext uri="{FF2B5EF4-FFF2-40B4-BE49-F238E27FC236}">
                <a16:creationId xmlns:a16="http://schemas.microsoft.com/office/drawing/2014/main" id="{F4ECA879-6147-8865-8815-98AB6CEE8161}"/>
              </a:ext>
            </a:extLst>
          </p:cNvPr>
          <p:cNvSpPr txBox="1"/>
          <p:nvPr/>
        </p:nvSpPr>
        <p:spPr>
          <a:xfrm>
            <a:off x="6333105" y="1821501"/>
            <a:ext cx="2944626" cy="2893100"/>
          </a:xfrm>
          <a:prstGeom prst="rect">
            <a:avLst/>
          </a:prstGeom>
          <a:noFill/>
        </p:spPr>
        <p:txBody>
          <a:bodyPr wrap="square" rtlCol="0">
            <a:spAutoFit/>
          </a:bodyPr>
          <a:lstStyle/>
          <a:p>
            <a:pPr algn="ctr"/>
            <a:r>
              <a:rPr lang="en-US" b="1"/>
              <a:t>Feel the Othering of Immigrants is Acceptable</a:t>
            </a:r>
          </a:p>
          <a:p>
            <a:pPr algn="ctr"/>
            <a:endParaRPr lang="en-US" sz="2000" b="1"/>
          </a:p>
          <a:p>
            <a:r>
              <a:rPr lang="en-US" sz="1400"/>
              <a:t>Find </a:t>
            </a:r>
            <a:r>
              <a:rPr lang="en-US" sz="1400" i="1"/>
              <a:t>“Focus on Immigration” </a:t>
            </a:r>
            <a:r>
              <a:rPr lang="en-US" sz="1400"/>
              <a:t>to be more powerful than </a:t>
            </a:r>
            <a:r>
              <a:rPr lang="en-US" sz="1400" i="1"/>
              <a:t>“Woke Ideology v Common Sense”</a:t>
            </a:r>
          </a:p>
          <a:p>
            <a:endParaRPr lang="en-US" sz="1400" i="1"/>
          </a:p>
          <a:p>
            <a:pPr marL="285750" indent="-285750">
              <a:buFont typeface="Arial" panose="020B0604020202020204" pitchFamily="34" charset="0"/>
              <a:buChar char="•"/>
            </a:pPr>
            <a:r>
              <a:rPr lang="en-US" sz="1400"/>
              <a:t>MAGA Republicans</a:t>
            </a:r>
          </a:p>
          <a:p>
            <a:pPr marL="285750" indent="-285750">
              <a:buFont typeface="Arial" panose="020B0604020202020204" pitchFamily="34" charset="0"/>
              <a:buChar char="•"/>
            </a:pPr>
            <a:r>
              <a:rPr lang="en-US" sz="1400"/>
              <a:t>Independents</a:t>
            </a:r>
          </a:p>
          <a:p>
            <a:pPr marL="285750" indent="-285750">
              <a:buFont typeface="Arial" panose="020B0604020202020204" pitchFamily="34" charset="0"/>
              <a:buChar char="•"/>
            </a:pPr>
            <a:r>
              <a:rPr lang="en-US" sz="1400"/>
              <a:t>Undecided House voters</a:t>
            </a:r>
          </a:p>
          <a:p>
            <a:pPr marL="285750" indent="-285750">
              <a:buFont typeface="Arial" panose="020B0604020202020204" pitchFamily="34" charset="0"/>
              <a:buChar char="•"/>
            </a:pPr>
            <a:r>
              <a:rPr lang="en-US" sz="1400"/>
              <a:t>Voters over age 65</a:t>
            </a:r>
          </a:p>
          <a:p>
            <a:pPr marL="285750" indent="-285750">
              <a:buFont typeface="Arial" panose="020B0604020202020204" pitchFamily="34" charset="0"/>
              <a:buChar char="•"/>
            </a:pPr>
            <a:r>
              <a:rPr lang="en-US" sz="1400"/>
              <a:t>White noncollege voters</a:t>
            </a:r>
          </a:p>
        </p:txBody>
      </p:sp>
    </p:spTree>
    <p:extLst>
      <p:ext uri="{BB962C8B-B14F-4D97-AF65-F5344CB8AC3E}">
        <p14:creationId xmlns:p14="http://schemas.microsoft.com/office/powerpoint/2010/main" val="238862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9F1D-FBC8-2653-A58E-73505C3165E1}"/>
              </a:ext>
            </a:extLst>
          </p:cNvPr>
          <p:cNvSpPr>
            <a:spLocks noGrp="1"/>
          </p:cNvSpPr>
          <p:nvPr>
            <p:ph type="title"/>
          </p:nvPr>
        </p:nvSpPr>
        <p:spPr>
          <a:xfrm>
            <a:off x="594359" y="466750"/>
            <a:ext cx="10993339" cy="2321606"/>
          </a:xfrm>
        </p:spPr>
        <p:txBody>
          <a:bodyPr>
            <a:normAutofit/>
          </a:bodyPr>
          <a:lstStyle/>
          <a:p>
            <a:r>
              <a:rPr lang="en-US"/>
              <a:t>Republican othering rhetoric rallies the MAGA base and has some reach with non-MAGA Republicans but does not reach far beyond GOP voters.  </a:t>
            </a:r>
          </a:p>
        </p:txBody>
      </p:sp>
      <p:sp>
        <p:nvSpPr>
          <p:cNvPr id="3" name="Slide Number Placeholder 2">
            <a:extLst>
              <a:ext uri="{FF2B5EF4-FFF2-40B4-BE49-F238E27FC236}">
                <a16:creationId xmlns:a16="http://schemas.microsoft.com/office/drawing/2014/main" id="{36A128B2-E67A-62CD-090D-6F0E6C3D62D3}"/>
              </a:ext>
            </a:extLst>
          </p:cNvPr>
          <p:cNvSpPr>
            <a:spLocks noGrp="1"/>
          </p:cNvSpPr>
          <p:nvPr>
            <p:ph type="sldNum" sz="quarter" idx="12"/>
          </p:nvPr>
        </p:nvSpPr>
        <p:spPr/>
        <p:txBody>
          <a:bodyPr/>
          <a:lstStyle/>
          <a:p>
            <a:fld id="{35AC7A8B-0617-B84C-BE7C-25188248DABA}" type="slidenum">
              <a:rPr lang="en-US" smtClean="0"/>
              <a:pPr/>
              <a:t>27</a:t>
            </a:fld>
            <a:endParaRPr lang="en-US"/>
          </a:p>
        </p:txBody>
      </p:sp>
      <p:graphicFrame>
        <p:nvGraphicFramePr>
          <p:cNvPr id="4" name="Table 3">
            <a:extLst>
              <a:ext uri="{FF2B5EF4-FFF2-40B4-BE49-F238E27FC236}">
                <a16:creationId xmlns:a16="http://schemas.microsoft.com/office/drawing/2014/main" id="{096A8BF6-9502-CF70-FC5B-AB29B6741CAA}"/>
              </a:ext>
            </a:extLst>
          </p:cNvPr>
          <p:cNvGraphicFramePr>
            <a:graphicFrameLocks noGrp="1"/>
          </p:cNvGraphicFramePr>
          <p:nvPr>
            <p:extLst>
              <p:ext uri="{D42A27DB-BD31-4B8C-83A1-F6EECF244321}">
                <p14:modId xmlns:p14="http://schemas.microsoft.com/office/powerpoint/2010/main" val="3581597185"/>
              </p:ext>
            </p:extLst>
          </p:nvPr>
        </p:nvGraphicFramePr>
        <p:xfrm>
          <a:off x="6527808" y="1595690"/>
          <a:ext cx="5059892" cy="4240193"/>
        </p:xfrm>
        <a:graphic>
          <a:graphicData uri="http://schemas.openxmlformats.org/drawingml/2006/table">
            <a:tbl>
              <a:tblPr/>
              <a:tblGrid>
                <a:gridCol w="2378541">
                  <a:extLst>
                    <a:ext uri="{9D8B030D-6E8A-4147-A177-3AD203B41FA5}">
                      <a16:colId xmlns:a16="http://schemas.microsoft.com/office/drawing/2014/main" val="479536514"/>
                    </a:ext>
                  </a:extLst>
                </a:gridCol>
                <a:gridCol w="1184991">
                  <a:extLst>
                    <a:ext uri="{9D8B030D-6E8A-4147-A177-3AD203B41FA5}">
                      <a16:colId xmlns:a16="http://schemas.microsoft.com/office/drawing/2014/main" val="1989392263"/>
                    </a:ext>
                  </a:extLst>
                </a:gridCol>
                <a:gridCol w="1496360">
                  <a:extLst>
                    <a:ext uri="{9D8B030D-6E8A-4147-A177-3AD203B41FA5}">
                      <a16:colId xmlns:a16="http://schemas.microsoft.com/office/drawing/2014/main" val="2728333660"/>
                    </a:ext>
                  </a:extLst>
                </a:gridCol>
              </a:tblGrid>
              <a:tr h="203608">
                <a:tc>
                  <a:txBody>
                    <a:bodyPr/>
                    <a:lstStyle/>
                    <a:p>
                      <a:pPr algn="l" rtl="0" fontAlgn="base">
                        <a:lnSpc>
                          <a:spcPct val="100000"/>
                        </a:lnSpc>
                        <a:buNone/>
                      </a:pPr>
                      <a:r>
                        <a:rPr lang="en-US" sz="11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ct val="100000"/>
                        </a:lnSpc>
                        <a:buNone/>
                      </a:pPr>
                      <a:r>
                        <a:rPr lang="en-US" sz="1100" b="1" i="0">
                          <a:solidFill>
                            <a:schemeClr val="bg1"/>
                          </a:solidFill>
                          <a:effectLst/>
                          <a:latin typeface="Arial" panose="020B0604020202020204" pitchFamily="34" charset="0"/>
                        </a:rPr>
                        <a:t>More Favorable to Speaker % </a:t>
                      </a:r>
                      <a:endParaRPr lang="en-US" sz="11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298756201"/>
                  </a:ext>
                </a:extLst>
              </a:tr>
              <a:tr h="315418">
                <a:tc>
                  <a:txBody>
                    <a:bodyPr/>
                    <a:lstStyle/>
                    <a:p>
                      <a:pPr algn="l" rtl="0" fontAlgn="base">
                        <a:lnSpc>
                          <a:spcPct val="100000"/>
                        </a:lnSpc>
                        <a:buNone/>
                      </a:pPr>
                      <a:r>
                        <a:rPr lang="en-US" sz="1100" b="0" i="0">
                          <a:effectLst/>
                          <a:latin typeface="Arial" panose="020B0604020202020204" pitchFamily="34" charset="0"/>
                        </a:rPr>
                        <a:t> </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Focus on Immigration </a:t>
                      </a:r>
                      <a:endParaRPr lang="en-US" sz="11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100" b="1" i="0">
                          <a:effectLst/>
                          <a:latin typeface="Arial" panose="020B0604020202020204" pitchFamily="34" charset="0"/>
                        </a:rPr>
                        <a:t>Woke Ideology v Common Sense </a:t>
                      </a:r>
                      <a:endParaRPr lang="en-US" sz="1100" b="1"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34944281"/>
                  </a:ext>
                </a:extLst>
              </a:tr>
              <a:tr h="157709">
                <a:tc>
                  <a:txBody>
                    <a:bodyPr/>
                    <a:lstStyle/>
                    <a:p>
                      <a:pPr algn="l" rtl="0" fontAlgn="base">
                        <a:lnSpc>
                          <a:spcPct val="100000"/>
                        </a:lnSpc>
                        <a:buNone/>
                      </a:pPr>
                      <a:r>
                        <a:rPr lang="en-US" sz="1100" b="0" i="0">
                          <a:effectLst/>
                          <a:latin typeface="Arial" panose="020B0604020202020204" pitchFamily="34" charset="0"/>
                        </a:rPr>
                        <a:t>Swing voters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41 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41 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930824779"/>
                  </a:ext>
                </a:extLst>
              </a:tr>
              <a:tr h="157709">
                <a:tc>
                  <a:txBody>
                    <a:bodyPr/>
                    <a:lstStyle/>
                    <a:p>
                      <a:pPr algn="l" rtl="0" fontAlgn="base">
                        <a:lnSpc>
                          <a:spcPct val="100000"/>
                        </a:lnSpc>
                        <a:buNone/>
                      </a:pPr>
                      <a:r>
                        <a:rPr lang="en-US" sz="1100" b="0" i="0">
                          <a:effectLst/>
                          <a:latin typeface="Arial" panose="020B0604020202020204" pitchFamily="34" charset="0"/>
                        </a:rPr>
                        <a:t>Democrats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11 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10 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88404608"/>
                  </a:ext>
                </a:extLst>
              </a:tr>
              <a:tr h="157709">
                <a:tc>
                  <a:txBody>
                    <a:bodyPr/>
                    <a:lstStyle/>
                    <a:p>
                      <a:pPr algn="l" rtl="0" fontAlgn="base">
                        <a:lnSpc>
                          <a:spcPct val="100000"/>
                        </a:lnSpc>
                        <a:buNone/>
                      </a:pPr>
                      <a:r>
                        <a:rPr lang="en-US" sz="1100" b="0" i="0">
                          <a:effectLst/>
                          <a:latin typeface="Arial" panose="020B0604020202020204" pitchFamily="34" charset="0"/>
                        </a:rPr>
                        <a:t>Independents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27 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27 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058990500"/>
                  </a:ext>
                </a:extLst>
              </a:tr>
              <a:tr h="157709">
                <a:tc>
                  <a:txBody>
                    <a:bodyPr/>
                    <a:lstStyle/>
                    <a:p>
                      <a:pPr algn="l" rtl="0" fontAlgn="base">
                        <a:lnSpc>
                          <a:spcPct val="100000"/>
                        </a:lnSpc>
                        <a:buNone/>
                      </a:pPr>
                      <a:r>
                        <a:rPr lang="en-US" sz="1100" b="0" i="0">
                          <a:effectLst/>
                          <a:latin typeface="Arial" panose="020B0604020202020204" pitchFamily="34" charset="0"/>
                        </a:rPr>
                        <a:t>Non-MAGA Republicans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67 </a:t>
                      </a:r>
                      <a:endParaRPr lang="en-US" sz="11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63 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221386"/>
                  </a:ext>
                </a:extLst>
              </a:tr>
              <a:tr h="157709">
                <a:tc>
                  <a:txBody>
                    <a:bodyPr/>
                    <a:lstStyle/>
                    <a:p>
                      <a:pPr algn="l" rtl="0" fontAlgn="base">
                        <a:lnSpc>
                          <a:spcPct val="100000"/>
                        </a:lnSpc>
                        <a:buNone/>
                      </a:pPr>
                      <a:r>
                        <a:rPr lang="en-US" sz="1100" b="0" i="0">
                          <a:effectLst/>
                          <a:latin typeface="Arial" panose="020B0604020202020204" pitchFamily="34" charset="0"/>
                        </a:rPr>
                        <a:t>MAGA Republicans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89</a:t>
                      </a:r>
                      <a:r>
                        <a:rPr lang="en-US" sz="1100" b="0" i="0">
                          <a:effectLst/>
                          <a:latin typeface="Arial" panose="020B0604020202020204" pitchFamily="34" charset="0"/>
                        </a:rPr>
                        <a:t>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100" b="0" i="0">
                          <a:effectLst/>
                          <a:latin typeface="Arial" panose="020B0604020202020204" pitchFamily="34" charset="0"/>
                        </a:rPr>
                        <a:t>82 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76687399"/>
                  </a:ext>
                </a:extLst>
              </a:tr>
              <a:tr h="180865">
                <a:tc>
                  <a:txBody>
                    <a:bodyPr/>
                    <a:lstStyle/>
                    <a:p>
                      <a:pPr algn="l" rtl="0" fontAlgn="base">
                        <a:lnSpc>
                          <a:spcPct val="100000"/>
                        </a:lnSpc>
                        <a:buNone/>
                      </a:pPr>
                      <a:r>
                        <a:rPr lang="en-US" sz="1100" b="0" i="0">
                          <a:effectLst/>
                          <a:latin typeface="Arial" panose="020B0604020202020204" pitchFamily="34" charset="0"/>
                        </a:rPr>
                        <a:t>Undecided House voters 2026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35 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34 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1299906"/>
                  </a:ext>
                </a:extLst>
              </a:tr>
              <a:tr h="157709">
                <a:tc>
                  <a:txBody>
                    <a:bodyPr/>
                    <a:lstStyle/>
                    <a:p>
                      <a:pPr algn="l" rtl="0" fontAlgn="base">
                        <a:lnSpc>
                          <a:spcPct val="100000"/>
                        </a:lnSpc>
                        <a:buNone/>
                      </a:pPr>
                      <a:r>
                        <a:rPr lang="en-US" sz="1100" b="0" i="0">
                          <a:effectLst/>
                        </a:rPr>
                        <a:t>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2">
                        <a:lumMod val="20000"/>
                        <a:lumOff val="80000"/>
                      </a:schemeClr>
                    </a:solidFill>
                  </a:tcPr>
                </a:tc>
                <a:tc>
                  <a:txBody>
                    <a:bodyPr/>
                    <a:lstStyle/>
                    <a:p>
                      <a:pPr algn="ctr" rtl="0" fontAlgn="base">
                        <a:lnSpc>
                          <a:spcPct val="100000"/>
                        </a:lnSpc>
                        <a:buNone/>
                      </a:pPr>
                      <a:r>
                        <a:rPr lang="en-US" sz="1100" b="0" i="0">
                          <a:effectLst/>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27266248"/>
                  </a:ext>
                </a:extLst>
              </a:tr>
              <a:tr h="157709">
                <a:tc>
                  <a:txBody>
                    <a:bodyPr/>
                    <a:lstStyle/>
                    <a:p>
                      <a:pPr algn="l" rtl="0" fontAlgn="base">
                        <a:lnSpc>
                          <a:spcPct val="100000"/>
                        </a:lnSpc>
                        <a:buNone/>
                      </a:pPr>
                      <a:r>
                        <a:rPr lang="en-US" sz="1100" b="0" i="0">
                          <a:effectLst/>
                        </a:rPr>
                        <a:t>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53213395"/>
                  </a:ext>
                </a:extLst>
              </a:tr>
              <a:tr h="157709">
                <a:tc>
                  <a:txBody>
                    <a:bodyPr/>
                    <a:lstStyle/>
                    <a:p>
                      <a:pPr algn="l" rtl="0" fontAlgn="base">
                        <a:lnSpc>
                          <a:spcPct val="100000"/>
                        </a:lnSpc>
                        <a:buNone/>
                      </a:pPr>
                      <a:r>
                        <a:rPr lang="en-US" sz="1100" b="0" i="0">
                          <a:effectLst/>
                          <a:latin typeface="Arial" panose="020B0604020202020204" pitchFamily="34" charset="0"/>
                        </a:rPr>
                        <a:t>18-34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35 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39 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76855825"/>
                  </a:ext>
                </a:extLst>
              </a:tr>
              <a:tr h="157709">
                <a:tc>
                  <a:txBody>
                    <a:bodyPr/>
                    <a:lstStyle/>
                    <a:p>
                      <a:pPr algn="l" rtl="0" fontAlgn="base">
                        <a:lnSpc>
                          <a:spcPct val="100000"/>
                        </a:lnSpc>
                        <a:buNone/>
                      </a:pPr>
                      <a:r>
                        <a:rPr lang="en-US" sz="1100" b="0" i="0">
                          <a:effectLst/>
                          <a:latin typeface="Arial" panose="020B0604020202020204" pitchFamily="34" charset="0"/>
                        </a:rPr>
                        <a:t>35-49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40 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36 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1797086"/>
                  </a:ext>
                </a:extLst>
              </a:tr>
              <a:tr h="157709">
                <a:tc>
                  <a:txBody>
                    <a:bodyPr/>
                    <a:lstStyle/>
                    <a:p>
                      <a:pPr algn="l" rtl="0" fontAlgn="base">
                        <a:lnSpc>
                          <a:spcPct val="100000"/>
                        </a:lnSpc>
                        <a:buNone/>
                      </a:pPr>
                      <a:r>
                        <a:rPr lang="en-US" sz="1100" b="0" i="0">
                          <a:effectLst/>
                          <a:latin typeface="Arial" panose="020B0604020202020204" pitchFamily="34" charset="0"/>
                        </a:rPr>
                        <a:t>50-64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dirty="0">
                          <a:effectLst/>
                          <a:latin typeface="Arial" panose="020B0604020202020204" pitchFamily="34" charset="0"/>
                        </a:rPr>
                        <a:t>50 </a:t>
                      </a:r>
                      <a:endParaRPr lang="en-US" sz="11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47 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554094262"/>
                  </a:ext>
                </a:extLst>
              </a:tr>
              <a:tr h="157709">
                <a:tc>
                  <a:txBody>
                    <a:bodyPr/>
                    <a:lstStyle/>
                    <a:p>
                      <a:pPr algn="l" rtl="0" fontAlgn="base">
                        <a:lnSpc>
                          <a:spcPct val="100000"/>
                        </a:lnSpc>
                        <a:buNone/>
                      </a:pPr>
                      <a:r>
                        <a:rPr lang="en-US" sz="1100" b="0" i="0">
                          <a:effectLst/>
                          <a:latin typeface="Arial" panose="020B0604020202020204" pitchFamily="34" charset="0"/>
                        </a:rPr>
                        <a:t>65+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50 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43 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33430814"/>
                  </a:ext>
                </a:extLst>
              </a:tr>
              <a:tr h="157709">
                <a:tc>
                  <a:txBody>
                    <a:bodyPr/>
                    <a:lstStyle/>
                    <a:p>
                      <a:pPr algn="l" rtl="0" fontAlgn="base">
                        <a:lnSpc>
                          <a:spcPct val="100000"/>
                        </a:lnSpc>
                        <a:buNone/>
                      </a:pPr>
                      <a:r>
                        <a:rPr lang="en-US" sz="1100" b="0" i="0">
                          <a:effectLst/>
                          <a:latin typeface="Arial" panose="020B0604020202020204" pitchFamily="34" charset="0"/>
                        </a:rPr>
                        <a:t>White noncollege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55 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tx2">
                        <a:lumMod val="10000"/>
                        <a:lumOff val="90000"/>
                      </a:schemeClr>
                    </a:solidFill>
                  </a:tcPr>
                </a:tc>
                <a:tc>
                  <a:txBody>
                    <a:bodyPr/>
                    <a:lstStyle/>
                    <a:p>
                      <a:pPr algn="ctr" rtl="0" fontAlgn="base">
                        <a:lnSpc>
                          <a:spcPct val="100000"/>
                        </a:lnSpc>
                        <a:buNone/>
                      </a:pPr>
                      <a:r>
                        <a:rPr lang="en-US" sz="1100" b="0" i="0">
                          <a:effectLst/>
                          <a:latin typeface="Arial" panose="020B0604020202020204" pitchFamily="34" charset="0"/>
                        </a:rPr>
                        <a:t>50 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390130182"/>
                  </a:ext>
                </a:extLst>
              </a:tr>
              <a:tr h="157709">
                <a:tc>
                  <a:txBody>
                    <a:bodyPr/>
                    <a:lstStyle/>
                    <a:p>
                      <a:pPr algn="l" rtl="0" fontAlgn="base">
                        <a:lnSpc>
                          <a:spcPct val="100000"/>
                        </a:lnSpc>
                        <a:buNone/>
                      </a:pPr>
                      <a:r>
                        <a:rPr lang="en-US" sz="1100" b="0" i="0">
                          <a:effectLst/>
                          <a:latin typeface="Arial" panose="020B0604020202020204" pitchFamily="34" charset="0"/>
                        </a:rPr>
                        <a:t>White college grads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43 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41 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725714204"/>
                  </a:ext>
                </a:extLst>
              </a:tr>
              <a:tr h="157709">
                <a:tc>
                  <a:txBody>
                    <a:bodyPr/>
                    <a:lstStyle/>
                    <a:p>
                      <a:pPr algn="l" rtl="0" fontAlgn="base">
                        <a:lnSpc>
                          <a:spcPct val="100000"/>
                        </a:lnSpc>
                        <a:buNone/>
                      </a:pPr>
                      <a:r>
                        <a:rPr lang="en-US" sz="1100" b="0" i="0">
                          <a:effectLst/>
                          <a:latin typeface="Arial" panose="020B0604020202020204" pitchFamily="34" charset="0"/>
                        </a:rPr>
                        <a:t>Black 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35 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30 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960906125"/>
                  </a:ext>
                </a:extLst>
              </a:tr>
              <a:tr h="157709">
                <a:tc>
                  <a:txBody>
                    <a:bodyPr/>
                    <a:lstStyle/>
                    <a:p>
                      <a:pPr algn="l" rtl="0" fontAlgn="base">
                        <a:lnSpc>
                          <a:spcPct val="100000"/>
                        </a:lnSpc>
                        <a:buNone/>
                      </a:pPr>
                      <a:r>
                        <a:rPr lang="en-US" sz="1100" b="0" i="0">
                          <a:effectLst/>
                          <a:latin typeface="Arial" panose="020B0604020202020204" pitchFamily="34" charset="0"/>
                        </a:rPr>
                        <a:t>Black women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15 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13 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211494960"/>
                  </a:ext>
                </a:extLst>
              </a:tr>
              <a:tr h="157709">
                <a:tc>
                  <a:txBody>
                    <a:bodyPr/>
                    <a:lstStyle/>
                    <a:p>
                      <a:pPr algn="l" rtl="0" fontAlgn="base">
                        <a:lnSpc>
                          <a:spcPct val="100000"/>
                        </a:lnSpc>
                        <a:buNone/>
                      </a:pPr>
                      <a:r>
                        <a:rPr lang="en-US" sz="1100" b="0" i="0">
                          <a:effectLst/>
                          <a:latin typeface="Arial" panose="020B0604020202020204" pitchFamily="34" charset="0"/>
                        </a:rPr>
                        <a:t>Latino 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44 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44 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24407488"/>
                  </a:ext>
                </a:extLst>
              </a:tr>
              <a:tr h="157709">
                <a:tc>
                  <a:txBody>
                    <a:bodyPr/>
                    <a:lstStyle/>
                    <a:p>
                      <a:pPr algn="l" rtl="0" fontAlgn="base">
                        <a:lnSpc>
                          <a:spcPct val="100000"/>
                        </a:lnSpc>
                        <a:buNone/>
                      </a:pPr>
                      <a:r>
                        <a:rPr lang="en-US" sz="1100" b="0" i="0">
                          <a:effectLst/>
                          <a:latin typeface="Arial" panose="020B0604020202020204" pitchFamily="34" charset="0"/>
                        </a:rPr>
                        <a:t>Latina women </a:t>
                      </a:r>
                      <a:endParaRPr lang="en-US" sz="1100" b="0" i="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a:effectLst/>
                          <a:latin typeface="Arial" panose="020B0604020202020204" pitchFamily="34" charset="0"/>
                        </a:rPr>
                        <a:t>23 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1" i="0">
                          <a:effectLst/>
                          <a:latin typeface="Arial" panose="020B0604020202020204" pitchFamily="34" charset="0"/>
                        </a:rPr>
                        <a:t>31</a:t>
                      </a:r>
                      <a:r>
                        <a:rPr lang="en-US" sz="1100" b="0" i="0">
                          <a:effectLst/>
                          <a:latin typeface="Arial" panose="020B0604020202020204" pitchFamily="34" charset="0"/>
                        </a:rPr>
                        <a:t> </a:t>
                      </a:r>
                      <a:endParaRPr lang="en-US" sz="11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815291910"/>
                  </a:ext>
                </a:extLst>
              </a:tr>
              <a:tr h="157709">
                <a:tc>
                  <a:txBody>
                    <a:bodyPr/>
                    <a:lstStyle/>
                    <a:p>
                      <a:pPr algn="l" rtl="0" fontAlgn="base">
                        <a:lnSpc>
                          <a:spcPct val="100000"/>
                        </a:lnSpc>
                        <a:buNone/>
                      </a:pPr>
                      <a:r>
                        <a:rPr lang="en-US" sz="1100" b="0" i="0" dirty="0">
                          <a:effectLst/>
                        </a:rPr>
                        <a:t>Unmarried women</a:t>
                      </a: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59027429"/>
                  </a:ext>
                </a:extLst>
              </a:tr>
              <a:tr h="157709">
                <a:tc>
                  <a:txBody>
                    <a:bodyPr/>
                    <a:lstStyle/>
                    <a:p>
                      <a:pPr marL="0" algn="l" defTabSz="914400" rtl="0" eaLnBrk="1" fontAlgn="base" latinLnBrk="0" hangingPunct="1">
                        <a:lnSpc>
                          <a:spcPct val="100000"/>
                        </a:lnSpc>
                        <a:buNone/>
                      </a:pPr>
                      <a:r>
                        <a:rPr lang="en-US" sz="1100" b="0" i="0" kern="1200" dirty="0">
                          <a:solidFill>
                            <a:schemeClr val="tx1"/>
                          </a:solidFill>
                          <a:effectLst/>
                          <a:latin typeface="+mn-lt"/>
                          <a:ea typeface="+mn-ea"/>
                          <a:cs typeface="+mn-cs"/>
                        </a:rPr>
                        <a:t>Less than $50k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dirty="0">
                          <a:effectLst/>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328115721"/>
                  </a:ext>
                </a:extLst>
              </a:tr>
              <a:tr h="157709">
                <a:tc>
                  <a:txBody>
                    <a:bodyPr/>
                    <a:lstStyle/>
                    <a:p>
                      <a:pPr marL="0" algn="l" defTabSz="914400" rtl="0" eaLnBrk="1" fontAlgn="base" latinLnBrk="0" hangingPunct="1">
                        <a:lnSpc>
                          <a:spcPct val="100000"/>
                        </a:lnSpc>
                        <a:buNone/>
                      </a:pPr>
                      <a:r>
                        <a:rPr lang="en-US" sz="1100" b="0" i="0" kern="1200">
                          <a:solidFill>
                            <a:schemeClr val="tx1"/>
                          </a:solidFill>
                          <a:effectLst/>
                          <a:latin typeface="+mn-lt"/>
                          <a:ea typeface="+mn-ea"/>
                          <a:cs typeface="+mn-cs"/>
                        </a:rPr>
                        <a:t>$50k-$100k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100" b="0" i="0">
                          <a:effectLst/>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533197915"/>
                  </a:ext>
                </a:extLst>
              </a:tr>
              <a:tr h="157709">
                <a:tc>
                  <a:txBody>
                    <a:bodyPr/>
                    <a:lstStyle/>
                    <a:p>
                      <a:pPr marL="0" algn="l" defTabSz="914400" rtl="0" eaLnBrk="1" fontAlgn="base" latinLnBrk="0" hangingPunct="1">
                        <a:lnSpc>
                          <a:spcPct val="100000"/>
                        </a:lnSpc>
                        <a:buNone/>
                      </a:pPr>
                      <a:r>
                        <a:rPr lang="en-US" sz="1100" b="0" i="0" kern="1200">
                          <a:solidFill>
                            <a:schemeClr val="tx1"/>
                          </a:solidFill>
                          <a:effectLst/>
                          <a:latin typeface="+mn-lt"/>
                          <a:ea typeface="+mn-ea"/>
                          <a:cs typeface="+mn-cs"/>
                        </a:rPr>
                        <a:t>$100k+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0" i="0">
                          <a:effectLst/>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100" b="0" i="0" dirty="0">
                          <a:effectLst/>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55463960"/>
                  </a:ext>
                </a:extLst>
              </a:tr>
            </a:tbl>
          </a:graphicData>
        </a:graphic>
      </p:graphicFrame>
      <p:cxnSp>
        <p:nvCxnSpPr>
          <p:cNvPr id="5" name="Straight Connector 4">
            <a:extLst>
              <a:ext uri="{FF2B5EF4-FFF2-40B4-BE49-F238E27FC236}">
                <a16:creationId xmlns:a16="http://schemas.microsoft.com/office/drawing/2014/main" id="{F774E314-D5A7-31D1-76C2-A3251F7B5714}"/>
              </a:ext>
            </a:extLst>
          </p:cNvPr>
          <p:cNvCxnSpPr>
            <a:cxnSpLocks/>
          </p:cNvCxnSpPr>
          <p:nvPr/>
        </p:nvCxnSpPr>
        <p:spPr>
          <a:xfrm flipV="1">
            <a:off x="6388412" y="1847686"/>
            <a:ext cx="0" cy="4107069"/>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29AEC16-33AC-0281-89A4-F72F859D47C6}"/>
              </a:ext>
            </a:extLst>
          </p:cNvPr>
          <p:cNvSpPr txBox="1"/>
          <p:nvPr/>
        </p:nvSpPr>
        <p:spPr>
          <a:xfrm>
            <a:off x="604301" y="1847685"/>
            <a:ext cx="5784106" cy="830997"/>
          </a:xfrm>
          <a:prstGeom prst="rect">
            <a:avLst/>
          </a:prstGeom>
          <a:noFill/>
        </p:spPr>
        <p:txBody>
          <a:bodyPr wrap="square">
            <a:spAutoFit/>
          </a:bodyPr>
          <a:lstStyle/>
          <a:p>
            <a:pPr algn="ctr"/>
            <a:r>
              <a:rPr lang="en-US" sz="1600" b="0" i="1">
                <a:solidFill>
                  <a:srgbClr val="000000"/>
                </a:solidFill>
                <a:effectLst/>
              </a:rPr>
              <a:t>If the Republican candidate for Congress in your district said this, would you feel more favorable or less favorable toward them?</a:t>
            </a:r>
            <a:endParaRPr lang="en-US" sz="1600" i="1"/>
          </a:p>
        </p:txBody>
      </p:sp>
      <p:graphicFrame>
        <p:nvGraphicFramePr>
          <p:cNvPr id="8" name="Chart 7">
            <a:extLst>
              <a:ext uri="{FF2B5EF4-FFF2-40B4-BE49-F238E27FC236}">
                <a16:creationId xmlns:a16="http://schemas.microsoft.com/office/drawing/2014/main" id="{BCF42C79-4308-6509-2CB9-D23AE1FB0088}"/>
              </a:ext>
            </a:extLst>
          </p:cNvPr>
          <p:cNvGraphicFramePr/>
          <p:nvPr>
            <p:extLst>
              <p:ext uri="{D42A27DB-BD31-4B8C-83A1-F6EECF244321}">
                <p14:modId xmlns:p14="http://schemas.microsoft.com/office/powerpoint/2010/main" val="294186952"/>
              </p:ext>
            </p:extLst>
          </p:nvPr>
        </p:nvGraphicFramePr>
        <p:xfrm>
          <a:off x="604301" y="3347964"/>
          <a:ext cx="5781038" cy="2105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F09976B-5E47-3D2B-9C72-3631FEDF98EC}"/>
              </a:ext>
            </a:extLst>
          </p:cNvPr>
          <p:cNvGraphicFramePr/>
          <p:nvPr>
            <p:extLst>
              <p:ext uri="{D42A27DB-BD31-4B8C-83A1-F6EECF244321}">
                <p14:modId xmlns:p14="http://schemas.microsoft.com/office/powerpoint/2010/main" val="1590955495"/>
              </p:ext>
            </p:extLst>
          </p:nvPr>
        </p:nvGraphicFramePr>
        <p:xfrm>
          <a:off x="604303" y="2679233"/>
          <a:ext cx="5784101" cy="668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4EB8CFE9-14D5-5736-56C8-8168BD0C4B91}"/>
              </a:ext>
            </a:extLst>
          </p:cNvPr>
          <p:cNvGraphicFramePr>
            <a:graphicFrameLocks noGrp="1"/>
          </p:cNvGraphicFramePr>
          <p:nvPr>
            <p:extLst>
              <p:ext uri="{D42A27DB-BD31-4B8C-83A1-F6EECF244321}">
                <p14:modId xmlns:p14="http://schemas.microsoft.com/office/powerpoint/2010/main" val="2203663376"/>
              </p:ext>
            </p:extLst>
          </p:nvPr>
        </p:nvGraphicFramePr>
        <p:xfrm>
          <a:off x="604301" y="5389280"/>
          <a:ext cx="5771094" cy="701040"/>
        </p:xfrm>
        <a:graphic>
          <a:graphicData uri="http://schemas.openxmlformats.org/drawingml/2006/table">
            <a:tbl>
              <a:tblPr firstRow="1" bandRow="1">
                <a:tableStyleId>{2D5ABB26-0587-4C30-8999-92F81FD0307C}</a:tableStyleId>
              </a:tblPr>
              <a:tblGrid>
                <a:gridCol w="2885547">
                  <a:extLst>
                    <a:ext uri="{9D8B030D-6E8A-4147-A177-3AD203B41FA5}">
                      <a16:colId xmlns:a16="http://schemas.microsoft.com/office/drawing/2014/main" val="2197748111"/>
                    </a:ext>
                  </a:extLst>
                </a:gridCol>
                <a:gridCol w="2885547">
                  <a:extLst>
                    <a:ext uri="{9D8B030D-6E8A-4147-A177-3AD203B41FA5}">
                      <a16:colId xmlns:a16="http://schemas.microsoft.com/office/drawing/2014/main" val="3547613367"/>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Focus on Immigration</a:t>
                      </a:r>
                    </a:p>
                  </a:txBody>
                  <a:tcPr marL="137160" marR="137160" marT="137160" marB="1371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Woke Ideology v </a:t>
                      </a:r>
                      <a:br>
                        <a:rPr kumimoji="0" lang="en-US" sz="1400" b="1" i="0" u="none" strike="noStrike" kern="1200" cap="none" spc="0" normalizeH="0" baseline="0" noProof="0">
                          <a:ln>
                            <a:noFill/>
                          </a:ln>
                          <a:solidFill>
                            <a:schemeClr val="tx1"/>
                          </a:solidFill>
                          <a:effectLst/>
                          <a:uLnTx/>
                          <a:uFillTx/>
                          <a:latin typeface="+mn-lt"/>
                          <a:ea typeface="+mn-ea"/>
                          <a:cs typeface="+mn-cs"/>
                        </a:rPr>
                      </a:br>
                      <a:r>
                        <a:rPr kumimoji="0" lang="en-US" sz="1400" b="1" i="0" u="none" strike="noStrike" kern="1200" cap="none" spc="0" normalizeH="0" baseline="0" noProof="0">
                          <a:ln>
                            <a:noFill/>
                          </a:ln>
                          <a:solidFill>
                            <a:schemeClr val="tx1"/>
                          </a:solidFill>
                          <a:effectLst/>
                          <a:uLnTx/>
                          <a:uFillTx/>
                          <a:latin typeface="+mn-lt"/>
                          <a:ea typeface="+mn-ea"/>
                          <a:cs typeface="+mn-cs"/>
                        </a:rPr>
                        <a:t>Common Sense</a:t>
                      </a:r>
                    </a:p>
                  </a:txBody>
                  <a:tcPr marL="137160" marR="137160" marT="137160" marB="137160"/>
                </a:tc>
                <a:extLst>
                  <a:ext uri="{0D108BD9-81ED-4DB2-BD59-A6C34878D82A}">
                    <a16:rowId xmlns:a16="http://schemas.microsoft.com/office/drawing/2014/main" val="1627576708"/>
                  </a:ext>
                </a:extLst>
              </a:tr>
            </a:tbl>
          </a:graphicData>
        </a:graphic>
      </p:graphicFrame>
    </p:spTree>
    <p:extLst>
      <p:ext uri="{BB962C8B-B14F-4D97-AF65-F5344CB8AC3E}">
        <p14:creationId xmlns:p14="http://schemas.microsoft.com/office/powerpoint/2010/main" val="375044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0F94-F4FF-083D-E13C-ED41C587D1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F90A3E-C405-1C33-500A-5B1E53A0A68A}"/>
              </a:ext>
            </a:extLst>
          </p:cNvPr>
          <p:cNvSpPr>
            <a:spLocks noGrp="1"/>
          </p:cNvSpPr>
          <p:nvPr>
            <p:ph type="body" sz="quarter" idx="10"/>
          </p:nvPr>
        </p:nvSpPr>
        <p:spPr>
          <a:xfrm>
            <a:off x="1827537" y="1577966"/>
            <a:ext cx="9379604" cy="3702067"/>
          </a:xfrm>
        </p:spPr>
        <p:txBody>
          <a:bodyPr/>
          <a:lstStyle/>
          <a:p>
            <a:pPr>
              <a:lnSpc>
                <a:spcPct val="100000"/>
              </a:lnSpc>
            </a:pPr>
            <a:r>
              <a:rPr lang="en-US"/>
              <a:t>For Democrats, a strong message that focuses on how we treat other people has wide appeal.</a:t>
            </a:r>
          </a:p>
        </p:txBody>
      </p:sp>
    </p:spTree>
    <p:extLst>
      <p:ext uri="{BB962C8B-B14F-4D97-AF65-F5344CB8AC3E}">
        <p14:creationId xmlns:p14="http://schemas.microsoft.com/office/powerpoint/2010/main" val="18109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671663-803C-3CB9-5D94-15AA9B103FF4}"/>
              </a:ext>
            </a:extLst>
          </p:cNvPr>
          <p:cNvGraphicFramePr>
            <a:graphicFrameLocks noGrp="1"/>
          </p:cNvGraphicFramePr>
          <p:nvPr>
            <p:extLst>
              <p:ext uri="{D42A27DB-BD31-4B8C-83A1-F6EECF244321}">
                <p14:modId xmlns:p14="http://schemas.microsoft.com/office/powerpoint/2010/main" val="235887428"/>
              </p:ext>
            </p:extLst>
          </p:nvPr>
        </p:nvGraphicFramePr>
        <p:xfrm>
          <a:off x="747106" y="2596719"/>
          <a:ext cx="10993338" cy="3480669"/>
        </p:xfrm>
        <a:graphic>
          <a:graphicData uri="http://schemas.openxmlformats.org/drawingml/2006/table">
            <a:tbl>
              <a:tblPr/>
              <a:tblGrid>
                <a:gridCol w="1832223">
                  <a:extLst>
                    <a:ext uri="{9D8B030D-6E8A-4147-A177-3AD203B41FA5}">
                      <a16:colId xmlns:a16="http://schemas.microsoft.com/office/drawing/2014/main" val="4183868736"/>
                    </a:ext>
                  </a:extLst>
                </a:gridCol>
                <a:gridCol w="1832223">
                  <a:extLst>
                    <a:ext uri="{9D8B030D-6E8A-4147-A177-3AD203B41FA5}">
                      <a16:colId xmlns:a16="http://schemas.microsoft.com/office/drawing/2014/main" val="2052746560"/>
                    </a:ext>
                  </a:extLst>
                </a:gridCol>
                <a:gridCol w="1832223">
                  <a:extLst>
                    <a:ext uri="{9D8B030D-6E8A-4147-A177-3AD203B41FA5}">
                      <a16:colId xmlns:a16="http://schemas.microsoft.com/office/drawing/2014/main" val="4078728533"/>
                    </a:ext>
                  </a:extLst>
                </a:gridCol>
                <a:gridCol w="1832223">
                  <a:extLst>
                    <a:ext uri="{9D8B030D-6E8A-4147-A177-3AD203B41FA5}">
                      <a16:colId xmlns:a16="http://schemas.microsoft.com/office/drawing/2014/main" val="367452898"/>
                    </a:ext>
                  </a:extLst>
                </a:gridCol>
                <a:gridCol w="1832223">
                  <a:extLst>
                    <a:ext uri="{9D8B030D-6E8A-4147-A177-3AD203B41FA5}">
                      <a16:colId xmlns:a16="http://schemas.microsoft.com/office/drawing/2014/main" val="1408349520"/>
                    </a:ext>
                  </a:extLst>
                </a:gridCol>
                <a:gridCol w="1832223">
                  <a:extLst>
                    <a:ext uri="{9D8B030D-6E8A-4147-A177-3AD203B41FA5}">
                      <a16:colId xmlns:a16="http://schemas.microsoft.com/office/drawing/2014/main" val="64628145"/>
                    </a:ext>
                  </a:extLst>
                </a:gridCol>
              </a:tblGrid>
              <a:tr h="2731911">
                <a:tc gridSpan="3">
                  <a:txBody>
                    <a:bodyPr/>
                    <a:lstStyle/>
                    <a:p>
                      <a:pPr algn="ctr" rtl="0" fontAlgn="base">
                        <a:lnSpc>
                          <a:spcPct val="100000"/>
                        </a:lnSpc>
                        <a:buNone/>
                      </a:pPr>
                      <a:r>
                        <a:rPr lang="en-US" sz="1600" b="1" i="0" kern="1200">
                          <a:solidFill>
                            <a:schemeClr val="tx1"/>
                          </a:solidFill>
                          <a:effectLst/>
                          <a:latin typeface="+mn-lt"/>
                          <a:ea typeface="+mn-ea"/>
                          <a:cs typeface="+mn-cs"/>
                        </a:rPr>
                        <a:t>The Democrat shares my values and priorities </a:t>
                      </a:r>
                      <a:endParaRPr lang="en-US" sz="1200" b="1" i="0">
                        <a:effectLst/>
                      </a:endParaRPr>
                    </a:p>
                  </a:txBody>
                  <a:tcP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600" b="1" i="0" kern="1200">
                          <a:solidFill>
                            <a:schemeClr val="tx1"/>
                          </a:solidFill>
                          <a:effectLst/>
                          <a:latin typeface="+mn-lt"/>
                          <a:ea typeface="+mn-ea"/>
                          <a:cs typeface="+mn-cs"/>
                        </a:rPr>
                        <a:t>This Democrat is looking out for people like me </a:t>
                      </a:r>
                      <a:endParaRPr lang="en-US" sz="1200" b="1" i="0">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rtl="0" fontAlgn="base">
                        <a:lnSpc>
                          <a:spcPct val="100000"/>
                        </a:lnSpc>
                        <a:buNone/>
                      </a:pP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3674610"/>
                  </a:ext>
                </a:extLst>
              </a:tr>
              <a:tr h="748758">
                <a:tc>
                  <a:txBody>
                    <a:bodyPr/>
                    <a:lstStyle/>
                    <a:p>
                      <a:pPr algn="ctr" rtl="0" fontAlgn="base">
                        <a:lnSpc>
                          <a:spcPct val="100000"/>
                        </a:lnSpc>
                        <a:buNone/>
                      </a:pPr>
                      <a:r>
                        <a:rPr lang="en-US" sz="1400" b="0" i="0">
                          <a:effectLst/>
                          <a:latin typeface="Arial" panose="020B0604020202020204" pitchFamily="34" charset="0"/>
                        </a:rPr>
                        <a:t>Treat people</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Different villain</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Pivot to GOP econ failures</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2">
                          <a:lumMod val="7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Treat people</a:t>
                      </a:r>
                      <a:endParaRPr lang="en-US" sz="1400" b="0" i="0">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Different villain</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Pivot to GOP econ failures</a:t>
                      </a:r>
                      <a:endParaRPr lang="en-US" sz="1400" b="0" i="0">
                        <a:effectLs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686664"/>
                  </a:ext>
                </a:extLst>
              </a:tr>
            </a:tbl>
          </a:graphicData>
        </a:graphic>
      </p:graphicFrame>
      <p:sp>
        <p:nvSpPr>
          <p:cNvPr id="2" name="Title 1">
            <a:extLst>
              <a:ext uri="{FF2B5EF4-FFF2-40B4-BE49-F238E27FC236}">
                <a16:creationId xmlns:a16="http://schemas.microsoft.com/office/drawing/2014/main" id="{63077CED-B734-4B3F-6C46-BAEBFA9E1F74}"/>
              </a:ext>
            </a:extLst>
          </p:cNvPr>
          <p:cNvSpPr>
            <a:spLocks noGrp="1"/>
          </p:cNvSpPr>
          <p:nvPr>
            <p:ph type="title"/>
          </p:nvPr>
        </p:nvSpPr>
        <p:spPr>
          <a:xfrm>
            <a:off x="594360" y="466750"/>
            <a:ext cx="10759440" cy="2603828"/>
          </a:xfrm>
        </p:spPr>
        <p:txBody>
          <a:bodyPr>
            <a:normAutofit/>
          </a:bodyPr>
          <a:lstStyle/>
          <a:p>
            <a:r>
              <a:rPr lang="en-US"/>
              <a:t>Voters relate to Democratic candidate for all narratives, especially those that directly address the interpersonal and social dynamics at play. </a:t>
            </a:r>
          </a:p>
        </p:txBody>
      </p:sp>
      <p:sp>
        <p:nvSpPr>
          <p:cNvPr id="3" name="Slide Number Placeholder 2">
            <a:extLst>
              <a:ext uri="{FF2B5EF4-FFF2-40B4-BE49-F238E27FC236}">
                <a16:creationId xmlns:a16="http://schemas.microsoft.com/office/drawing/2014/main" id="{549E5C01-04EB-9C42-47C2-22A8673E3EEF}"/>
              </a:ext>
            </a:extLst>
          </p:cNvPr>
          <p:cNvSpPr>
            <a:spLocks noGrp="1"/>
          </p:cNvSpPr>
          <p:nvPr>
            <p:ph type="sldNum" sz="quarter" idx="12"/>
          </p:nvPr>
        </p:nvSpPr>
        <p:spPr/>
        <p:txBody>
          <a:bodyPr/>
          <a:lstStyle/>
          <a:p>
            <a:fld id="{35AC7A8B-0617-B84C-BE7C-25188248DABA}" type="slidenum">
              <a:rPr lang="en-US" smtClean="0"/>
              <a:pPr/>
              <a:t>29</a:t>
            </a:fld>
            <a:endParaRPr lang="en-US"/>
          </a:p>
        </p:txBody>
      </p:sp>
      <p:graphicFrame>
        <p:nvGraphicFramePr>
          <p:cNvPr id="5" name="Chart 4">
            <a:extLst>
              <a:ext uri="{FF2B5EF4-FFF2-40B4-BE49-F238E27FC236}">
                <a16:creationId xmlns:a16="http://schemas.microsoft.com/office/drawing/2014/main" id="{8069A126-9325-0FB8-00E3-37C7FCED2DB4}"/>
              </a:ext>
            </a:extLst>
          </p:cNvPr>
          <p:cNvGraphicFramePr/>
          <p:nvPr>
            <p:extLst>
              <p:ext uri="{D42A27DB-BD31-4B8C-83A1-F6EECF244321}">
                <p14:modId xmlns:p14="http://schemas.microsoft.com/office/powerpoint/2010/main" val="1646253301"/>
              </p:ext>
            </p:extLst>
          </p:nvPr>
        </p:nvGraphicFramePr>
        <p:xfrm>
          <a:off x="670733" y="2968978"/>
          <a:ext cx="11146084" cy="2299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32A73F5-241D-33A1-5044-DCC5F1B242F8}"/>
              </a:ext>
            </a:extLst>
          </p:cNvPr>
          <p:cNvGraphicFramePr/>
          <p:nvPr>
            <p:extLst>
              <p:ext uri="{D42A27DB-BD31-4B8C-83A1-F6EECF244321}">
                <p14:modId xmlns:p14="http://schemas.microsoft.com/office/powerpoint/2010/main" val="2589646027"/>
              </p:ext>
            </p:extLst>
          </p:nvPr>
        </p:nvGraphicFramePr>
        <p:xfrm>
          <a:off x="4270869" y="1915144"/>
          <a:ext cx="3640318" cy="431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92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3068-02F3-BEF2-6720-8432FF50D589}"/>
              </a:ext>
            </a:extLst>
          </p:cNvPr>
          <p:cNvSpPr>
            <a:spLocks noGrp="1"/>
          </p:cNvSpPr>
          <p:nvPr>
            <p:ph type="title"/>
          </p:nvPr>
        </p:nvSpPr>
        <p:spPr/>
        <p:txBody>
          <a:bodyPr/>
          <a:lstStyle/>
          <a:p>
            <a:r>
              <a:rPr lang="en-US"/>
              <a:t>Key Takeaways </a:t>
            </a:r>
          </a:p>
        </p:txBody>
      </p:sp>
      <p:sp>
        <p:nvSpPr>
          <p:cNvPr id="3" name="Slide Number Placeholder 2">
            <a:extLst>
              <a:ext uri="{FF2B5EF4-FFF2-40B4-BE49-F238E27FC236}">
                <a16:creationId xmlns:a16="http://schemas.microsoft.com/office/drawing/2014/main" id="{12CFE400-94B3-4E5E-0E4C-8B1EB5478D48}"/>
              </a:ext>
            </a:extLst>
          </p:cNvPr>
          <p:cNvSpPr>
            <a:spLocks noGrp="1"/>
          </p:cNvSpPr>
          <p:nvPr>
            <p:ph type="sldNum" sz="quarter" idx="12"/>
          </p:nvPr>
        </p:nvSpPr>
        <p:spPr/>
        <p:txBody>
          <a:bodyPr/>
          <a:lstStyle/>
          <a:p>
            <a:fld id="{35AC7A8B-0617-B84C-BE7C-25188248DABA}" type="slidenum">
              <a:rPr lang="en-US" smtClean="0"/>
              <a:pPr/>
              <a:t>3</a:t>
            </a:fld>
            <a:endParaRPr lang="en-US"/>
          </a:p>
        </p:txBody>
      </p:sp>
      <p:sp>
        <p:nvSpPr>
          <p:cNvPr id="5" name="TextBox 4">
            <a:extLst>
              <a:ext uri="{FF2B5EF4-FFF2-40B4-BE49-F238E27FC236}">
                <a16:creationId xmlns:a16="http://schemas.microsoft.com/office/drawing/2014/main" id="{75ADBF51-642C-E0EB-422C-EF7445878F56}"/>
              </a:ext>
            </a:extLst>
          </p:cNvPr>
          <p:cNvSpPr txBox="1"/>
          <p:nvPr/>
        </p:nvSpPr>
        <p:spPr>
          <a:xfrm>
            <a:off x="1607843" y="1309701"/>
            <a:ext cx="10217354" cy="1600438"/>
          </a:xfrm>
          <a:prstGeom prst="rect">
            <a:avLst/>
          </a:prstGeom>
          <a:noFill/>
        </p:spPr>
        <p:txBody>
          <a:bodyPr wrap="square" rtlCol="0">
            <a:spAutoFit/>
          </a:bodyPr>
          <a:lstStyle/>
          <a:p>
            <a:r>
              <a:rPr lang="en-US" sz="1400" b="1"/>
              <a:t>Several dynamics are creating fertile ground of the politics of othering.</a:t>
            </a:r>
          </a:p>
          <a:p>
            <a:pPr marL="285750" indent="-285750">
              <a:buFont typeface="Arial" panose="020B0604020202020204" pitchFamily="34" charset="0"/>
              <a:buChar char="•"/>
            </a:pPr>
            <a:r>
              <a:rPr lang="en-US" sz="1400"/>
              <a:t>A majority (52%) of voters say people like them are mostly losing power in our country today (up 10 points from June 2025)</a:t>
            </a:r>
          </a:p>
          <a:p>
            <a:pPr marL="285750" indent="-285750">
              <a:buFont typeface="Arial" panose="020B0604020202020204" pitchFamily="34" charset="0"/>
              <a:buChar char="•"/>
            </a:pPr>
            <a:r>
              <a:rPr lang="en-US" sz="1400"/>
              <a:t>58% are dissatisfied with their economic situation and 81% say they are just getting by (59%) or falling behind (23%)</a:t>
            </a:r>
          </a:p>
          <a:p>
            <a:pPr marL="285750" indent="-285750">
              <a:buFont typeface="Arial" panose="020B0604020202020204" pitchFamily="34" charset="0"/>
              <a:buChar char="•"/>
            </a:pPr>
            <a:r>
              <a:rPr lang="en-US" sz="1400"/>
              <a:t>64% are uneasy with how quickly society is changing</a:t>
            </a:r>
          </a:p>
          <a:p>
            <a:pPr marL="285750" indent="-285750">
              <a:buFont typeface="Arial" panose="020B0604020202020204" pitchFamily="34" charset="0"/>
              <a:buChar char="•"/>
            </a:pPr>
            <a:r>
              <a:rPr lang="en-US" sz="1400"/>
              <a:t>70% of voters worry that traditional values are being lost in today’s society</a:t>
            </a:r>
          </a:p>
          <a:p>
            <a:pPr marL="285750" indent="-285750">
              <a:buFont typeface="Arial" panose="020B0604020202020204" pitchFamily="34" charset="0"/>
              <a:buChar char="•"/>
            </a:pPr>
            <a:r>
              <a:rPr lang="en-US" sz="1400"/>
              <a:t>78% agree that “our country needs strong leaders who will maintain order and protect America’s heritage”</a:t>
            </a:r>
          </a:p>
          <a:p>
            <a:pPr marL="285750" indent="-285750">
              <a:buFont typeface="Arial" panose="020B0604020202020204" pitchFamily="34" charset="0"/>
              <a:buChar char="•"/>
            </a:pPr>
            <a:endParaRPr lang="en-US" sz="1400"/>
          </a:p>
        </p:txBody>
      </p:sp>
      <p:grpSp>
        <p:nvGrpSpPr>
          <p:cNvPr id="6" name="Group 5">
            <a:extLst>
              <a:ext uri="{FF2B5EF4-FFF2-40B4-BE49-F238E27FC236}">
                <a16:creationId xmlns:a16="http://schemas.microsoft.com/office/drawing/2014/main" id="{A1D6FDA4-B56D-180E-6013-84B16B978572}"/>
              </a:ext>
            </a:extLst>
          </p:cNvPr>
          <p:cNvGrpSpPr/>
          <p:nvPr/>
        </p:nvGrpSpPr>
        <p:grpSpPr>
          <a:xfrm>
            <a:off x="596140" y="1312985"/>
            <a:ext cx="788963" cy="785446"/>
            <a:chOff x="594359" y="1312985"/>
            <a:chExt cx="788963" cy="785446"/>
          </a:xfrm>
        </p:grpSpPr>
        <p:sp>
          <p:nvSpPr>
            <p:cNvPr id="7" name="Round Diagonal Corner Rectangle 6">
              <a:extLst>
                <a:ext uri="{FF2B5EF4-FFF2-40B4-BE49-F238E27FC236}">
                  <a16:creationId xmlns:a16="http://schemas.microsoft.com/office/drawing/2014/main" id="{C1AEEE7A-8B87-CCB9-DBA2-377217F82001}"/>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494B90-5EDD-86B7-77B2-7B4C4010B0E3}"/>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1</a:t>
              </a:r>
            </a:p>
          </p:txBody>
        </p:sp>
      </p:grpSp>
      <p:sp>
        <p:nvSpPr>
          <p:cNvPr id="9" name="TextBox 8">
            <a:extLst>
              <a:ext uri="{FF2B5EF4-FFF2-40B4-BE49-F238E27FC236}">
                <a16:creationId xmlns:a16="http://schemas.microsoft.com/office/drawing/2014/main" id="{B5BCB622-327B-2467-89F7-D2E8D8DF0190}"/>
              </a:ext>
            </a:extLst>
          </p:cNvPr>
          <p:cNvSpPr txBox="1"/>
          <p:nvPr/>
        </p:nvSpPr>
        <p:spPr>
          <a:xfrm>
            <a:off x="1607843" y="2720913"/>
            <a:ext cx="10217354" cy="1600438"/>
          </a:xfrm>
          <a:prstGeom prst="rect">
            <a:avLst/>
          </a:prstGeom>
          <a:noFill/>
        </p:spPr>
        <p:txBody>
          <a:bodyPr wrap="square" rtlCol="0">
            <a:spAutoFit/>
          </a:bodyPr>
          <a:lstStyle/>
          <a:p>
            <a:r>
              <a:rPr lang="en-US" sz="1400" b="1"/>
              <a:t>Just as important, strong countercurrents mitigate othering and provide a foundation for pushing back.</a:t>
            </a:r>
          </a:p>
          <a:p>
            <a:pPr marL="285750" indent="-285750">
              <a:buFont typeface="Arial" panose="020B0604020202020204" pitchFamily="34" charset="0"/>
              <a:buChar char="•"/>
            </a:pPr>
            <a:r>
              <a:rPr lang="en-US" sz="1400"/>
              <a:t>Voters believe that freedom is most important for America to stand for and uphold</a:t>
            </a:r>
          </a:p>
          <a:p>
            <a:pPr marL="285750" indent="-285750">
              <a:buFont typeface="Arial" panose="020B0604020202020204" pitchFamily="34" charset="0"/>
              <a:buChar char="•"/>
            </a:pPr>
            <a:r>
              <a:rPr lang="en-US" sz="1400"/>
              <a:t>60% reject the idea that “some groups of people are simply inferior to others”</a:t>
            </a:r>
          </a:p>
          <a:p>
            <a:pPr marL="285750" indent="-285750">
              <a:buFont typeface="Arial" panose="020B0604020202020204" pitchFamily="34" charset="0"/>
              <a:buChar char="•"/>
            </a:pPr>
            <a:r>
              <a:rPr lang="en-US" sz="1400"/>
              <a:t>72% believe economic challenges are primarily the result of a stacked deck that favors the wealthy and powerful and denies regular people a fair chance to get ahead</a:t>
            </a:r>
          </a:p>
          <a:p>
            <a:pPr marL="285750" indent="-285750">
              <a:buFont typeface="Arial" panose="020B0604020202020204" pitchFamily="34" charset="0"/>
              <a:buChar char="•"/>
            </a:pPr>
            <a:r>
              <a:rPr lang="en-US" sz="1400"/>
              <a:t>By five points, voters are more likely to believe Democrats look out for people like them than Republicans (47% to 42%)</a:t>
            </a:r>
          </a:p>
          <a:p>
            <a:pPr marL="285750" indent="-285750">
              <a:buFont typeface="Arial" panose="020B0604020202020204" pitchFamily="34" charset="0"/>
              <a:buChar char="•"/>
            </a:pPr>
            <a:endParaRPr lang="en-US" sz="1400"/>
          </a:p>
        </p:txBody>
      </p:sp>
      <p:grpSp>
        <p:nvGrpSpPr>
          <p:cNvPr id="10" name="Group 9">
            <a:extLst>
              <a:ext uri="{FF2B5EF4-FFF2-40B4-BE49-F238E27FC236}">
                <a16:creationId xmlns:a16="http://schemas.microsoft.com/office/drawing/2014/main" id="{B52D0966-A10D-39F6-A0A8-7F28635FC495}"/>
              </a:ext>
            </a:extLst>
          </p:cNvPr>
          <p:cNvGrpSpPr/>
          <p:nvPr/>
        </p:nvGrpSpPr>
        <p:grpSpPr>
          <a:xfrm>
            <a:off x="596140" y="2756082"/>
            <a:ext cx="788963" cy="785446"/>
            <a:chOff x="594359" y="2756082"/>
            <a:chExt cx="788963" cy="785446"/>
          </a:xfrm>
        </p:grpSpPr>
        <p:sp>
          <p:nvSpPr>
            <p:cNvPr id="11" name="Round Diagonal Corner Rectangle 7">
              <a:extLst>
                <a:ext uri="{FF2B5EF4-FFF2-40B4-BE49-F238E27FC236}">
                  <a16:creationId xmlns:a16="http://schemas.microsoft.com/office/drawing/2014/main" id="{0B4F7B66-4C33-86BA-ACC0-0742972F9323}"/>
                </a:ext>
              </a:extLst>
            </p:cNvPr>
            <p:cNvSpPr/>
            <p:nvPr/>
          </p:nvSpPr>
          <p:spPr>
            <a:xfrm>
              <a:off x="594359" y="2756082"/>
              <a:ext cx="788963" cy="78544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51ED59-1EC5-0818-56A3-7ABC42F875ED}"/>
                </a:ext>
              </a:extLst>
            </p:cNvPr>
            <p:cNvSpPr txBox="1"/>
            <p:nvPr/>
          </p:nvSpPr>
          <p:spPr>
            <a:xfrm>
              <a:off x="604302" y="2887195"/>
              <a:ext cx="779020" cy="523220"/>
            </a:xfrm>
            <a:prstGeom prst="rect">
              <a:avLst/>
            </a:prstGeom>
            <a:noFill/>
          </p:spPr>
          <p:txBody>
            <a:bodyPr wrap="square" rtlCol="0">
              <a:spAutoFit/>
            </a:bodyPr>
            <a:lstStyle/>
            <a:p>
              <a:pPr algn="ctr"/>
              <a:r>
                <a:rPr lang="en-US" sz="2800" b="1">
                  <a:solidFill>
                    <a:schemeClr val="bg2"/>
                  </a:solidFill>
                </a:rPr>
                <a:t>2</a:t>
              </a:r>
            </a:p>
          </p:txBody>
        </p:sp>
      </p:grpSp>
      <p:sp>
        <p:nvSpPr>
          <p:cNvPr id="17" name="TextBox 16">
            <a:extLst>
              <a:ext uri="{FF2B5EF4-FFF2-40B4-BE49-F238E27FC236}">
                <a16:creationId xmlns:a16="http://schemas.microsoft.com/office/drawing/2014/main" id="{DB7EAFE5-9B60-2CC0-B89F-71EF5CA7ABAD}"/>
              </a:ext>
            </a:extLst>
          </p:cNvPr>
          <p:cNvSpPr txBox="1"/>
          <p:nvPr/>
        </p:nvSpPr>
        <p:spPr>
          <a:xfrm>
            <a:off x="1607843" y="4257839"/>
            <a:ext cx="10217354" cy="738664"/>
          </a:xfrm>
          <a:prstGeom prst="rect">
            <a:avLst/>
          </a:prstGeom>
          <a:noFill/>
        </p:spPr>
        <p:txBody>
          <a:bodyPr wrap="square" rtlCol="0">
            <a:spAutoFit/>
          </a:bodyPr>
          <a:lstStyle/>
          <a:p>
            <a:r>
              <a:rPr lang="en-US" sz="1400" b="1"/>
              <a:t>Democratic responses to right-wing othering narratives consistently outperform the attacks themselves.</a:t>
            </a:r>
          </a:p>
          <a:p>
            <a:pPr marL="285750" indent="-285750">
              <a:buFont typeface="Arial" panose="020B0604020202020204" pitchFamily="34" charset="0"/>
              <a:buChar char="•"/>
            </a:pPr>
            <a:r>
              <a:rPr lang="en-US" sz="1400"/>
              <a:t>Across every measure (dial scores, acceptability, and favorability toward the speaker), the Democratic response received stronger ratings than the Republican attacks targeting vulnerable groups.</a:t>
            </a:r>
          </a:p>
        </p:txBody>
      </p:sp>
      <p:grpSp>
        <p:nvGrpSpPr>
          <p:cNvPr id="18" name="Group 17">
            <a:extLst>
              <a:ext uri="{FF2B5EF4-FFF2-40B4-BE49-F238E27FC236}">
                <a16:creationId xmlns:a16="http://schemas.microsoft.com/office/drawing/2014/main" id="{8EE6F772-47D4-EA60-EAD5-FF460CB48BE8}"/>
              </a:ext>
            </a:extLst>
          </p:cNvPr>
          <p:cNvGrpSpPr/>
          <p:nvPr/>
        </p:nvGrpSpPr>
        <p:grpSpPr>
          <a:xfrm>
            <a:off x="594360" y="4186155"/>
            <a:ext cx="790742" cy="785446"/>
            <a:chOff x="592579" y="5100558"/>
            <a:chExt cx="790742" cy="785446"/>
          </a:xfrm>
        </p:grpSpPr>
        <p:sp>
          <p:nvSpPr>
            <p:cNvPr id="19" name="Round Diagonal Corner Rectangle 8">
              <a:extLst>
                <a:ext uri="{FF2B5EF4-FFF2-40B4-BE49-F238E27FC236}">
                  <a16:creationId xmlns:a16="http://schemas.microsoft.com/office/drawing/2014/main" id="{4067149F-4811-D534-0D66-60CD6257AE96}"/>
                </a:ext>
              </a:extLst>
            </p:cNvPr>
            <p:cNvSpPr/>
            <p:nvPr/>
          </p:nvSpPr>
          <p:spPr>
            <a:xfrm>
              <a:off x="594358" y="5100558"/>
              <a:ext cx="788963" cy="7854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31A7E1-FFF1-8746-1B52-D43858A8046F}"/>
                </a:ext>
              </a:extLst>
            </p:cNvPr>
            <p:cNvSpPr txBox="1"/>
            <p:nvPr/>
          </p:nvSpPr>
          <p:spPr>
            <a:xfrm>
              <a:off x="592579" y="5231671"/>
              <a:ext cx="779020" cy="523220"/>
            </a:xfrm>
            <a:prstGeom prst="rect">
              <a:avLst/>
            </a:prstGeom>
            <a:noFill/>
          </p:spPr>
          <p:txBody>
            <a:bodyPr wrap="square" rtlCol="0">
              <a:spAutoFit/>
            </a:bodyPr>
            <a:lstStyle/>
            <a:p>
              <a:pPr algn="ctr"/>
              <a:r>
                <a:rPr lang="en-US" sz="2800" b="1">
                  <a:solidFill>
                    <a:schemeClr val="bg2"/>
                  </a:solidFill>
                </a:rPr>
                <a:t>3</a:t>
              </a:r>
            </a:p>
          </p:txBody>
        </p:sp>
      </p:grpSp>
      <p:grpSp>
        <p:nvGrpSpPr>
          <p:cNvPr id="21" name="Group 20">
            <a:extLst>
              <a:ext uri="{FF2B5EF4-FFF2-40B4-BE49-F238E27FC236}">
                <a16:creationId xmlns:a16="http://schemas.microsoft.com/office/drawing/2014/main" id="{853A06BA-0BA5-047B-59D8-52EB6D3C2740}"/>
              </a:ext>
            </a:extLst>
          </p:cNvPr>
          <p:cNvGrpSpPr/>
          <p:nvPr/>
        </p:nvGrpSpPr>
        <p:grpSpPr>
          <a:xfrm>
            <a:off x="606083" y="5128976"/>
            <a:ext cx="788963" cy="785446"/>
            <a:chOff x="594359" y="1312985"/>
            <a:chExt cx="788963" cy="785446"/>
          </a:xfrm>
        </p:grpSpPr>
        <p:sp>
          <p:nvSpPr>
            <p:cNvPr id="22" name="Round Diagonal Corner Rectangle 6">
              <a:extLst>
                <a:ext uri="{FF2B5EF4-FFF2-40B4-BE49-F238E27FC236}">
                  <a16:creationId xmlns:a16="http://schemas.microsoft.com/office/drawing/2014/main" id="{0CB7ADE1-DE6F-BB18-55CA-B6BE53BDD4DA}"/>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559247-DEEB-587A-5AE9-BA2E824C31EE}"/>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4</a:t>
              </a:r>
            </a:p>
          </p:txBody>
        </p:sp>
      </p:grpSp>
      <p:sp>
        <p:nvSpPr>
          <p:cNvPr id="24" name="TextBox 23">
            <a:extLst>
              <a:ext uri="{FF2B5EF4-FFF2-40B4-BE49-F238E27FC236}">
                <a16:creationId xmlns:a16="http://schemas.microsoft.com/office/drawing/2014/main" id="{889BF46D-DD99-AE1F-81A6-36EA0AA1E25F}"/>
              </a:ext>
            </a:extLst>
          </p:cNvPr>
          <p:cNvSpPr txBox="1"/>
          <p:nvPr/>
        </p:nvSpPr>
        <p:spPr>
          <a:xfrm>
            <a:off x="1607843" y="5141032"/>
            <a:ext cx="10217354" cy="738664"/>
          </a:xfrm>
          <a:prstGeom prst="rect">
            <a:avLst/>
          </a:prstGeom>
          <a:noFill/>
        </p:spPr>
        <p:txBody>
          <a:bodyPr wrap="square" rtlCol="0">
            <a:spAutoFit/>
          </a:bodyPr>
          <a:lstStyle/>
          <a:p>
            <a:r>
              <a:rPr lang="en-US" sz="1400" b="1"/>
              <a:t>The responses to othering narratives not only blunt their impact but also boost support for Democratic candidates.</a:t>
            </a:r>
          </a:p>
          <a:p>
            <a:pPr marL="285750" indent="-285750">
              <a:buFont typeface="Arial" panose="020B0604020202020204" pitchFamily="34" charset="0"/>
              <a:buChar char="•"/>
            </a:pPr>
            <a:r>
              <a:rPr lang="en-US" sz="1400"/>
              <a:t>After hearing Republican othering messages </a:t>
            </a:r>
            <a:r>
              <a:rPr lang="en-US" sz="1400" i="1"/>
              <a:t>and</a:t>
            </a:r>
            <a:r>
              <a:rPr lang="en-US" sz="1400"/>
              <a:t> Democratic counters, Democrats’ margin on the generic congressional ballot widened from +3 to +13 points</a:t>
            </a:r>
          </a:p>
        </p:txBody>
      </p:sp>
    </p:spTree>
    <p:extLst>
      <p:ext uri="{BB962C8B-B14F-4D97-AF65-F5344CB8AC3E}">
        <p14:creationId xmlns:p14="http://schemas.microsoft.com/office/powerpoint/2010/main" val="1734537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ADD-313D-124B-C993-1B857E51212C}"/>
              </a:ext>
            </a:extLst>
          </p:cNvPr>
          <p:cNvSpPr>
            <a:spLocks noGrp="1"/>
          </p:cNvSpPr>
          <p:nvPr>
            <p:ph type="title"/>
          </p:nvPr>
        </p:nvSpPr>
        <p:spPr>
          <a:xfrm>
            <a:off x="594360" y="466750"/>
            <a:ext cx="10759440" cy="1858761"/>
          </a:xfrm>
        </p:spPr>
        <p:txBody>
          <a:bodyPr>
            <a:normAutofit/>
          </a:bodyPr>
          <a:lstStyle/>
          <a:p>
            <a:r>
              <a:rPr lang="en-US"/>
              <a:t>Anti-othering narratives prove successful at improving voters' favorability of Democratic candidates.</a:t>
            </a:r>
          </a:p>
        </p:txBody>
      </p:sp>
      <p:sp>
        <p:nvSpPr>
          <p:cNvPr id="3" name="Slide Number Placeholder 2">
            <a:extLst>
              <a:ext uri="{FF2B5EF4-FFF2-40B4-BE49-F238E27FC236}">
                <a16:creationId xmlns:a16="http://schemas.microsoft.com/office/drawing/2014/main" id="{88AC6263-7301-8973-6EFA-805E25065836}"/>
              </a:ext>
            </a:extLst>
          </p:cNvPr>
          <p:cNvSpPr>
            <a:spLocks noGrp="1"/>
          </p:cNvSpPr>
          <p:nvPr>
            <p:ph type="sldNum" sz="quarter" idx="12"/>
          </p:nvPr>
        </p:nvSpPr>
        <p:spPr/>
        <p:txBody>
          <a:bodyPr/>
          <a:lstStyle/>
          <a:p>
            <a:fld id="{35AC7A8B-0617-B84C-BE7C-25188248DABA}" type="slidenum">
              <a:rPr lang="en-US" smtClean="0"/>
              <a:pPr/>
              <a:t>30</a:t>
            </a:fld>
            <a:endParaRPr lang="en-US"/>
          </a:p>
        </p:txBody>
      </p:sp>
      <p:graphicFrame>
        <p:nvGraphicFramePr>
          <p:cNvPr id="6" name="Table 5">
            <a:extLst>
              <a:ext uri="{FF2B5EF4-FFF2-40B4-BE49-F238E27FC236}">
                <a16:creationId xmlns:a16="http://schemas.microsoft.com/office/drawing/2014/main" id="{3C53236E-6CEC-EFF3-414D-167271722932}"/>
              </a:ext>
            </a:extLst>
          </p:cNvPr>
          <p:cNvGraphicFramePr>
            <a:graphicFrameLocks noGrp="1"/>
          </p:cNvGraphicFramePr>
          <p:nvPr>
            <p:extLst>
              <p:ext uri="{D42A27DB-BD31-4B8C-83A1-F6EECF244321}">
                <p14:modId xmlns:p14="http://schemas.microsoft.com/office/powerpoint/2010/main" val="892121748"/>
              </p:ext>
            </p:extLst>
          </p:nvPr>
        </p:nvGraphicFramePr>
        <p:xfrm>
          <a:off x="594359" y="1400241"/>
          <a:ext cx="10993340" cy="4326196"/>
        </p:xfrm>
        <a:graphic>
          <a:graphicData uri="http://schemas.openxmlformats.org/drawingml/2006/table">
            <a:tbl>
              <a:tblPr/>
              <a:tblGrid>
                <a:gridCol w="2279470">
                  <a:extLst>
                    <a:ext uri="{9D8B030D-6E8A-4147-A177-3AD203B41FA5}">
                      <a16:colId xmlns:a16="http://schemas.microsoft.com/office/drawing/2014/main" val="2619180973"/>
                    </a:ext>
                  </a:extLst>
                </a:gridCol>
                <a:gridCol w="1742774">
                  <a:extLst>
                    <a:ext uri="{9D8B030D-6E8A-4147-A177-3AD203B41FA5}">
                      <a16:colId xmlns:a16="http://schemas.microsoft.com/office/drawing/2014/main" val="3765605060"/>
                    </a:ext>
                  </a:extLst>
                </a:gridCol>
                <a:gridCol w="1742774">
                  <a:extLst>
                    <a:ext uri="{9D8B030D-6E8A-4147-A177-3AD203B41FA5}">
                      <a16:colId xmlns:a16="http://schemas.microsoft.com/office/drawing/2014/main" val="2710539350"/>
                    </a:ext>
                  </a:extLst>
                </a:gridCol>
                <a:gridCol w="1742774">
                  <a:extLst>
                    <a:ext uri="{9D8B030D-6E8A-4147-A177-3AD203B41FA5}">
                      <a16:colId xmlns:a16="http://schemas.microsoft.com/office/drawing/2014/main" val="3000550736"/>
                    </a:ext>
                  </a:extLst>
                </a:gridCol>
                <a:gridCol w="1742774">
                  <a:extLst>
                    <a:ext uri="{9D8B030D-6E8A-4147-A177-3AD203B41FA5}">
                      <a16:colId xmlns:a16="http://schemas.microsoft.com/office/drawing/2014/main" val="552338416"/>
                    </a:ext>
                  </a:extLst>
                </a:gridCol>
                <a:gridCol w="1742774">
                  <a:extLst>
                    <a:ext uri="{9D8B030D-6E8A-4147-A177-3AD203B41FA5}">
                      <a16:colId xmlns:a16="http://schemas.microsoft.com/office/drawing/2014/main" val="277567239"/>
                    </a:ext>
                  </a:extLst>
                </a:gridCol>
              </a:tblGrid>
              <a:tr h="261224">
                <a:tc rowSpan="2">
                  <a:txBody>
                    <a:bodyPr/>
                    <a:lstStyle/>
                    <a:p>
                      <a:pPr algn="l" rtl="0" fontAlgn="base">
                        <a:lnSpc>
                          <a:spcPct val="100000"/>
                        </a:lnSpc>
                        <a:buNone/>
                      </a:pPr>
                      <a:r>
                        <a:rPr lang="en-US" sz="1400" b="0" i="1">
                          <a:effectLst/>
                          <a:latin typeface="Arial" panose="020B0604020202020204" pitchFamily="34" charset="0"/>
                        </a:rPr>
                        <a:t> </a:t>
                      </a:r>
                      <a:r>
                        <a:rPr lang="en-US" sz="1400" b="1" i="1">
                          <a:effectLst/>
                          <a:latin typeface="Arial" panose="020B0604020202020204" pitchFamily="34" charset="0"/>
                        </a:rPr>
                        <a:t>% More favorable to speaker after hearing message</a:t>
                      </a: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400" b="1" i="0">
                          <a:solidFill>
                            <a:schemeClr val="bg1"/>
                          </a:solidFill>
                          <a:effectLst/>
                          <a:latin typeface="Arial" panose="020B0604020202020204" pitchFamily="34" charset="0"/>
                        </a:rPr>
                        <a:t>Democratic candidate </a:t>
                      </a:r>
                      <a:endParaRPr lang="en-US" sz="2800" b="1" i="0">
                        <a:solidFill>
                          <a:schemeClr val="bg1"/>
                        </a:solidFill>
                        <a:effectLst/>
                      </a:endParaRPr>
                    </a:p>
                  </a:txBody>
                  <a:tcPr marL="82839" marR="82839" marT="41419" marB="41419">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rtl="0" fontAlgn="base">
                        <a:lnSpc>
                          <a:spcPct val="100000"/>
                        </a:lnSpc>
                        <a:buNone/>
                      </a:pPr>
                      <a:r>
                        <a:rPr lang="en-US" sz="1400" b="1" i="0">
                          <a:solidFill>
                            <a:schemeClr val="bg1"/>
                          </a:solidFill>
                          <a:effectLst/>
                          <a:latin typeface="Arial" panose="020B0604020202020204" pitchFamily="34" charset="0"/>
                        </a:rPr>
                        <a:t>Republican candidate </a:t>
                      </a:r>
                      <a:endParaRPr lang="en-US" sz="2800" b="1" i="0">
                        <a:solidFill>
                          <a:schemeClr val="bg1"/>
                        </a:solidFill>
                        <a:effectLst/>
                      </a:endParaRPr>
                    </a:p>
                  </a:txBody>
                  <a:tcPr marL="82839" marR="82839" marT="41419" marB="41419">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40144858"/>
                  </a:ext>
                </a:extLst>
              </a:tr>
              <a:tr h="449391">
                <a:tc vMerge="1">
                  <a:txBody>
                    <a:bodyPr/>
                    <a:lstStyle/>
                    <a:p>
                      <a:endParaRP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Treat people</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Different villain</a:t>
                      </a:r>
                      <a:endParaRPr lang="en-US" sz="14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Pivot to GOP econ failures</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Focus on Immigration </a:t>
                      </a:r>
                      <a:endParaRPr lang="en-US" sz="1400" b="1" i="0">
                        <a:effectLst/>
                      </a:endParaRPr>
                    </a:p>
                  </a:txBody>
                  <a:tcPr marL="0" marR="0" marT="0" marB="0"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Woke Ideology v Common Sense </a:t>
                      </a:r>
                      <a:endParaRPr lang="en-US" sz="1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7664974"/>
                  </a:ext>
                </a:extLst>
              </a:tr>
              <a:tr h="206984">
                <a:tc>
                  <a:txBody>
                    <a:bodyPr/>
                    <a:lstStyle/>
                    <a:p>
                      <a:pPr algn="l" rtl="0" fontAlgn="base">
                        <a:lnSpc>
                          <a:spcPct val="100000"/>
                        </a:lnSpc>
                        <a:buNone/>
                      </a:pPr>
                      <a:r>
                        <a:rPr lang="en-US" sz="1300" b="0" i="0">
                          <a:effectLst/>
                          <a:latin typeface="Arial" panose="020B0604020202020204" pitchFamily="34" charset="0"/>
                        </a:rPr>
                        <a:t>Swing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70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88266943"/>
                  </a:ext>
                </a:extLst>
              </a:tr>
              <a:tr h="206984">
                <a:tc>
                  <a:txBody>
                    <a:bodyPr/>
                    <a:lstStyle/>
                    <a:p>
                      <a:pPr algn="l" rtl="0" fontAlgn="base">
                        <a:lnSpc>
                          <a:spcPct val="100000"/>
                        </a:lnSpc>
                        <a:buNone/>
                      </a:pPr>
                      <a:r>
                        <a:rPr lang="en-US" sz="1300" b="0" i="0">
                          <a:effectLst/>
                          <a:latin typeface="Arial" panose="020B0604020202020204" pitchFamily="34" charset="0"/>
                        </a:rPr>
                        <a:t>Democrats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93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91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90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11</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10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86105590"/>
                  </a:ext>
                </a:extLst>
              </a:tr>
              <a:tr h="206984">
                <a:tc>
                  <a:txBody>
                    <a:bodyPr/>
                    <a:lstStyle/>
                    <a:p>
                      <a:pPr algn="l" rtl="0" fontAlgn="base">
                        <a:lnSpc>
                          <a:spcPct val="100000"/>
                        </a:lnSpc>
                        <a:buNone/>
                      </a:pPr>
                      <a:r>
                        <a:rPr lang="en-US" sz="1300" b="0" i="0">
                          <a:effectLst/>
                          <a:latin typeface="Arial" panose="020B0604020202020204" pitchFamily="34" charset="0"/>
                        </a:rPr>
                        <a:t>Independents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27</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353623299"/>
                  </a:ext>
                </a:extLst>
              </a:tr>
              <a:tr h="206984">
                <a:tc>
                  <a:txBody>
                    <a:bodyPr/>
                    <a:lstStyle/>
                    <a:p>
                      <a:pPr algn="l" rtl="0" fontAlgn="base">
                        <a:lnSpc>
                          <a:spcPts val="1295"/>
                        </a:lnSpc>
                        <a:buNone/>
                      </a:pPr>
                      <a:r>
                        <a:rPr lang="en-US" sz="1300" b="0" i="0">
                          <a:effectLst/>
                          <a:latin typeface="Arial" panose="020B0604020202020204" pitchFamily="34" charset="0"/>
                        </a:rPr>
                        <a:t>Non-MAGA Republicans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45</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67</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6431712"/>
                  </a:ext>
                </a:extLst>
              </a:tr>
              <a:tr h="206984">
                <a:tc>
                  <a:txBody>
                    <a:bodyPr/>
                    <a:lstStyle/>
                    <a:p>
                      <a:pPr algn="l" rtl="0" fontAlgn="base">
                        <a:lnSpc>
                          <a:spcPts val="1295"/>
                        </a:lnSpc>
                        <a:buNone/>
                      </a:pPr>
                      <a:r>
                        <a:rPr lang="en-US" sz="1300" b="0" i="0">
                          <a:effectLst/>
                          <a:latin typeface="Arial" panose="020B0604020202020204" pitchFamily="34" charset="0"/>
                        </a:rPr>
                        <a:t>MAGA Republicans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39</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17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89</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93935876"/>
                  </a:ext>
                </a:extLst>
              </a:tr>
              <a:tr h="206984">
                <a:tc>
                  <a:txBody>
                    <a:bodyPr/>
                    <a:lstStyle/>
                    <a:p>
                      <a:pPr algn="l" rtl="0" fontAlgn="base">
                        <a:lnSpc>
                          <a:spcPts val="1295"/>
                        </a:lnSpc>
                        <a:buNone/>
                      </a:pPr>
                      <a:r>
                        <a:rPr lang="en-US" sz="1300" b="0" i="0">
                          <a:effectLst/>
                        </a:rPr>
                        <a:t>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66</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63</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53</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51</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48</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06572958"/>
                  </a:ext>
                </a:extLst>
              </a:tr>
              <a:tr h="206984">
                <a:tc>
                  <a:txBody>
                    <a:bodyPr/>
                    <a:lstStyle/>
                    <a:p>
                      <a:pPr algn="l" rtl="0" fontAlgn="base">
                        <a:lnSpc>
                          <a:spcPts val="1295"/>
                        </a:lnSpc>
                        <a:buNone/>
                      </a:pPr>
                      <a:r>
                        <a:rPr lang="en-US" sz="1300" b="0" i="0">
                          <a:effectLst/>
                        </a:rPr>
                        <a:t>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74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70</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64</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38</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rPr>
                        <a:t>35</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77035278"/>
                  </a:ext>
                </a:extLst>
              </a:tr>
              <a:tr h="206984">
                <a:tc>
                  <a:txBody>
                    <a:bodyPr/>
                    <a:lstStyle/>
                    <a:p>
                      <a:pPr algn="l" rtl="0" fontAlgn="base">
                        <a:lnSpc>
                          <a:spcPct val="100000"/>
                        </a:lnSpc>
                        <a:buNone/>
                      </a:pPr>
                      <a:r>
                        <a:rPr lang="en-US" sz="1300" b="0" i="0" dirty="0">
                          <a:effectLst/>
                          <a:latin typeface="Arial" panose="020B0604020202020204" pitchFamily="34" charset="0"/>
                        </a:rPr>
                        <a:t>White noncollege </a:t>
                      </a:r>
                      <a:endParaRPr lang="en-US" sz="1300" b="0" i="0" dirty="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59</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48</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55</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50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566196558"/>
                  </a:ext>
                </a:extLst>
              </a:tr>
              <a:tr h="206984">
                <a:tc>
                  <a:txBody>
                    <a:bodyPr/>
                    <a:lstStyle/>
                    <a:p>
                      <a:pPr algn="l" rtl="0" fontAlgn="base">
                        <a:lnSpc>
                          <a:spcPct val="100000"/>
                        </a:lnSpc>
                        <a:buNone/>
                      </a:pPr>
                      <a:r>
                        <a:rPr lang="en-US" sz="1300" b="0" i="0">
                          <a:effectLst/>
                          <a:latin typeface="Arial" panose="020B0604020202020204" pitchFamily="34" charset="0"/>
                        </a:rPr>
                        <a:t>White college grads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62</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43</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41</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022549"/>
                  </a:ext>
                </a:extLst>
              </a:tr>
              <a:tr h="206984">
                <a:tc>
                  <a:txBody>
                    <a:bodyPr/>
                    <a:lstStyle/>
                    <a:p>
                      <a:pPr algn="l" rtl="0" fontAlgn="base">
                        <a:lnSpc>
                          <a:spcPct val="100000"/>
                        </a:lnSpc>
                        <a:buNone/>
                      </a:pPr>
                      <a:r>
                        <a:rPr lang="en-US" sz="1300" b="0" i="0">
                          <a:effectLst/>
                          <a:latin typeface="Arial" panose="020B0604020202020204" pitchFamily="34" charset="0"/>
                        </a:rPr>
                        <a:t>Black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87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80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24</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20</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73119334"/>
                  </a:ext>
                </a:extLst>
              </a:tr>
              <a:tr h="206984">
                <a:tc>
                  <a:txBody>
                    <a:bodyPr/>
                    <a:lstStyle/>
                    <a:p>
                      <a:pPr algn="l" rtl="0" fontAlgn="base">
                        <a:lnSpc>
                          <a:spcPct val="100000"/>
                        </a:lnSpc>
                        <a:buNone/>
                      </a:pPr>
                      <a:r>
                        <a:rPr lang="en-US" sz="1300" b="0" i="0">
                          <a:effectLst/>
                          <a:latin typeface="Arial" panose="020B0604020202020204" pitchFamily="34" charset="0"/>
                        </a:rPr>
                        <a:t>Latino voters </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73</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latin typeface="Arial" panose="020B0604020202020204" pitchFamily="34" charset="0"/>
                        </a:rPr>
                        <a:t>64</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33</a:t>
                      </a:r>
                      <a:endParaRPr lang="en-US" sz="1300" b="0" i="0">
                        <a:effectLst/>
                      </a:endParaRP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a:effectLst/>
                          <a:latin typeface="Arial" panose="020B0604020202020204" pitchFamily="34" charset="0"/>
                        </a:rPr>
                        <a:t>37</a:t>
                      </a:r>
                      <a:endParaRPr lang="en-US" sz="1300" b="0" i="0">
                        <a:effectLst/>
                      </a:endParaRP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20305485"/>
                  </a:ext>
                </a:extLst>
              </a:tr>
              <a:tr h="206984">
                <a:tc>
                  <a:txBody>
                    <a:bodyPr/>
                    <a:lstStyle/>
                    <a:p>
                      <a:pPr algn="l" rtl="0" fontAlgn="base">
                        <a:lnSpc>
                          <a:spcPct val="100000"/>
                        </a:lnSpc>
                        <a:buNone/>
                      </a:pPr>
                      <a:r>
                        <a:rPr lang="en-US" sz="1300" b="0" i="0" dirty="0">
                          <a:effectLst/>
                        </a:rPr>
                        <a:t>Unmarried 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rPr>
                        <a:t>74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dirty="0">
                          <a:effectLst/>
                        </a:rPr>
                        <a:t>73</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dirty="0">
                          <a:effectLst/>
                        </a:rPr>
                        <a:t>68</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rPr>
                        <a:t>32</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300" b="0" i="0" dirty="0">
                          <a:effectLst/>
                        </a:rPr>
                        <a:t>30</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30312121"/>
                  </a:ext>
                </a:extLst>
              </a:tr>
              <a:tr h="206984">
                <a:tc>
                  <a:txBody>
                    <a:bodyPr/>
                    <a:lstStyle/>
                    <a:p>
                      <a:pPr marL="0" algn="l" defTabSz="914400" rtl="0" eaLnBrk="1" fontAlgn="base" latinLnBrk="0" hangingPunct="1">
                        <a:lnSpc>
                          <a:spcPct val="100000"/>
                        </a:lnSpc>
                        <a:buNone/>
                      </a:pPr>
                      <a:r>
                        <a:rPr lang="en-US" sz="1300" b="0" i="0" kern="1200" dirty="0">
                          <a:solidFill>
                            <a:schemeClr val="tx1"/>
                          </a:solidFill>
                          <a:effectLst/>
                          <a:latin typeface="+mn-lt"/>
                          <a:ea typeface="+mn-ea"/>
                          <a:cs typeface="+mn-cs"/>
                        </a:rPr>
                        <a:t>Less than $50k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dirty="0">
                          <a:effectLst/>
                        </a:rPr>
                        <a:t>70</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66</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58</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dirty="0">
                          <a:effectLst/>
                        </a:rPr>
                        <a:t>42</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dirty="0">
                          <a:effectLst/>
                        </a:rPr>
                        <a:t>38</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821364415"/>
                  </a:ext>
                </a:extLst>
              </a:tr>
              <a:tr h="206984">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69</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69</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60</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a:effectLst/>
                        </a:rPr>
                        <a:t>46</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300" b="0" i="0" dirty="0">
                          <a:effectLst/>
                        </a:rPr>
                        <a:t>44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005817062"/>
                  </a:ext>
                </a:extLst>
              </a:tr>
              <a:tr h="206984">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300" b="0" i="0">
                          <a:effectLst/>
                        </a:rPr>
                        <a:t>71</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64</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base">
                        <a:lnSpc>
                          <a:spcPct val="100000"/>
                        </a:lnSpc>
                        <a:buNone/>
                      </a:pPr>
                      <a:r>
                        <a:rPr lang="en-US" sz="1300" b="0" i="0">
                          <a:effectLst/>
                        </a:rPr>
                        <a:t>60</a:t>
                      </a:r>
                    </a:p>
                  </a:txBody>
                  <a:tcPr marL="45720" marR="45720" marT="18288" marB="18288"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300" b="0" i="0">
                          <a:effectLst/>
                        </a:rPr>
                        <a:t>43</a:t>
                      </a:r>
                    </a:p>
                  </a:txBody>
                  <a:tcPr marL="45720" marR="45720" marT="18288" marB="18288"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300" b="0" i="0" dirty="0">
                          <a:effectLst/>
                        </a:rPr>
                        <a:t>42</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7495031"/>
                  </a:ext>
                </a:extLst>
              </a:tr>
            </a:tbl>
          </a:graphicData>
        </a:graphic>
      </p:graphicFrame>
    </p:spTree>
    <p:extLst>
      <p:ext uri="{BB962C8B-B14F-4D97-AF65-F5344CB8AC3E}">
        <p14:creationId xmlns:p14="http://schemas.microsoft.com/office/powerpoint/2010/main" val="112973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1540-036F-7F83-987F-573816C0C9B9}"/>
              </a:ext>
            </a:extLst>
          </p:cNvPr>
          <p:cNvSpPr>
            <a:spLocks noGrp="1"/>
          </p:cNvSpPr>
          <p:nvPr>
            <p:ph type="title"/>
          </p:nvPr>
        </p:nvSpPr>
        <p:spPr>
          <a:xfrm>
            <a:off x="594360" y="466750"/>
            <a:ext cx="10759440" cy="1012094"/>
          </a:xfrm>
        </p:spPr>
        <p:txBody>
          <a:bodyPr>
            <a:normAutofit/>
          </a:bodyPr>
          <a:lstStyle/>
          <a:p>
            <a:r>
              <a:rPr lang="en-US"/>
              <a:t>Democratic counter-narratives are broadly acceptable across the electorate, including from non-MAGA Republicans. </a:t>
            </a:r>
          </a:p>
        </p:txBody>
      </p:sp>
      <p:sp>
        <p:nvSpPr>
          <p:cNvPr id="3" name="Slide Number Placeholder 2">
            <a:extLst>
              <a:ext uri="{FF2B5EF4-FFF2-40B4-BE49-F238E27FC236}">
                <a16:creationId xmlns:a16="http://schemas.microsoft.com/office/drawing/2014/main" id="{9BE4404D-164D-5AA3-FFC7-3D0F79EFEC74}"/>
              </a:ext>
            </a:extLst>
          </p:cNvPr>
          <p:cNvSpPr>
            <a:spLocks noGrp="1"/>
          </p:cNvSpPr>
          <p:nvPr>
            <p:ph type="sldNum" sz="quarter" idx="12"/>
          </p:nvPr>
        </p:nvSpPr>
        <p:spPr/>
        <p:txBody>
          <a:bodyPr/>
          <a:lstStyle/>
          <a:p>
            <a:fld id="{35AC7A8B-0617-B84C-BE7C-25188248DABA}" type="slidenum">
              <a:rPr lang="en-US" smtClean="0"/>
              <a:pPr/>
              <a:t>31</a:t>
            </a:fld>
            <a:endParaRPr lang="en-US"/>
          </a:p>
        </p:txBody>
      </p:sp>
      <p:graphicFrame>
        <p:nvGraphicFramePr>
          <p:cNvPr id="5" name="Table 4">
            <a:extLst>
              <a:ext uri="{FF2B5EF4-FFF2-40B4-BE49-F238E27FC236}">
                <a16:creationId xmlns:a16="http://schemas.microsoft.com/office/drawing/2014/main" id="{95D9D5BD-1A9A-047E-B768-A35380EF66BC}"/>
              </a:ext>
            </a:extLst>
          </p:cNvPr>
          <p:cNvGraphicFramePr>
            <a:graphicFrameLocks noGrp="1"/>
          </p:cNvGraphicFramePr>
          <p:nvPr>
            <p:extLst>
              <p:ext uri="{D42A27DB-BD31-4B8C-83A1-F6EECF244321}">
                <p14:modId xmlns:p14="http://schemas.microsoft.com/office/powerpoint/2010/main" val="4265403765"/>
              </p:ext>
            </p:extLst>
          </p:nvPr>
        </p:nvGraphicFramePr>
        <p:xfrm>
          <a:off x="594359" y="1367764"/>
          <a:ext cx="10993337" cy="4398614"/>
        </p:xfrm>
        <a:graphic>
          <a:graphicData uri="http://schemas.openxmlformats.org/drawingml/2006/table">
            <a:tbl>
              <a:tblPr/>
              <a:tblGrid>
                <a:gridCol w="2246812">
                  <a:extLst>
                    <a:ext uri="{9D8B030D-6E8A-4147-A177-3AD203B41FA5}">
                      <a16:colId xmlns:a16="http://schemas.microsoft.com/office/drawing/2014/main" val="2619180973"/>
                    </a:ext>
                  </a:extLst>
                </a:gridCol>
                <a:gridCol w="1749305">
                  <a:extLst>
                    <a:ext uri="{9D8B030D-6E8A-4147-A177-3AD203B41FA5}">
                      <a16:colId xmlns:a16="http://schemas.microsoft.com/office/drawing/2014/main" val="3765605060"/>
                    </a:ext>
                  </a:extLst>
                </a:gridCol>
                <a:gridCol w="1749305">
                  <a:extLst>
                    <a:ext uri="{9D8B030D-6E8A-4147-A177-3AD203B41FA5}">
                      <a16:colId xmlns:a16="http://schemas.microsoft.com/office/drawing/2014/main" val="2710539350"/>
                    </a:ext>
                  </a:extLst>
                </a:gridCol>
                <a:gridCol w="1749305">
                  <a:extLst>
                    <a:ext uri="{9D8B030D-6E8A-4147-A177-3AD203B41FA5}">
                      <a16:colId xmlns:a16="http://schemas.microsoft.com/office/drawing/2014/main" val="3000550736"/>
                    </a:ext>
                  </a:extLst>
                </a:gridCol>
                <a:gridCol w="1749305">
                  <a:extLst>
                    <a:ext uri="{9D8B030D-6E8A-4147-A177-3AD203B41FA5}">
                      <a16:colId xmlns:a16="http://schemas.microsoft.com/office/drawing/2014/main" val="552338416"/>
                    </a:ext>
                  </a:extLst>
                </a:gridCol>
                <a:gridCol w="1749305">
                  <a:extLst>
                    <a:ext uri="{9D8B030D-6E8A-4147-A177-3AD203B41FA5}">
                      <a16:colId xmlns:a16="http://schemas.microsoft.com/office/drawing/2014/main" val="277567239"/>
                    </a:ext>
                  </a:extLst>
                </a:gridCol>
              </a:tblGrid>
              <a:tr h="297446">
                <a:tc rowSpan="2">
                  <a:txBody>
                    <a:bodyPr/>
                    <a:lstStyle/>
                    <a:p>
                      <a:pPr algn="l" rtl="0" fontAlgn="base">
                        <a:lnSpc>
                          <a:spcPct val="100000"/>
                        </a:lnSpc>
                        <a:buNone/>
                      </a:pPr>
                      <a:r>
                        <a:rPr lang="en-US" sz="1400" b="0" i="0">
                          <a:effectLst/>
                          <a:latin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Arial" panose="020B0604020202020204" pitchFamily="34" charset="0"/>
                        </a:rPr>
                        <a:t> </a:t>
                      </a:r>
                      <a:r>
                        <a:rPr lang="en-US" sz="1400" b="1" i="1"/>
                        <a:t>% Statement is totally acceptable </a:t>
                      </a:r>
                      <a:endParaRPr lang="en-US" sz="1200" b="1" i="1"/>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rtl="0" fontAlgn="base">
                        <a:lnSpc>
                          <a:spcPct val="100000"/>
                        </a:lnSpc>
                        <a:buNone/>
                      </a:pPr>
                      <a:r>
                        <a:rPr lang="en-US" sz="1400" b="1" i="0">
                          <a:solidFill>
                            <a:schemeClr val="bg1"/>
                          </a:solidFill>
                          <a:effectLst/>
                          <a:latin typeface="Arial" panose="020B0604020202020204" pitchFamily="34" charset="0"/>
                        </a:rPr>
                        <a:t>Democratic candidate </a:t>
                      </a:r>
                      <a:endParaRPr lang="en-US" sz="2800" b="1" i="0">
                        <a:solidFill>
                          <a:schemeClr val="bg1"/>
                        </a:solidFill>
                        <a:effectLst/>
                      </a:endParaRPr>
                    </a:p>
                  </a:txBody>
                  <a:tcPr marL="82839" marR="82839" marT="41419" marB="41419">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rtl="0" fontAlgn="base">
                        <a:lnSpc>
                          <a:spcPct val="100000"/>
                        </a:lnSpc>
                        <a:buNone/>
                      </a:pPr>
                      <a:r>
                        <a:rPr lang="en-US" sz="1400" b="1" i="0">
                          <a:solidFill>
                            <a:schemeClr val="bg1"/>
                          </a:solidFill>
                          <a:effectLst/>
                          <a:latin typeface="Arial" panose="020B0604020202020204" pitchFamily="34" charset="0"/>
                        </a:rPr>
                        <a:t>Republican candidate </a:t>
                      </a:r>
                      <a:endParaRPr lang="en-US" sz="2800" b="1" i="0">
                        <a:solidFill>
                          <a:schemeClr val="bg1"/>
                        </a:solidFill>
                        <a:effectLst/>
                      </a:endParaRPr>
                    </a:p>
                  </a:txBody>
                  <a:tcPr marL="82839" marR="82839" marT="41419" marB="41419">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40144858"/>
                  </a:ext>
                </a:extLst>
              </a:tr>
              <a:tr h="511704">
                <a:tc vMerge="1">
                  <a:txBody>
                    <a:bodyPr/>
                    <a:lstStyle/>
                    <a:p>
                      <a:endParaRPr/>
                    </a:p>
                  </a:txBody>
                  <a:tcPr marL="82839" marR="82839" marT="41419" marB="4141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Treat people</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Different villain</a:t>
                      </a:r>
                      <a:endParaRPr lang="en-US" sz="1400" b="1" i="0">
                        <a:effectLst/>
                      </a:endParaRPr>
                    </a:p>
                  </a:txBody>
                  <a:tcPr marL="82839" marR="82839" marT="41419" marB="41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Pivot to GOP econ failures</a:t>
                      </a:r>
                      <a:endParaRPr lang="en-US" sz="2800" b="1" i="0">
                        <a:effectLst/>
                      </a:endParaRPr>
                    </a:p>
                  </a:txBody>
                  <a:tcPr marL="82839" marR="82839" marT="41419" marB="41419"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Focus on Immigration </a:t>
                      </a:r>
                      <a:endParaRPr lang="en-US" sz="1400" b="1" i="0">
                        <a:effectLst/>
                      </a:endParaRPr>
                    </a:p>
                  </a:txBody>
                  <a:tcPr marL="0" marR="0" marT="0" marB="0"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rtl="0" fontAlgn="base">
                        <a:lnSpc>
                          <a:spcPct val="100000"/>
                        </a:lnSpc>
                        <a:buNone/>
                      </a:pPr>
                      <a:r>
                        <a:rPr lang="en-US" sz="1400" b="1" i="0">
                          <a:effectLst/>
                          <a:latin typeface="Arial" panose="020B0604020202020204" pitchFamily="34" charset="0"/>
                        </a:rPr>
                        <a:t>Woke Ideology v Common Sense </a:t>
                      </a:r>
                      <a:endParaRPr lang="en-US" sz="1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7664974"/>
                  </a:ext>
                </a:extLst>
              </a:tr>
              <a:tr h="220890">
                <a:tc>
                  <a:txBody>
                    <a:bodyPr/>
                    <a:lstStyle/>
                    <a:p>
                      <a:pPr algn="l" rtl="0" fontAlgn="base">
                        <a:lnSpc>
                          <a:spcPts val="1295"/>
                        </a:lnSpc>
                        <a:buNone/>
                      </a:pPr>
                      <a:r>
                        <a:rPr lang="en-US" sz="1300" b="0" i="0">
                          <a:effectLst/>
                          <a:latin typeface="Arial" panose="020B0604020202020204" pitchFamily="34" charset="0"/>
                        </a:rPr>
                        <a:t>Swing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53</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88266943"/>
                  </a:ext>
                </a:extLst>
              </a:tr>
              <a:tr h="220890">
                <a:tc>
                  <a:txBody>
                    <a:bodyPr/>
                    <a:lstStyle/>
                    <a:p>
                      <a:pPr algn="l" rtl="0" fontAlgn="base">
                        <a:lnSpc>
                          <a:spcPts val="1295"/>
                        </a:lnSpc>
                        <a:buNone/>
                      </a:pPr>
                      <a:r>
                        <a:rPr lang="en-US" sz="1300" b="0" i="0">
                          <a:effectLst/>
                          <a:latin typeface="Arial" panose="020B0604020202020204" pitchFamily="34" charset="0"/>
                        </a:rPr>
                        <a:t>Liberal Dems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45093467"/>
                  </a:ext>
                </a:extLst>
              </a:tr>
              <a:tr h="220890">
                <a:tc>
                  <a:txBody>
                    <a:bodyPr/>
                    <a:lstStyle/>
                    <a:p>
                      <a:pPr algn="l" rtl="0" fontAlgn="base">
                        <a:lnSpc>
                          <a:spcPts val="1295"/>
                        </a:lnSpc>
                        <a:buNone/>
                      </a:pPr>
                      <a:r>
                        <a:rPr lang="en-US" sz="1300" b="0" i="0">
                          <a:effectLst/>
                          <a:latin typeface="Arial" panose="020B0604020202020204" pitchFamily="34" charset="0"/>
                        </a:rPr>
                        <a:t>Other Dems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71</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186105590"/>
                  </a:ext>
                </a:extLst>
              </a:tr>
              <a:tr h="220890">
                <a:tc>
                  <a:txBody>
                    <a:bodyPr/>
                    <a:lstStyle/>
                    <a:p>
                      <a:pPr algn="l" rtl="0" fontAlgn="base">
                        <a:lnSpc>
                          <a:spcPts val="1295"/>
                        </a:lnSpc>
                        <a:buNone/>
                      </a:pPr>
                      <a:r>
                        <a:rPr lang="en-US" sz="1300" b="0" i="0">
                          <a:effectLst/>
                          <a:latin typeface="Arial" panose="020B0604020202020204" pitchFamily="34" charset="0"/>
                        </a:rPr>
                        <a:t>Independents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18</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353623299"/>
                  </a:ext>
                </a:extLst>
              </a:tr>
              <a:tr h="220890">
                <a:tc>
                  <a:txBody>
                    <a:bodyPr/>
                    <a:lstStyle/>
                    <a:p>
                      <a:pPr algn="l" rtl="0" fontAlgn="base">
                        <a:lnSpc>
                          <a:spcPts val="1295"/>
                        </a:lnSpc>
                        <a:buNone/>
                      </a:pPr>
                      <a:r>
                        <a:rPr lang="en-US" sz="1300" b="0" i="0">
                          <a:effectLst/>
                          <a:latin typeface="Arial" panose="020B0604020202020204" pitchFamily="34" charset="0"/>
                        </a:rPr>
                        <a:t>Non-MAGA Republicans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43</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81001537"/>
                  </a:ext>
                </a:extLst>
              </a:tr>
              <a:tr h="220890">
                <a:tc>
                  <a:txBody>
                    <a:bodyPr/>
                    <a:lstStyle/>
                    <a:p>
                      <a:pPr algn="l" rtl="0" fontAlgn="base">
                        <a:lnSpc>
                          <a:spcPts val="1295"/>
                        </a:lnSpc>
                        <a:buNone/>
                      </a:pPr>
                      <a:r>
                        <a:rPr lang="en-US" sz="1300" b="0" i="0">
                          <a:effectLst/>
                          <a:latin typeface="Arial" panose="020B0604020202020204" pitchFamily="34" charset="0"/>
                        </a:rPr>
                        <a:t>MAGA Republicans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76</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93935876"/>
                  </a:ext>
                </a:extLst>
              </a:tr>
              <a:tr h="220890">
                <a:tc>
                  <a:txBody>
                    <a:bodyPr/>
                    <a:lstStyle/>
                    <a:p>
                      <a:pPr algn="l" rtl="0" fontAlgn="base">
                        <a:lnSpc>
                          <a:spcPts val="1295"/>
                        </a:lnSpc>
                        <a:buNone/>
                      </a:pPr>
                      <a:r>
                        <a:rPr lang="en-US" sz="1300" b="0" i="0">
                          <a:effectLst/>
                        </a:rPr>
                        <a:t>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84</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79</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68</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59</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53</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140673513"/>
                  </a:ext>
                </a:extLst>
              </a:tr>
              <a:tr h="220890">
                <a:tc>
                  <a:txBody>
                    <a:bodyPr/>
                    <a:lstStyle/>
                    <a:p>
                      <a:pPr algn="l" rtl="0" fontAlgn="base">
                        <a:lnSpc>
                          <a:spcPts val="1295"/>
                        </a:lnSpc>
                        <a:buNone/>
                      </a:pPr>
                      <a:r>
                        <a:rPr lang="en-US" sz="1300" b="0" i="0">
                          <a:effectLst/>
                        </a:rPr>
                        <a:t>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90</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87</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76</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47</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rPr>
                        <a:t>42</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4505513"/>
                  </a:ext>
                </a:extLst>
              </a:tr>
              <a:tr h="220890">
                <a:tc>
                  <a:txBody>
                    <a:bodyPr/>
                    <a:lstStyle/>
                    <a:p>
                      <a:pPr algn="l" rtl="0" fontAlgn="base">
                        <a:lnSpc>
                          <a:spcPts val="1295"/>
                        </a:lnSpc>
                        <a:buNone/>
                      </a:pPr>
                      <a:r>
                        <a:rPr lang="en-US" sz="1300" b="0" i="0">
                          <a:effectLst/>
                          <a:latin typeface="Arial" panose="020B0604020202020204" pitchFamily="34" charset="0"/>
                        </a:rPr>
                        <a:t>White noncollege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42</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36</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566196558"/>
                  </a:ext>
                </a:extLst>
              </a:tr>
              <a:tr h="220890">
                <a:tc>
                  <a:txBody>
                    <a:bodyPr/>
                    <a:lstStyle/>
                    <a:p>
                      <a:pPr algn="l" rtl="0" fontAlgn="base">
                        <a:lnSpc>
                          <a:spcPts val="1295"/>
                        </a:lnSpc>
                        <a:buNone/>
                      </a:pPr>
                      <a:r>
                        <a:rPr lang="en-US" sz="1300" b="0" i="0">
                          <a:effectLst/>
                          <a:latin typeface="Arial" panose="020B0604020202020204" pitchFamily="34" charset="0"/>
                        </a:rPr>
                        <a:t>White college grads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54</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47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32</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2022549"/>
                  </a:ext>
                </a:extLst>
              </a:tr>
              <a:tr h="220890">
                <a:tc>
                  <a:txBody>
                    <a:bodyPr/>
                    <a:lstStyle/>
                    <a:p>
                      <a:pPr algn="l" rtl="0" fontAlgn="base">
                        <a:lnSpc>
                          <a:spcPts val="1295"/>
                        </a:lnSpc>
                        <a:buNone/>
                      </a:pPr>
                      <a:r>
                        <a:rPr lang="en-US" sz="1300" b="0" i="0">
                          <a:effectLst/>
                          <a:latin typeface="Arial" panose="020B0604020202020204" pitchFamily="34" charset="0"/>
                        </a:rPr>
                        <a:t>Black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68</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67</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69</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13</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12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973119334"/>
                  </a:ext>
                </a:extLst>
              </a:tr>
              <a:tr h="220890">
                <a:tc>
                  <a:txBody>
                    <a:bodyPr/>
                    <a:lstStyle/>
                    <a:p>
                      <a:pPr algn="l" rtl="0" fontAlgn="base">
                        <a:lnSpc>
                          <a:spcPts val="1295"/>
                        </a:lnSpc>
                        <a:buNone/>
                      </a:pPr>
                      <a:r>
                        <a:rPr lang="en-US" sz="1300" b="0" i="0">
                          <a:effectLst/>
                          <a:latin typeface="Arial" panose="020B0604020202020204" pitchFamily="34" charset="0"/>
                        </a:rPr>
                        <a:t>Latino voters </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60</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55</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25</a:t>
                      </a:r>
                      <a:endParaRPr lang="en-US" sz="1300" b="0" i="0">
                        <a:effectLst/>
                      </a:endParaRP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a:effectLst/>
                          <a:latin typeface="Arial" panose="020B0604020202020204" pitchFamily="34" charset="0"/>
                        </a:rPr>
                        <a:t>22</a:t>
                      </a:r>
                      <a:endParaRPr lang="en-US" sz="1300" b="0" i="0">
                        <a:effectLst/>
                      </a:endParaRP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20305485"/>
                  </a:ext>
                </a:extLst>
              </a:tr>
              <a:tr h="227453">
                <a:tc>
                  <a:txBody>
                    <a:bodyPr/>
                    <a:lstStyle/>
                    <a:p>
                      <a:pPr algn="l" rtl="0" fontAlgn="base">
                        <a:lnSpc>
                          <a:spcPct val="100000"/>
                        </a:lnSpc>
                        <a:buNone/>
                      </a:pPr>
                      <a:r>
                        <a:rPr lang="en-US" sz="1300" b="0" i="0" dirty="0">
                          <a:effectLst/>
                        </a:rPr>
                        <a:t>Unmarried women</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92</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90</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80</a:t>
                      </a:r>
                    </a:p>
                  </a:txBody>
                  <a:tcPr marL="45720" marR="45720" marT="27432" marB="27432"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41</a:t>
                      </a:r>
                    </a:p>
                  </a:txBody>
                  <a:tcPr marL="45720" marR="45720" marT="27432" marB="27432"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38</a:t>
                      </a:r>
                    </a:p>
                  </a:txBody>
                  <a:tcPr marL="45720" marR="45720" marT="27432" marB="274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64443605"/>
                  </a:ext>
                </a:extLst>
              </a:tr>
              <a:tr h="227453">
                <a:tc>
                  <a:txBody>
                    <a:bodyPr/>
                    <a:lstStyle/>
                    <a:p>
                      <a:pPr marL="0" algn="l" defTabSz="914400" rtl="0" eaLnBrk="1" fontAlgn="base" latinLnBrk="0" hangingPunct="1">
                        <a:lnSpc>
                          <a:spcPct val="100000"/>
                        </a:lnSpc>
                        <a:buNone/>
                      </a:pPr>
                      <a:r>
                        <a:rPr lang="en-US" sz="1300" b="0" i="0" kern="1200" dirty="0">
                          <a:solidFill>
                            <a:schemeClr val="tx1"/>
                          </a:solidFill>
                          <a:effectLst/>
                          <a:latin typeface="+mn-lt"/>
                          <a:ea typeface="+mn-ea"/>
                          <a:cs typeface="+mn-cs"/>
                        </a:rPr>
                        <a:t>Less than $50k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88</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83</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73</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52</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dirty="0">
                          <a:effectLst/>
                        </a:rPr>
                        <a:t>45</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12321912"/>
                  </a:ext>
                </a:extLst>
              </a:tr>
              <a:tr h="227453">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86</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85</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72</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54</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ts val="1295"/>
                        </a:lnSpc>
                        <a:buNone/>
                      </a:pPr>
                      <a:r>
                        <a:rPr lang="en-US" sz="1300" b="0" i="0">
                          <a:effectLst/>
                        </a:rPr>
                        <a:t>49</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554380414"/>
                  </a:ext>
                </a:extLst>
              </a:tr>
              <a:tr h="227453">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marL="45720" marR="45720"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88</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82</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73</a:t>
                      </a:r>
                    </a:p>
                  </a:txBody>
                  <a:tcPr marL="45720" marR="45720" marT="27432" marB="27432">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a:effectLst/>
                        </a:rPr>
                        <a:t>51</a:t>
                      </a:r>
                    </a:p>
                  </a:txBody>
                  <a:tcPr marL="45720" marR="45720" marT="27432" marB="27432">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buNone/>
                      </a:pPr>
                      <a:r>
                        <a:rPr lang="en-US" sz="1300" b="0" i="0" dirty="0">
                          <a:effectLst/>
                        </a:rPr>
                        <a:t>47</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2487188"/>
                  </a:ext>
                </a:extLst>
              </a:tr>
            </a:tbl>
          </a:graphicData>
        </a:graphic>
      </p:graphicFrame>
    </p:spTree>
    <p:extLst>
      <p:ext uri="{BB962C8B-B14F-4D97-AF65-F5344CB8AC3E}">
        <p14:creationId xmlns:p14="http://schemas.microsoft.com/office/powerpoint/2010/main" val="2974790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0446-9B44-7E8E-E261-730022159096}"/>
              </a:ext>
            </a:extLst>
          </p:cNvPr>
          <p:cNvSpPr>
            <a:spLocks noGrp="1"/>
          </p:cNvSpPr>
          <p:nvPr>
            <p:ph type="title"/>
          </p:nvPr>
        </p:nvSpPr>
        <p:spPr>
          <a:xfrm>
            <a:off x="594360" y="466750"/>
            <a:ext cx="10759440" cy="1373339"/>
          </a:xfrm>
        </p:spPr>
        <p:txBody>
          <a:bodyPr>
            <a:normAutofit/>
          </a:bodyPr>
          <a:lstStyle/>
          <a:p>
            <a:r>
              <a:rPr lang="en-US"/>
              <a:t>When Democrats lead with conviction on how we treat people, voters respond with greater intensity. </a:t>
            </a:r>
          </a:p>
        </p:txBody>
      </p:sp>
      <p:sp>
        <p:nvSpPr>
          <p:cNvPr id="3" name="Slide Number Placeholder 2">
            <a:extLst>
              <a:ext uri="{FF2B5EF4-FFF2-40B4-BE49-F238E27FC236}">
                <a16:creationId xmlns:a16="http://schemas.microsoft.com/office/drawing/2014/main" id="{65E9F1F7-E37B-A2C1-3EDC-CB2F0441B4C1}"/>
              </a:ext>
            </a:extLst>
          </p:cNvPr>
          <p:cNvSpPr>
            <a:spLocks noGrp="1"/>
          </p:cNvSpPr>
          <p:nvPr>
            <p:ph type="sldNum" sz="quarter" idx="12"/>
          </p:nvPr>
        </p:nvSpPr>
        <p:spPr/>
        <p:txBody>
          <a:bodyPr/>
          <a:lstStyle/>
          <a:p>
            <a:fld id="{35AC7A8B-0617-B84C-BE7C-25188248DABA}" type="slidenum">
              <a:rPr lang="en-US" smtClean="0"/>
              <a:pPr/>
              <a:t>32</a:t>
            </a:fld>
            <a:endParaRPr lang="en-US"/>
          </a:p>
        </p:txBody>
      </p:sp>
      <p:sp>
        <p:nvSpPr>
          <p:cNvPr id="4" name="TextBox 3">
            <a:extLst>
              <a:ext uri="{FF2B5EF4-FFF2-40B4-BE49-F238E27FC236}">
                <a16:creationId xmlns:a16="http://schemas.microsoft.com/office/drawing/2014/main" id="{306DD81D-4DD7-463C-75FC-CE07A2F3AC7C}"/>
              </a:ext>
            </a:extLst>
          </p:cNvPr>
          <p:cNvSpPr txBox="1"/>
          <p:nvPr/>
        </p:nvSpPr>
        <p:spPr>
          <a:xfrm>
            <a:off x="3048000" y="1501535"/>
            <a:ext cx="6096000" cy="338554"/>
          </a:xfrm>
          <a:prstGeom prst="rect">
            <a:avLst/>
          </a:prstGeom>
          <a:noFill/>
        </p:spPr>
        <p:txBody>
          <a:bodyPr wrap="square">
            <a:spAutoFit/>
          </a:bodyPr>
          <a:lstStyle/>
          <a:p>
            <a:pPr algn="ctr"/>
            <a:r>
              <a:rPr lang="en-US" sz="1600" b="1"/>
              <a:t>“Treat people” Narratives </a:t>
            </a:r>
          </a:p>
        </p:txBody>
      </p:sp>
      <p:graphicFrame>
        <p:nvGraphicFramePr>
          <p:cNvPr id="5" name="Table 4">
            <a:extLst>
              <a:ext uri="{FF2B5EF4-FFF2-40B4-BE49-F238E27FC236}">
                <a16:creationId xmlns:a16="http://schemas.microsoft.com/office/drawing/2014/main" id="{F3CD85CA-61DD-7AA7-8208-A4FACF906174}"/>
              </a:ext>
            </a:extLst>
          </p:cNvPr>
          <p:cNvGraphicFramePr>
            <a:graphicFrameLocks noGrp="1"/>
          </p:cNvGraphicFramePr>
          <p:nvPr>
            <p:extLst>
              <p:ext uri="{D42A27DB-BD31-4B8C-83A1-F6EECF244321}">
                <p14:modId xmlns:p14="http://schemas.microsoft.com/office/powerpoint/2010/main" val="2154732555"/>
              </p:ext>
            </p:extLst>
          </p:nvPr>
        </p:nvGraphicFramePr>
        <p:xfrm>
          <a:off x="594359" y="2133601"/>
          <a:ext cx="10993338" cy="3793066"/>
        </p:xfrm>
        <a:graphic>
          <a:graphicData uri="http://schemas.openxmlformats.org/drawingml/2006/table">
            <a:tbl>
              <a:tblPr firstRow="1" bandRow="1">
                <a:tableStyleId>{2D5ABB26-0587-4C30-8999-92F81FD0307C}</a:tableStyleId>
              </a:tblPr>
              <a:tblGrid>
                <a:gridCol w="1832223">
                  <a:extLst>
                    <a:ext uri="{9D8B030D-6E8A-4147-A177-3AD203B41FA5}">
                      <a16:colId xmlns:a16="http://schemas.microsoft.com/office/drawing/2014/main" val="1308182438"/>
                    </a:ext>
                  </a:extLst>
                </a:gridCol>
                <a:gridCol w="1832223">
                  <a:extLst>
                    <a:ext uri="{9D8B030D-6E8A-4147-A177-3AD203B41FA5}">
                      <a16:colId xmlns:a16="http://schemas.microsoft.com/office/drawing/2014/main" val="97539181"/>
                    </a:ext>
                  </a:extLst>
                </a:gridCol>
                <a:gridCol w="1832223">
                  <a:extLst>
                    <a:ext uri="{9D8B030D-6E8A-4147-A177-3AD203B41FA5}">
                      <a16:colId xmlns:a16="http://schemas.microsoft.com/office/drawing/2014/main" val="1404346892"/>
                    </a:ext>
                  </a:extLst>
                </a:gridCol>
                <a:gridCol w="1832223">
                  <a:extLst>
                    <a:ext uri="{9D8B030D-6E8A-4147-A177-3AD203B41FA5}">
                      <a16:colId xmlns:a16="http://schemas.microsoft.com/office/drawing/2014/main" val="1852919890"/>
                    </a:ext>
                  </a:extLst>
                </a:gridCol>
                <a:gridCol w="1832223">
                  <a:extLst>
                    <a:ext uri="{9D8B030D-6E8A-4147-A177-3AD203B41FA5}">
                      <a16:colId xmlns:a16="http://schemas.microsoft.com/office/drawing/2014/main" val="1667938328"/>
                    </a:ext>
                  </a:extLst>
                </a:gridCol>
                <a:gridCol w="1832223">
                  <a:extLst>
                    <a:ext uri="{9D8B030D-6E8A-4147-A177-3AD203B41FA5}">
                      <a16:colId xmlns:a16="http://schemas.microsoft.com/office/drawing/2014/main" val="3728926261"/>
                    </a:ext>
                  </a:extLst>
                </a:gridCol>
              </a:tblGrid>
              <a:tr h="2121064">
                <a:tc gridSpan="2">
                  <a:txBody>
                    <a:bodyPr/>
                    <a:lstStyle/>
                    <a:p>
                      <a:pPr algn="ctr" rtl="0" fontAlgn="base">
                        <a:lnSpc>
                          <a:spcPct val="100000"/>
                        </a:lnSpc>
                        <a:buNone/>
                      </a:pPr>
                      <a:r>
                        <a:rPr lang="en-US" sz="1600" b="0" i="1" kern="1200">
                          <a:solidFill>
                            <a:schemeClr val="tx1"/>
                          </a:solidFill>
                          <a:effectLst/>
                          <a:latin typeface="+mn-lt"/>
                          <a:ea typeface="+mn-ea"/>
                          <a:cs typeface="+mn-cs"/>
                        </a:rPr>
                        <a:t>Makes me feel more favorable to Democratic candidate:   </a:t>
                      </a:r>
                      <a:endParaRPr lang="en-US" sz="1600" b="0" i="1" u="none">
                        <a:effectLst/>
                      </a:endParaRPr>
                    </a:p>
                  </a:txBody>
                  <a:tcPr>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Agree: This Democrat shares my values and priorities </a:t>
                      </a:r>
                      <a:endParaRPr lang="en-US" sz="1600" b="0" i="1" u="none">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Agree: This Democrat is looking out for people like me </a:t>
                      </a:r>
                      <a:endParaRPr lang="en-US" sz="1600" b="0" i="1" u="none">
                        <a:effectLst/>
                      </a:endParaRPr>
                    </a:p>
                  </a:txBody>
                  <a:tcPr>
                    <a:lnL w="9525" cap="flat" cmpd="sng" algn="ctr">
                      <a:solidFill>
                        <a:schemeClr val="bg2">
                          <a:lumMod val="75000"/>
                        </a:schemeClr>
                      </a:solidFill>
                      <a:prstDash val="sysDash"/>
                      <a:round/>
                      <a:headEnd type="none" w="med" len="med"/>
                      <a:tailEnd type="none" w="med" len="med"/>
                    </a:lnL>
                  </a:tcPr>
                </a:tc>
                <a:tc hMerge="1">
                  <a:txBody>
                    <a:bodyPr/>
                    <a:lstStyle/>
                    <a:p>
                      <a:pPr algn="ctr" rtl="0" fontAlgn="base">
                        <a:lnSpc>
                          <a:spcPts val="1133"/>
                        </a:lnSpc>
                        <a:buNone/>
                      </a:pPr>
                      <a:endParaRPr lang="en-US" sz="3600" b="1" i="0" u="none">
                        <a:effectLst/>
                      </a:endParaRPr>
                    </a:p>
                  </a:txBody>
                  <a:tcPr anchor="ctr"/>
                </a:tc>
                <a:extLst>
                  <a:ext uri="{0D108BD9-81ED-4DB2-BD59-A6C34878D82A}">
                    <a16:rowId xmlns:a16="http://schemas.microsoft.com/office/drawing/2014/main" val="1489358522"/>
                  </a:ext>
                </a:extLst>
              </a:tr>
              <a:tr h="1672002">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CONVICTION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i="0" u="none">
                          <a:solidFill>
                            <a:srgbClr val="000000"/>
                          </a:solidFill>
                          <a:effectLst/>
                          <a:latin typeface="Arial" panose="020B0604020202020204" pitchFamily="34" charset="0"/>
                        </a:rPr>
                        <a:t>CONNECTION </a:t>
                      </a:r>
                      <a:endParaRPr lang="en-US" sz="3600" b="1" i="0" u="none">
                        <a:effectLst/>
                      </a:endParaRPr>
                    </a:p>
                  </a:txBody>
                  <a:tcPr anchor="b"/>
                </a:tc>
                <a:extLst>
                  <a:ext uri="{0D108BD9-81ED-4DB2-BD59-A6C34878D82A}">
                    <a16:rowId xmlns:a16="http://schemas.microsoft.com/office/drawing/2014/main" val="3049338325"/>
                  </a:ext>
                </a:extLst>
              </a:tr>
            </a:tbl>
          </a:graphicData>
        </a:graphic>
      </p:graphicFrame>
      <p:graphicFrame>
        <p:nvGraphicFramePr>
          <p:cNvPr id="6" name="Chart 5">
            <a:extLst>
              <a:ext uri="{FF2B5EF4-FFF2-40B4-BE49-F238E27FC236}">
                <a16:creationId xmlns:a16="http://schemas.microsoft.com/office/drawing/2014/main" id="{CE1112B9-1D6D-93DB-F1B4-03B7747B3A4F}"/>
              </a:ext>
            </a:extLst>
          </p:cNvPr>
          <p:cNvGraphicFramePr/>
          <p:nvPr>
            <p:extLst>
              <p:ext uri="{D42A27DB-BD31-4B8C-83A1-F6EECF244321}">
                <p14:modId xmlns:p14="http://schemas.microsoft.com/office/powerpoint/2010/main" val="2511625965"/>
              </p:ext>
            </p:extLst>
          </p:nvPr>
        </p:nvGraphicFramePr>
        <p:xfrm>
          <a:off x="604304" y="2874874"/>
          <a:ext cx="3640318" cy="431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8442593-8EDD-B90A-0F15-24A71E37CA5B}"/>
              </a:ext>
            </a:extLst>
          </p:cNvPr>
          <p:cNvGraphicFramePr/>
          <p:nvPr>
            <p:extLst>
              <p:ext uri="{D42A27DB-BD31-4B8C-83A1-F6EECF244321}">
                <p14:modId xmlns:p14="http://schemas.microsoft.com/office/powerpoint/2010/main" val="1157600826"/>
              </p:ext>
            </p:extLst>
          </p:nvPr>
        </p:nvGraphicFramePr>
        <p:xfrm>
          <a:off x="7919504" y="2874874"/>
          <a:ext cx="3640318" cy="43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1B342D1-E639-D43D-A3A9-746CB9CADF1A}"/>
              </a:ext>
            </a:extLst>
          </p:cNvPr>
          <p:cNvGraphicFramePr/>
          <p:nvPr>
            <p:extLst>
              <p:ext uri="{D42A27DB-BD31-4B8C-83A1-F6EECF244321}">
                <p14:modId xmlns:p14="http://schemas.microsoft.com/office/powerpoint/2010/main" val="2945655111"/>
              </p:ext>
            </p:extLst>
          </p:nvPr>
        </p:nvGraphicFramePr>
        <p:xfrm>
          <a:off x="451557" y="3295316"/>
          <a:ext cx="11146084" cy="22701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53E6721-C1A6-49BF-76E9-061867D31E11}"/>
              </a:ext>
            </a:extLst>
          </p:cNvPr>
          <p:cNvGraphicFramePr/>
          <p:nvPr>
            <p:extLst>
              <p:ext uri="{D42A27DB-BD31-4B8C-83A1-F6EECF244321}">
                <p14:modId xmlns:p14="http://schemas.microsoft.com/office/powerpoint/2010/main" val="1157600826"/>
              </p:ext>
            </p:extLst>
          </p:nvPr>
        </p:nvGraphicFramePr>
        <p:xfrm>
          <a:off x="4273193" y="2874874"/>
          <a:ext cx="3640318" cy="431731"/>
        </p:xfrm>
        <a:graphic>
          <a:graphicData uri="http://schemas.openxmlformats.org/drawingml/2006/chart">
            <c:chart xmlns:c="http://schemas.openxmlformats.org/drawingml/2006/chart" xmlns:r="http://schemas.openxmlformats.org/officeDocument/2006/relationships" r:id="rId6"/>
          </a:graphicData>
        </a:graphic>
      </p:graphicFrame>
      <p:sp>
        <p:nvSpPr>
          <p:cNvPr id="7" name="Oval 6">
            <a:extLst>
              <a:ext uri="{FF2B5EF4-FFF2-40B4-BE49-F238E27FC236}">
                <a16:creationId xmlns:a16="http://schemas.microsoft.com/office/drawing/2014/main" id="{9BEBC6A7-40E2-49CF-C3D2-C6A2FB5AB87C}"/>
              </a:ext>
            </a:extLst>
          </p:cNvPr>
          <p:cNvSpPr/>
          <p:nvPr/>
        </p:nvSpPr>
        <p:spPr>
          <a:xfrm>
            <a:off x="1101457" y="476183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D78C31-EFE3-48F8-C446-A349CE39F3E3}"/>
              </a:ext>
            </a:extLst>
          </p:cNvPr>
          <p:cNvSpPr/>
          <p:nvPr/>
        </p:nvSpPr>
        <p:spPr>
          <a:xfrm>
            <a:off x="4817388" y="4780304"/>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2F4D2B-395A-0C90-2359-D386BC88534C}"/>
              </a:ext>
            </a:extLst>
          </p:cNvPr>
          <p:cNvSpPr/>
          <p:nvPr/>
        </p:nvSpPr>
        <p:spPr>
          <a:xfrm>
            <a:off x="8519679" y="482156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5D754CE-4FE9-00EC-5A5F-18C3ACB57114}"/>
              </a:ext>
            </a:extLst>
          </p:cNvPr>
          <p:cNvSpPr txBox="1"/>
          <p:nvPr/>
        </p:nvSpPr>
        <p:spPr>
          <a:xfrm>
            <a:off x="2068834" y="6144720"/>
            <a:ext cx="8044387" cy="523220"/>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The conviction message makes a firm case for what should happen while the connection message focuses on </a:t>
            </a:r>
            <a:r>
              <a:rPr lang="en-US" sz="1400" b="0">
                <a:solidFill>
                  <a:srgbClr val="000000"/>
                </a:solidFill>
                <a:effectLst/>
                <a:latin typeface="Arial" panose="020B0604020202020204" pitchFamily="34" charset="0"/>
              </a:rPr>
              <a:t>listening to how people want to be treated. </a:t>
            </a:r>
            <a:r>
              <a:rPr lang="en-US" sz="1200" b="0">
                <a:solidFill>
                  <a:srgbClr val="000000"/>
                </a:solidFill>
                <a:effectLst/>
                <a:latin typeface="Arial" panose="020B0604020202020204" pitchFamily="34" charset="0"/>
              </a:rPr>
              <a:t>(</a:t>
            </a:r>
            <a:r>
              <a:rPr lang="en-US" sz="1200" b="0" i="1">
                <a:solidFill>
                  <a:srgbClr val="000000"/>
                </a:solidFill>
                <a:effectLst/>
                <a:latin typeface="Arial" panose="020B0604020202020204" pitchFamily="34" charset="0"/>
              </a:rPr>
              <a:t>Full text on slide 21)</a:t>
            </a:r>
            <a:endParaRPr lang="en-US" sz="1200" i="1"/>
          </a:p>
        </p:txBody>
      </p:sp>
    </p:spTree>
    <p:extLst>
      <p:ext uri="{BB962C8B-B14F-4D97-AF65-F5344CB8AC3E}">
        <p14:creationId xmlns:p14="http://schemas.microsoft.com/office/powerpoint/2010/main" val="277415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2458-E7C4-442A-0FDD-A4E495F31540}"/>
              </a:ext>
            </a:extLst>
          </p:cNvPr>
          <p:cNvSpPr>
            <a:spLocks noGrp="1"/>
          </p:cNvSpPr>
          <p:nvPr>
            <p:ph type="title"/>
          </p:nvPr>
        </p:nvSpPr>
        <p:spPr>
          <a:xfrm>
            <a:off x="594360" y="466750"/>
            <a:ext cx="10759440" cy="1587828"/>
          </a:xfrm>
        </p:spPr>
        <p:txBody>
          <a:bodyPr>
            <a:normAutofit/>
          </a:bodyPr>
          <a:lstStyle/>
          <a:p>
            <a:r>
              <a:rPr lang="en-US"/>
              <a:t>The CONVICTION style fires up the base and moves persuasion targets at the same time. </a:t>
            </a:r>
          </a:p>
        </p:txBody>
      </p:sp>
      <p:sp>
        <p:nvSpPr>
          <p:cNvPr id="3" name="Slide Number Placeholder 2">
            <a:extLst>
              <a:ext uri="{FF2B5EF4-FFF2-40B4-BE49-F238E27FC236}">
                <a16:creationId xmlns:a16="http://schemas.microsoft.com/office/drawing/2014/main" id="{0FB272D1-F37A-7386-0AD0-F9C059FE01AC}"/>
              </a:ext>
            </a:extLst>
          </p:cNvPr>
          <p:cNvSpPr>
            <a:spLocks noGrp="1"/>
          </p:cNvSpPr>
          <p:nvPr>
            <p:ph type="sldNum" sz="quarter" idx="12"/>
          </p:nvPr>
        </p:nvSpPr>
        <p:spPr/>
        <p:txBody>
          <a:bodyPr/>
          <a:lstStyle/>
          <a:p>
            <a:fld id="{35AC7A8B-0617-B84C-BE7C-25188248DABA}" type="slidenum">
              <a:rPr lang="en-US" smtClean="0"/>
              <a:pPr/>
              <a:t>33</a:t>
            </a:fld>
            <a:endParaRPr lang="en-US"/>
          </a:p>
        </p:txBody>
      </p:sp>
      <p:sp>
        <p:nvSpPr>
          <p:cNvPr id="4" name="TextBox 3">
            <a:extLst>
              <a:ext uri="{FF2B5EF4-FFF2-40B4-BE49-F238E27FC236}">
                <a16:creationId xmlns:a16="http://schemas.microsoft.com/office/drawing/2014/main" id="{BEBD6DA5-2BE2-ECEA-DCCA-628FDE493528}"/>
              </a:ext>
            </a:extLst>
          </p:cNvPr>
          <p:cNvSpPr txBox="1"/>
          <p:nvPr/>
        </p:nvSpPr>
        <p:spPr>
          <a:xfrm>
            <a:off x="3043027" y="1471768"/>
            <a:ext cx="7222201" cy="338554"/>
          </a:xfrm>
          <a:prstGeom prst="rect">
            <a:avLst/>
          </a:prstGeom>
          <a:noFill/>
        </p:spPr>
        <p:txBody>
          <a:bodyPr wrap="square">
            <a:spAutoFit/>
          </a:bodyPr>
          <a:lstStyle/>
          <a:p>
            <a:pPr algn="ctr"/>
            <a:r>
              <a:rPr lang="en-US" sz="1600" i="1"/>
              <a:t>Preference for </a:t>
            </a:r>
            <a:r>
              <a:rPr lang="en-US" sz="1600" b="1" i="1">
                <a:solidFill>
                  <a:schemeClr val="accent1"/>
                </a:solidFill>
              </a:rPr>
              <a:t>Conviction</a:t>
            </a:r>
            <a:r>
              <a:rPr lang="en-US" sz="1600" i="1"/>
              <a:t> vs </a:t>
            </a:r>
            <a:r>
              <a:rPr lang="en-US" sz="1600" b="1" i="1">
                <a:solidFill>
                  <a:schemeClr val="accent2"/>
                </a:solidFill>
              </a:rPr>
              <a:t>Connection</a:t>
            </a:r>
            <a:r>
              <a:rPr lang="en-US" sz="1600" i="1"/>
              <a:t> style, by voter segment </a:t>
            </a:r>
            <a:endParaRPr lang="en-US" sz="1200" i="1"/>
          </a:p>
        </p:txBody>
      </p:sp>
      <p:graphicFrame>
        <p:nvGraphicFramePr>
          <p:cNvPr id="5" name="Table 4">
            <a:extLst>
              <a:ext uri="{FF2B5EF4-FFF2-40B4-BE49-F238E27FC236}">
                <a16:creationId xmlns:a16="http://schemas.microsoft.com/office/drawing/2014/main" id="{0D0A1FC4-84E3-AA77-1448-62FCD42A14E2}"/>
              </a:ext>
            </a:extLst>
          </p:cNvPr>
          <p:cNvGraphicFramePr>
            <a:graphicFrameLocks noGrp="1"/>
          </p:cNvGraphicFramePr>
          <p:nvPr>
            <p:extLst>
              <p:ext uri="{D42A27DB-BD31-4B8C-83A1-F6EECF244321}">
                <p14:modId xmlns:p14="http://schemas.microsoft.com/office/powerpoint/2010/main" val="2984544176"/>
              </p:ext>
            </p:extLst>
          </p:nvPr>
        </p:nvGraphicFramePr>
        <p:xfrm>
          <a:off x="594359" y="1918864"/>
          <a:ext cx="10993341" cy="3354280"/>
        </p:xfrm>
        <a:graphic>
          <a:graphicData uri="http://schemas.openxmlformats.org/drawingml/2006/table">
            <a:tbl>
              <a:tblPr/>
              <a:tblGrid>
                <a:gridCol w="2377441">
                  <a:extLst>
                    <a:ext uri="{9D8B030D-6E8A-4147-A177-3AD203B41FA5}">
                      <a16:colId xmlns:a16="http://schemas.microsoft.com/office/drawing/2014/main" val="3980331064"/>
                    </a:ext>
                  </a:extLst>
                </a:gridCol>
                <a:gridCol w="2153975">
                  <a:extLst>
                    <a:ext uri="{9D8B030D-6E8A-4147-A177-3AD203B41FA5}">
                      <a16:colId xmlns:a16="http://schemas.microsoft.com/office/drawing/2014/main" val="3538375906"/>
                    </a:ext>
                  </a:extLst>
                </a:gridCol>
                <a:gridCol w="2153975">
                  <a:extLst>
                    <a:ext uri="{9D8B030D-6E8A-4147-A177-3AD203B41FA5}">
                      <a16:colId xmlns:a16="http://schemas.microsoft.com/office/drawing/2014/main" val="776299680"/>
                    </a:ext>
                  </a:extLst>
                </a:gridCol>
                <a:gridCol w="2153975">
                  <a:extLst>
                    <a:ext uri="{9D8B030D-6E8A-4147-A177-3AD203B41FA5}">
                      <a16:colId xmlns:a16="http://schemas.microsoft.com/office/drawing/2014/main" val="939222579"/>
                    </a:ext>
                  </a:extLst>
                </a:gridCol>
                <a:gridCol w="2153975">
                  <a:extLst>
                    <a:ext uri="{9D8B030D-6E8A-4147-A177-3AD203B41FA5}">
                      <a16:colId xmlns:a16="http://schemas.microsoft.com/office/drawing/2014/main" val="1680871079"/>
                    </a:ext>
                  </a:extLst>
                </a:gridCol>
              </a:tblGrid>
              <a:tr h="274320">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rtl="0" fontAlgn="base">
                        <a:lnSpc>
                          <a:spcPts val="1457"/>
                        </a:lnSpc>
                        <a:buNone/>
                      </a:pPr>
                      <a:endParaRPr lang="en-US" sz="1400" b="0" i="1">
                        <a:effectLst/>
                        <a:latin typeface="+mn-lt"/>
                      </a:endParaRP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gridSpan="2">
                  <a:txBody>
                    <a:bodyPr/>
                    <a:lstStyle/>
                    <a:p>
                      <a:pPr algn="ctr" rtl="0" fontAlgn="base">
                        <a:lnSpc>
                          <a:spcPts val="1457"/>
                        </a:lnSpc>
                        <a:buNone/>
                      </a:pPr>
                      <a:r>
                        <a:rPr lang="en-US" sz="1400" b="1" i="0">
                          <a:effectLst/>
                          <a:latin typeface="+mn-lt"/>
                        </a:rPr>
                        <a:t>Looks out for me**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296564744"/>
                  </a:ext>
                </a:extLst>
              </a:tr>
              <a:tr h="274320">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301617"/>
                  </a:ext>
                </a:extLst>
              </a:tr>
              <a:tr h="348800">
                <a:tc>
                  <a:txBody>
                    <a:bodyPr/>
                    <a:lstStyle/>
                    <a:p>
                      <a:pPr algn="l" rtl="0" fontAlgn="base">
                        <a:lnSpc>
                          <a:spcPts val="1457"/>
                        </a:lnSpc>
                        <a:buNone/>
                      </a:pPr>
                      <a:r>
                        <a:rPr lang="en-US" sz="1300" b="0" i="0">
                          <a:effectLst/>
                          <a:latin typeface="+mn-lt"/>
                        </a:rPr>
                        <a:t>All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48800">
                <a:tc>
                  <a:txBody>
                    <a:bodyPr/>
                    <a:lstStyle/>
                    <a:p>
                      <a:pPr algn="l" rtl="0" fontAlgn="base">
                        <a:lnSpc>
                          <a:spcPts val="1457"/>
                        </a:lnSpc>
                        <a:buNone/>
                      </a:pPr>
                      <a:r>
                        <a:rPr lang="en-US" sz="1300" b="0" i="0">
                          <a:effectLst/>
                          <a:latin typeface="+mn-lt"/>
                        </a:rPr>
                        <a:t>DNV 2022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4738302"/>
                  </a:ext>
                </a:extLst>
              </a:tr>
              <a:tr h="348800">
                <a:tc>
                  <a:txBody>
                    <a:bodyPr/>
                    <a:lstStyle/>
                    <a:p>
                      <a:pPr algn="l" rtl="0" fontAlgn="base">
                        <a:lnSpc>
                          <a:spcPts val="1457"/>
                        </a:lnSpc>
                        <a:buNone/>
                      </a:pPr>
                      <a:r>
                        <a:rPr lang="en-US" sz="1300" b="0" i="0">
                          <a:effectLst/>
                          <a:latin typeface="+mn-lt"/>
                        </a:rPr>
                        <a:t>Undecided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940156"/>
                  </a:ext>
                </a:extLst>
              </a:tr>
              <a:tr h="348800">
                <a:tc>
                  <a:txBody>
                    <a:bodyPr/>
                    <a:lstStyle/>
                    <a:p>
                      <a:pPr algn="l" rtl="0" fontAlgn="base">
                        <a:lnSpc>
                          <a:spcPts val="1457"/>
                        </a:lnSpc>
                        <a:buNone/>
                      </a:pPr>
                      <a:r>
                        <a:rPr lang="en-US" sz="1300" b="0" i="0">
                          <a:effectLst/>
                          <a:latin typeface="+mn-lt"/>
                        </a:rPr>
                        <a:t>Lib Dems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48800">
                <a:tc>
                  <a:txBody>
                    <a:bodyPr/>
                    <a:lstStyle/>
                    <a:p>
                      <a:pPr algn="l" rtl="0" fontAlgn="base">
                        <a:lnSpc>
                          <a:spcPts val="1457"/>
                        </a:lnSpc>
                        <a:buNone/>
                      </a:pPr>
                      <a:r>
                        <a:rPr lang="en-US" sz="1300" b="0" i="0">
                          <a:effectLst/>
                          <a:latin typeface="+mn-lt"/>
                        </a:rPr>
                        <a:t>Other Dems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48800">
                <a:tc>
                  <a:txBody>
                    <a:bodyPr/>
                    <a:lstStyle/>
                    <a:p>
                      <a:pPr algn="l" rtl="0" fontAlgn="base">
                        <a:lnSpc>
                          <a:spcPts val="1457"/>
                        </a:lnSpc>
                        <a:buNone/>
                      </a:pPr>
                      <a:r>
                        <a:rPr lang="en-US" sz="1300" b="0" i="0">
                          <a:effectLst/>
                          <a:latin typeface="+mn-lt"/>
                        </a:rPr>
                        <a:t>Swing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48800">
                <a:tc>
                  <a:txBody>
                    <a:bodyPr/>
                    <a:lstStyle/>
                    <a:p>
                      <a:pPr algn="l" rtl="0" fontAlgn="base">
                        <a:lnSpc>
                          <a:spcPts val="1457"/>
                        </a:lnSpc>
                        <a:buNone/>
                      </a:pPr>
                      <a:r>
                        <a:rPr lang="en-US" sz="1300" b="0" i="0">
                          <a:effectLst/>
                          <a:latin typeface="+mn-lt"/>
                        </a:rPr>
                        <a:t>Non-MAGA Republicans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48800">
                <a:tc>
                  <a:txBody>
                    <a:bodyPr/>
                    <a:lstStyle/>
                    <a:p>
                      <a:pPr algn="l" rtl="0" fontAlgn="base">
                        <a:lnSpc>
                          <a:spcPts val="1457"/>
                        </a:lnSpc>
                        <a:buNone/>
                      </a:pPr>
                      <a:r>
                        <a:rPr lang="en-US" sz="1300" b="0" i="0">
                          <a:effectLst/>
                          <a:latin typeface="+mn-lt"/>
                        </a:rPr>
                        <a:t>MAGA Republicans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bl>
          </a:graphicData>
        </a:graphic>
      </p:graphicFrame>
      <p:sp>
        <p:nvSpPr>
          <p:cNvPr id="6" name="TextBox 5">
            <a:extLst>
              <a:ext uri="{FF2B5EF4-FFF2-40B4-BE49-F238E27FC236}">
                <a16:creationId xmlns:a16="http://schemas.microsoft.com/office/drawing/2014/main" id="{B071315C-EA6C-5EB6-7E9F-37E83CF0A68D}"/>
              </a:ext>
            </a:extLst>
          </p:cNvPr>
          <p:cNvSpPr txBox="1"/>
          <p:nvPr/>
        </p:nvSpPr>
        <p:spPr>
          <a:xfrm>
            <a:off x="2167467" y="5998340"/>
            <a:ext cx="6096000" cy="461665"/>
          </a:xfrm>
          <a:prstGeom prst="rect">
            <a:avLst/>
          </a:prstGeom>
          <a:noFill/>
        </p:spPr>
        <p:txBody>
          <a:bodyPr wrap="square">
            <a:spAutoFit/>
          </a:bodyPr>
          <a:lstStyle/>
          <a:p>
            <a:pPr fontAlgn="base"/>
            <a:r>
              <a:rPr lang="en-US" sz="1200" i="1"/>
              <a:t>*Much more favorable to candidate </a:t>
            </a:r>
          </a:p>
          <a:p>
            <a:pPr fontAlgn="base"/>
            <a:r>
              <a:rPr lang="en-US" sz="1200" i="1"/>
              <a:t>**Strongly agree: Candidate looks out for people like me </a:t>
            </a:r>
          </a:p>
        </p:txBody>
      </p:sp>
      <p:graphicFrame>
        <p:nvGraphicFramePr>
          <p:cNvPr id="8" name="Chart 7">
            <a:extLst>
              <a:ext uri="{FF2B5EF4-FFF2-40B4-BE49-F238E27FC236}">
                <a16:creationId xmlns:a16="http://schemas.microsoft.com/office/drawing/2014/main" id="{489699A1-3A3A-911A-93FD-91AEC80D5A9E}"/>
              </a:ext>
            </a:extLst>
          </p:cNvPr>
          <p:cNvGraphicFramePr/>
          <p:nvPr>
            <p:extLst>
              <p:ext uri="{D42A27DB-BD31-4B8C-83A1-F6EECF244321}">
                <p14:modId xmlns:p14="http://schemas.microsoft.com/office/powerpoint/2010/main" val="2857006877"/>
              </p:ext>
            </p:extLst>
          </p:nvPr>
        </p:nvGraphicFramePr>
        <p:xfrm>
          <a:off x="2790720" y="2491510"/>
          <a:ext cx="4645031" cy="2764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99A11EB-F279-7F6E-4077-3D86B5F6AFC0}"/>
              </a:ext>
            </a:extLst>
          </p:cNvPr>
          <p:cNvGraphicFramePr/>
          <p:nvPr>
            <p:extLst>
              <p:ext uri="{D42A27DB-BD31-4B8C-83A1-F6EECF244321}">
                <p14:modId xmlns:p14="http://schemas.microsoft.com/office/powerpoint/2010/main" val="1724748159"/>
              </p:ext>
            </p:extLst>
          </p:nvPr>
        </p:nvGraphicFramePr>
        <p:xfrm>
          <a:off x="7208084" y="2466753"/>
          <a:ext cx="4645031" cy="2764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99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4910-77E3-B4C1-03A9-C634917BD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6AD17-B4EF-A4C8-B250-84D55163E85F}"/>
              </a:ext>
            </a:extLst>
          </p:cNvPr>
          <p:cNvSpPr>
            <a:spLocks noGrp="1"/>
          </p:cNvSpPr>
          <p:nvPr>
            <p:ph type="title"/>
          </p:nvPr>
        </p:nvSpPr>
        <p:spPr>
          <a:xfrm>
            <a:off x="594360" y="466750"/>
            <a:ext cx="10759440" cy="1587828"/>
          </a:xfrm>
        </p:spPr>
        <p:txBody>
          <a:bodyPr>
            <a:normAutofit/>
          </a:bodyPr>
          <a:lstStyle/>
          <a:p>
            <a:r>
              <a:rPr lang="en-US"/>
              <a:t>The CONVICTION style fires up the base and has greater resonance with persuasion targets than the CONNECTION tone. </a:t>
            </a:r>
          </a:p>
        </p:txBody>
      </p:sp>
      <p:sp>
        <p:nvSpPr>
          <p:cNvPr id="3" name="Slide Number Placeholder 2">
            <a:extLst>
              <a:ext uri="{FF2B5EF4-FFF2-40B4-BE49-F238E27FC236}">
                <a16:creationId xmlns:a16="http://schemas.microsoft.com/office/drawing/2014/main" id="{C4DB0966-13E1-79BE-9175-4E05580310E4}"/>
              </a:ext>
            </a:extLst>
          </p:cNvPr>
          <p:cNvSpPr>
            <a:spLocks noGrp="1"/>
          </p:cNvSpPr>
          <p:nvPr>
            <p:ph type="sldNum" sz="quarter" idx="12"/>
          </p:nvPr>
        </p:nvSpPr>
        <p:spPr/>
        <p:txBody>
          <a:bodyPr/>
          <a:lstStyle/>
          <a:p>
            <a:fld id="{35AC7A8B-0617-B84C-BE7C-25188248DABA}" type="slidenum">
              <a:rPr lang="en-US" smtClean="0"/>
              <a:pPr/>
              <a:t>34</a:t>
            </a:fld>
            <a:endParaRPr lang="en-US"/>
          </a:p>
        </p:txBody>
      </p:sp>
      <p:sp>
        <p:nvSpPr>
          <p:cNvPr id="4" name="TextBox 3">
            <a:extLst>
              <a:ext uri="{FF2B5EF4-FFF2-40B4-BE49-F238E27FC236}">
                <a16:creationId xmlns:a16="http://schemas.microsoft.com/office/drawing/2014/main" id="{21DB6413-7586-BC55-6A2E-8CAF6C3CD2EA}"/>
              </a:ext>
            </a:extLst>
          </p:cNvPr>
          <p:cNvSpPr txBox="1"/>
          <p:nvPr/>
        </p:nvSpPr>
        <p:spPr>
          <a:xfrm>
            <a:off x="3043027" y="1471768"/>
            <a:ext cx="7222201" cy="338554"/>
          </a:xfrm>
          <a:prstGeom prst="rect">
            <a:avLst/>
          </a:prstGeom>
          <a:noFill/>
        </p:spPr>
        <p:txBody>
          <a:bodyPr wrap="square">
            <a:spAutoFit/>
          </a:bodyPr>
          <a:lstStyle/>
          <a:p>
            <a:pPr algn="ctr"/>
            <a:r>
              <a:rPr lang="en-US" sz="1600" i="1"/>
              <a:t>Preference for </a:t>
            </a:r>
            <a:r>
              <a:rPr lang="en-US" sz="1600" b="1" i="1">
                <a:solidFill>
                  <a:schemeClr val="accent1"/>
                </a:solidFill>
              </a:rPr>
              <a:t>Conviction</a:t>
            </a:r>
            <a:r>
              <a:rPr lang="en-US" sz="1600" i="1"/>
              <a:t> vs </a:t>
            </a:r>
            <a:r>
              <a:rPr lang="en-US" sz="1600" b="1" i="1">
                <a:solidFill>
                  <a:schemeClr val="accent2"/>
                </a:solidFill>
              </a:rPr>
              <a:t>Connection</a:t>
            </a:r>
            <a:r>
              <a:rPr lang="en-US" sz="1600" i="1"/>
              <a:t> style, by voter segment </a:t>
            </a:r>
            <a:endParaRPr lang="en-US" sz="1200" i="1"/>
          </a:p>
        </p:txBody>
      </p:sp>
      <p:graphicFrame>
        <p:nvGraphicFramePr>
          <p:cNvPr id="5" name="Table 4">
            <a:extLst>
              <a:ext uri="{FF2B5EF4-FFF2-40B4-BE49-F238E27FC236}">
                <a16:creationId xmlns:a16="http://schemas.microsoft.com/office/drawing/2014/main" id="{FD1B412A-8C65-ADF8-5186-AE30766794A2}"/>
              </a:ext>
            </a:extLst>
          </p:cNvPr>
          <p:cNvGraphicFramePr>
            <a:graphicFrameLocks noGrp="1"/>
          </p:cNvGraphicFramePr>
          <p:nvPr>
            <p:extLst>
              <p:ext uri="{D42A27DB-BD31-4B8C-83A1-F6EECF244321}">
                <p14:modId xmlns:p14="http://schemas.microsoft.com/office/powerpoint/2010/main" val="3921743026"/>
              </p:ext>
            </p:extLst>
          </p:nvPr>
        </p:nvGraphicFramePr>
        <p:xfrm>
          <a:off x="594359" y="1805930"/>
          <a:ext cx="10993341" cy="3991405"/>
        </p:xfrm>
        <a:graphic>
          <a:graphicData uri="http://schemas.openxmlformats.org/drawingml/2006/table">
            <a:tbl>
              <a:tblPr/>
              <a:tblGrid>
                <a:gridCol w="2377441">
                  <a:extLst>
                    <a:ext uri="{9D8B030D-6E8A-4147-A177-3AD203B41FA5}">
                      <a16:colId xmlns:a16="http://schemas.microsoft.com/office/drawing/2014/main" val="3980331064"/>
                    </a:ext>
                  </a:extLst>
                </a:gridCol>
                <a:gridCol w="2153975">
                  <a:extLst>
                    <a:ext uri="{9D8B030D-6E8A-4147-A177-3AD203B41FA5}">
                      <a16:colId xmlns:a16="http://schemas.microsoft.com/office/drawing/2014/main" val="3538375906"/>
                    </a:ext>
                  </a:extLst>
                </a:gridCol>
                <a:gridCol w="2153975">
                  <a:extLst>
                    <a:ext uri="{9D8B030D-6E8A-4147-A177-3AD203B41FA5}">
                      <a16:colId xmlns:a16="http://schemas.microsoft.com/office/drawing/2014/main" val="4087507905"/>
                    </a:ext>
                  </a:extLst>
                </a:gridCol>
                <a:gridCol w="2153975">
                  <a:extLst>
                    <a:ext uri="{9D8B030D-6E8A-4147-A177-3AD203B41FA5}">
                      <a16:colId xmlns:a16="http://schemas.microsoft.com/office/drawing/2014/main" val="939222579"/>
                    </a:ext>
                  </a:extLst>
                </a:gridCol>
                <a:gridCol w="2153975">
                  <a:extLst>
                    <a:ext uri="{9D8B030D-6E8A-4147-A177-3AD203B41FA5}">
                      <a16:colId xmlns:a16="http://schemas.microsoft.com/office/drawing/2014/main" val="2754933323"/>
                    </a:ext>
                  </a:extLst>
                </a:gridCol>
              </a:tblGrid>
              <a:tr h="305128">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Looks out for me**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82301617"/>
                  </a:ext>
                </a:extLst>
              </a:tr>
              <a:tr h="305128">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dirty="0">
                          <a:solidFill>
                            <a:schemeClr val="bg1"/>
                          </a:solidFill>
                          <a:effectLst/>
                          <a:latin typeface="+mn-lt"/>
                        </a:rPr>
                        <a:t>Conviction Advantage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Connection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Conviction Advantage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67649386"/>
                  </a:ext>
                </a:extLst>
              </a:tr>
              <a:tr h="305128">
                <a:tc>
                  <a:txBody>
                    <a:bodyPr/>
                    <a:lstStyle/>
                    <a:p>
                      <a:pPr algn="l" rtl="0" fontAlgn="base">
                        <a:lnSpc>
                          <a:spcPts val="1457"/>
                        </a:lnSpc>
                        <a:buNone/>
                      </a:pPr>
                      <a:r>
                        <a:rPr lang="en-US" sz="1300" b="0" i="0">
                          <a:effectLst/>
                          <a:latin typeface="+mn-lt"/>
                        </a:rPr>
                        <a:t>All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05128">
                <a:tc>
                  <a:txBody>
                    <a:bodyPr/>
                    <a:lstStyle/>
                    <a:p>
                      <a:pPr algn="l" rtl="0" fontAlgn="base">
                        <a:lnSpc>
                          <a:spcPts val="1457"/>
                        </a:lnSpc>
                        <a:buNone/>
                      </a:pPr>
                      <a:r>
                        <a:rPr lang="en-US" sz="1300" b="0" i="0">
                          <a:effectLst/>
                          <a:latin typeface="+mn-lt"/>
                        </a:rPr>
                        <a:t>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4738302"/>
                  </a:ext>
                </a:extLst>
              </a:tr>
              <a:tr h="305128">
                <a:tc>
                  <a:txBody>
                    <a:bodyPr/>
                    <a:lstStyle/>
                    <a:p>
                      <a:pPr algn="l" rtl="0" fontAlgn="base">
                        <a:lnSpc>
                          <a:spcPts val="1457"/>
                        </a:lnSpc>
                        <a:buNone/>
                      </a:pPr>
                      <a:r>
                        <a:rPr lang="en-US" sz="1300" b="0" i="0">
                          <a:effectLst/>
                          <a:latin typeface="+mn-lt"/>
                        </a:rPr>
                        <a:t>Women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940156"/>
                  </a:ext>
                </a:extLst>
              </a:tr>
              <a:tr h="305128">
                <a:tc>
                  <a:txBody>
                    <a:bodyPr/>
                    <a:lstStyle/>
                    <a:p>
                      <a:pPr algn="l" rtl="0" fontAlgn="base">
                        <a:lnSpc>
                          <a:spcPts val="1457"/>
                        </a:lnSpc>
                        <a:buNone/>
                      </a:pPr>
                      <a:r>
                        <a:rPr lang="en-US" sz="1300" b="0" i="0">
                          <a:effectLst/>
                          <a:latin typeface="+mn-lt"/>
                        </a:rPr>
                        <a:t>White noncollege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71611401"/>
                  </a:ext>
                </a:extLst>
              </a:tr>
              <a:tr h="305128">
                <a:tc>
                  <a:txBody>
                    <a:bodyPr/>
                    <a:lstStyle/>
                    <a:p>
                      <a:pPr algn="l" rtl="0" fontAlgn="base">
                        <a:lnSpc>
                          <a:spcPts val="1457"/>
                        </a:lnSpc>
                        <a:buNone/>
                      </a:pPr>
                      <a:r>
                        <a:rPr lang="en-US" sz="1300" b="0" i="0">
                          <a:effectLst/>
                          <a:latin typeface="+mn-lt"/>
                        </a:rPr>
                        <a:t>White college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6886655"/>
                  </a:ext>
                </a:extLst>
              </a:tr>
              <a:tr h="305128">
                <a:tc>
                  <a:txBody>
                    <a:bodyPr/>
                    <a:lstStyle/>
                    <a:p>
                      <a:pPr algn="l" rtl="0" fontAlgn="base">
                        <a:lnSpc>
                          <a:spcPts val="1457"/>
                        </a:lnSpc>
                        <a:buNone/>
                      </a:pPr>
                      <a:r>
                        <a:rPr lang="en-US" sz="1300" b="0" i="0">
                          <a:effectLst/>
                          <a:latin typeface="+mn-lt"/>
                        </a:rPr>
                        <a:t>Black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171994"/>
                  </a:ext>
                </a:extLst>
              </a:tr>
              <a:tr h="305128">
                <a:tc>
                  <a:txBody>
                    <a:bodyPr/>
                    <a:lstStyle/>
                    <a:p>
                      <a:pPr algn="l" rtl="0" fontAlgn="base">
                        <a:lnSpc>
                          <a:spcPts val="1457"/>
                        </a:lnSpc>
                        <a:buNone/>
                      </a:pPr>
                      <a:r>
                        <a:rPr lang="en-US" sz="1300" b="0" i="0">
                          <a:effectLst/>
                          <a:latin typeface="+mn-lt"/>
                        </a:rPr>
                        <a:t>Latino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49319552"/>
                  </a:ext>
                </a:extLst>
              </a:tr>
              <a:tr h="305128">
                <a:tc>
                  <a:txBody>
                    <a:bodyPr/>
                    <a:lstStyle/>
                    <a:p>
                      <a:pPr algn="l" rtl="0" fontAlgn="base">
                        <a:lnSpc>
                          <a:spcPts val="1457"/>
                        </a:lnSpc>
                        <a:buNone/>
                      </a:pPr>
                      <a:r>
                        <a:rPr lang="en-US" sz="1300" b="0" i="0" dirty="0">
                          <a:effectLst/>
                          <a:latin typeface="+mn-lt"/>
                        </a:rPr>
                        <a:t>Unmarried women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dirty="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82016283"/>
                  </a:ext>
                </a:extLst>
              </a:tr>
              <a:tr h="313375">
                <a:tc>
                  <a:txBody>
                    <a:bodyPr/>
                    <a:lstStyle/>
                    <a:p>
                      <a:pPr marL="0" algn="l" defTabSz="914400" rtl="0" eaLnBrk="1" fontAlgn="base" latinLnBrk="0" hangingPunct="1">
                        <a:lnSpc>
                          <a:spcPct val="100000"/>
                        </a:lnSpc>
                        <a:buNone/>
                      </a:pPr>
                      <a:r>
                        <a:rPr lang="en-US" sz="1300" b="0" i="0" kern="1200" dirty="0">
                          <a:solidFill>
                            <a:schemeClr val="tx1"/>
                          </a:solidFill>
                          <a:effectLst/>
                          <a:latin typeface="+mn-lt"/>
                          <a:ea typeface="+mn-ea"/>
                          <a:cs typeface="+mn-cs"/>
                        </a:rPr>
                        <a:t>Less than $50k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75430429"/>
                  </a:ext>
                </a:extLst>
              </a:tr>
              <a:tr h="31337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11550224"/>
                  </a:ext>
                </a:extLst>
              </a:tr>
              <a:tr h="313375">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gridSpan="2">
                  <a:txBody>
                    <a:bodyPr/>
                    <a:lstStyle/>
                    <a:p>
                      <a:pPr algn="ctr" rtl="0" fontAlgn="base">
                        <a:lnSpc>
                          <a:spcPts val="1457"/>
                        </a:lnSpc>
                        <a:buNone/>
                      </a:pPr>
                      <a:endParaRPr lang="en-US" sz="1300" b="0" i="0" dirty="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6880037"/>
                  </a:ext>
                </a:extLst>
              </a:tr>
            </a:tbl>
          </a:graphicData>
        </a:graphic>
      </p:graphicFrame>
      <p:sp>
        <p:nvSpPr>
          <p:cNvPr id="6" name="TextBox 5">
            <a:extLst>
              <a:ext uri="{FF2B5EF4-FFF2-40B4-BE49-F238E27FC236}">
                <a16:creationId xmlns:a16="http://schemas.microsoft.com/office/drawing/2014/main" id="{03F3E494-D6DB-6362-F64A-8C78F086358D}"/>
              </a:ext>
            </a:extLst>
          </p:cNvPr>
          <p:cNvSpPr txBox="1"/>
          <p:nvPr/>
        </p:nvSpPr>
        <p:spPr>
          <a:xfrm>
            <a:off x="2167467" y="5998340"/>
            <a:ext cx="6096000" cy="461665"/>
          </a:xfrm>
          <a:prstGeom prst="rect">
            <a:avLst/>
          </a:prstGeom>
          <a:noFill/>
        </p:spPr>
        <p:txBody>
          <a:bodyPr wrap="square">
            <a:spAutoFit/>
          </a:bodyPr>
          <a:lstStyle/>
          <a:p>
            <a:pPr fontAlgn="base"/>
            <a:r>
              <a:rPr lang="en-US" sz="1200" i="1"/>
              <a:t>*Much more favorable to candidate </a:t>
            </a:r>
          </a:p>
          <a:p>
            <a:pPr fontAlgn="base"/>
            <a:r>
              <a:rPr lang="en-US" sz="1200" i="1"/>
              <a:t>**Strongly agree: Candidate looks out for people like me </a:t>
            </a:r>
          </a:p>
        </p:txBody>
      </p:sp>
      <p:graphicFrame>
        <p:nvGraphicFramePr>
          <p:cNvPr id="8" name="Chart 7">
            <a:extLst>
              <a:ext uri="{FF2B5EF4-FFF2-40B4-BE49-F238E27FC236}">
                <a16:creationId xmlns:a16="http://schemas.microsoft.com/office/drawing/2014/main" id="{41E8B844-A104-BDFC-57CA-360CA31E2AD6}"/>
              </a:ext>
            </a:extLst>
          </p:cNvPr>
          <p:cNvGraphicFramePr/>
          <p:nvPr>
            <p:extLst>
              <p:ext uri="{D42A27DB-BD31-4B8C-83A1-F6EECF244321}">
                <p14:modId xmlns:p14="http://schemas.microsoft.com/office/powerpoint/2010/main" val="3867418900"/>
              </p:ext>
            </p:extLst>
          </p:nvPr>
        </p:nvGraphicFramePr>
        <p:xfrm>
          <a:off x="2848427" y="2369820"/>
          <a:ext cx="4542973" cy="3413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784BFC0-4568-DF7D-DE22-CF5529BAD3EB}"/>
              </a:ext>
            </a:extLst>
          </p:cNvPr>
          <p:cNvGraphicFramePr/>
          <p:nvPr>
            <p:extLst>
              <p:ext uri="{D42A27DB-BD31-4B8C-83A1-F6EECF244321}">
                <p14:modId xmlns:p14="http://schemas.microsoft.com/office/powerpoint/2010/main" val="1556313207"/>
              </p:ext>
            </p:extLst>
          </p:nvPr>
        </p:nvGraphicFramePr>
        <p:xfrm>
          <a:off x="7207439" y="2372142"/>
          <a:ext cx="4645031" cy="34251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339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846E-E8EC-7E2F-8DAA-4A9D0BE29181}"/>
              </a:ext>
            </a:extLst>
          </p:cNvPr>
          <p:cNvSpPr>
            <a:spLocks noGrp="1"/>
          </p:cNvSpPr>
          <p:nvPr>
            <p:ph type="title"/>
          </p:nvPr>
        </p:nvSpPr>
        <p:spPr>
          <a:xfrm>
            <a:off x="594360" y="466750"/>
            <a:ext cx="10759440" cy="1373339"/>
          </a:xfrm>
        </p:spPr>
        <p:txBody>
          <a:bodyPr>
            <a:normAutofit/>
          </a:bodyPr>
          <a:lstStyle/>
          <a:p>
            <a:pPr>
              <a:lnSpc>
                <a:spcPct val="100000"/>
              </a:lnSpc>
            </a:pPr>
            <a:r>
              <a:rPr lang="en-US"/>
              <a:t>Voters respond better when they're led to the new villain than when they're handed one. </a:t>
            </a:r>
          </a:p>
        </p:txBody>
      </p:sp>
      <p:sp>
        <p:nvSpPr>
          <p:cNvPr id="3" name="Slide Number Placeholder 2">
            <a:extLst>
              <a:ext uri="{FF2B5EF4-FFF2-40B4-BE49-F238E27FC236}">
                <a16:creationId xmlns:a16="http://schemas.microsoft.com/office/drawing/2014/main" id="{537C9C42-B13F-6789-245D-82624BEF63CF}"/>
              </a:ext>
            </a:extLst>
          </p:cNvPr>
          <p:cNvSpPr>
            <a:spLocks noGrp="1"/>
          </p:cNvSpPr>
          <p:nvPr>
            <p:ph type="sldNum" sz="quarter" idx="12"/>
          </p:nvPr>
        </p:nvSpPr>
        <p:spPr/>
        <p:txBody>
          <a:bodyPr/>
          <a:lstStyle/>
          <a:p>
            <a:fld id="{35AC7A8B-0617-B84C-BE7C-25188248DABA}" type="slidenum">
              <a:rPr lang="en-US" smtClean="0"/>
              <a:pPr/>
              <a:t>35</a:t>
            </a:fld>
            <a:endParaRPr lang="en-US"/>
          </a:p>
        </p:txBody>
      </p:sp>
      <p:sp>
        <p:nvSpPr>
          <p:cNvPr id="5" name="TextBox 4">
            <a:extLst>
              <a:ext uri="{FF2B5EF4-FFF2-40B4-BE49-F238E27FC236}">
                <a16:creationId xmlns:a16="http://schemas.microsoft.com/office/drawing/2014/main" id="{5E6E0D9C-846B-E93A-1453-0A038C86A0AD}"/>
              </a:ext>
            </a:extLst>
          </p:cNvPr>
          <p:cNvSpPr txBox="1"/>
          <p:nvPr/>
        </p:nvSpPr>
        <p:spPr>
          <a:xfrm>
            <a:off x="3048000" y="1501535"/>
            <a:ext cx="6096000" cy="338554"/>
          </a:xfrm>
          <a:prstGeom prst="rect">
            <a:avLst/>
          </a:prstGeom>
          <a:noFill/>
        </p:spPr>
        <p:txBody>
          <a:bodyPr wrap="square">
            <a:spAutoFit/>
          </a:bodyPr>
          <a:lstStyle/>
          <a:p>
            <a:pPr algn="ctr"/>
            <a:r>
              <a:rPr lang="en-US" sz="1600" b="1">
                <a:solidFill>
                  <a:srgbClr val="000000"/>
                </a:solidFill>
                <a:effectLst/>
                <a:latin typeface="Arial" panose="020B0604020202020204" pitchFamily="34" charset="0"/>
              </a:rPr>
              <a:t>“Different Villain” Narratives </a:t>
            </a:r>
            <a:endParaRPr lang="en-US" sz="1600" b="1"/>
          </a:p>
        </p:txBody>
      </p:sp>
      <p:graphicFrame>
        <p:nvGraphicFramePr>
          <p:cNvPr id="6" name="Table 5">
            <a:extLst>
              <a:ext uri="{FF2B5EF4-FFF2-40B4-BE49-F238E27FC236}">
                <a16:creationId xmlns:a16="http://schemas.microsoft.com/office/drawing/2014/main" id="{1F681B07-12AA-F5F0-879D-D718B196F1E3}"/>
              </a:ext>
            </a:extLst>
          </p:cNvPr>
          <p:cNvGraphicFramePr>
            <a:graphicFrameLocks noGrp="1"/>
          </p:cNvGraphicFramePr>
          <p:nvPr>
            <p:extLst>
              <p:ext uri="{D42A27DB-BD31-4B8C-83A1-F6EECF244321}">
                <p14:modId xmlns:p14="http://schemas.microsoft.com/office/powerpoint/2010/main" val="521810743"/>
              </p:ext>
            </p:extLst>
          </p:nvPr>
        </p:nvGraphicFramePr>
        <p:xfrm>
          <a:off x="594359" y="2133601"/>
          <a:ext cx="10993338" cy="3793066"/>
        </p:xfrm>
        <a:graphic>
          <a:graphicData uri="http://schemas.openxmlformats.org/drawingml/2006/table">
            <a:tbl>
              <a:tblPr firstRow="1" bandRow="1">
                <a:tableStyleId>{2D5ABB26-0587-4C30-8999-92F81FD0307C}</a:tableStyleId>
              </a:tblPr>
              <a:tblGrid>
                <a:gridCol w="1832223">
                  <a:extLst>
                    <a:ext uri="{9D8B030D-6E8A-4147-A177-3AD203B41FA5}">
                      <a16:colId xmlns:a16="http://schemas.microsoft.com/office/drawing/2014/main" val="1308182438"/>
                    </a:ext>
                  </a:extLst>
                </a:gridCol>
                <a:gridCol w="1832223">
                  <a:extLst>
                    <a:ext uri="{9D8B030D-6E8A-4147-A177-3AD203B41FA5}">
                      <a16:colId xmlns:a16="http://schemas.microsoft.com/office/drawing/2014/main" val="97539181"/>
                    </a:ext>
                  </a:extLst>
                </a:gridCol>
                <a:gridCol w="1832223">
                  <a:extLst>
                    <a:ext uri="{9D8B030D-6E8A-4147-A177-3AD203B41FA5}">
                      <a16:colId xmlns:a16="http://schemas.microsoft.com/office/drawing/2014/main" val="1404346892"/>
                    </a:ext>
                  </a:extLst>
                </a:gridCol>
                <a:gridCol w="1832223">
                  <a:extLst>
                    <a:ext uri="{9D8B030D-6E8A-4147-A177-3AD203B41FA5}">
                      <a16:colId xmlns:a16="http://schemas.microsoft.com/office/drawing/2014/main" val="1852919890"/>
                    </a:ext>
                  </a:extLst>
                </a:gridCol>
                <a:gridCol w="1832223">
                  <a:extLst>
                    <a:ext uri="{9D8B030D-6E8A-4147-A177-3AD203B41FA5}">
                      <a16:colId xmlns:a16="http://schemas.microsoft.com/office/drawing/2014/main" val="1667938328"/>
                    </a:ext>
                  </a:extLst>
                </a:gridCol>
                <a:gridCol w="1832223">
                  <a:extLst>
                    <a:ext uri="{9D8B030D-6E8A-4147-A177-3AD203B41FA5}">
                      <a16:colId xmlns:a16="http://schemas.microsoft.com/office/drawing/2014/main" val="3728926261"/>
                    </a:ext>
                  </a:extLst>
                </a:gridCol>
              </a:tblGrid>
              <a:tr h="2121064">
                <a:tc gridSpan="2">
                  <a:txBody>
                    <a:bodyPr/>
                    <a:lstStyle/>
                    <a:p>
                      <a:pPr algn="ctr" rtl="0" fontAlgn="base">
                        <a:lnSpc>
                          <a:spcPct val="100000"/>
                        </a:lnSpc>
                        <a:buNone/>
                      </a:pPr>
                      <a:r>
                        <a:rPr lang="en-US" sz="1600" b="0" i="1" kern="1200">
                          <a:solidFill>
                            <a:schemeClr val="tx1"/>
                          </a:solidFill>
                          <a:effectLst/>
                          <a:latin typeface="+mn-lt"/>
                          <a:ea typeface="+mn-ea"/>
                          <a:cs typeface="+mn-cs"/>
                        </a:rPr>
                        <a:t>Makes me feel more favorable to Democratic candidate:  </a:t>
                      </a:r>
                      <a:endParaRPr lang="en-US" sz="1400" b="0" i="1" u="none">
                        <a:effectLst/>
                      </a:endParaRPr>
                    </a:p>
                  </a:txBody>
                  <a:tcPr>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Statement in clip is acceptable </a:t>
                      </a:r>
                      <a:endParaRPr lang="en-US" sz="1400" b="0" i="1" u="none">
                        <a:effectLst/>
                      </a:endParaRPr>
                    </a:p>
                  </a:txBody>
                  <a:tcPr>
                    <a:lnL w="9525" cap="flat" cmpd="sng" algn="ctr">
                      <a:solidFill>
                        <a:schemeClr val="bg2">
                          <a:lumMod val="75000"/>
                        </a:schemeClr>
                      </a:solidFill>
                      <a:prstDash val="sysDash"/>
                      <a:round/>
                      <a:headEnd type="none" w="med" len="med"/>
                      <a:tailEnd type="none" w="med" len="med"/>
                    </a:lnL>
                    <a:lnR w="9525" cap="flat" cmpd="sng" algn="ctr">
                      <a:solidFill>
                        <a:schemeClr val="bg2">
                          <a:lumMod val="75000"/>
                        </a:schemeClr>
                      </a:solidFill>
                      <a:prstDash val="sysDash"/>
                      <a:round/>
                      <a:headEnd type="none" w="med" len="med"/>
                      <a:tailEnd type="none" w="med" len="med"/>
                    </a:lnR>
                  </a:tcPr>
                </a:tc>
                <a:tc hMerge="1">
                  <a:txBody>
                    <a:bodyPr/>
                    <a:lstStyle/>
                    <a:p>
                      <a:pPr algn="ctr" rtl="0" fontAlgn="base">
                        <a:lnSpc>
                          <a:spcPts val="1133"/>
                        </a:lnSpc>
                        <a:buNone/>
                      </a:pPr>
                      <a:endParaRPr lang="en-US" sz="3600" b="1" i="0" u="none">
                        <a:effectLst/>
                      </a:endParaRPr>
                    </a:p>
                  </a:txBody>
                  <a:tcPr anchor="ctr"/>
                </a:tc>
                <a:tc gridSpan="2">
                  <a:txBody>
                    <a:bodyPr/>
                    <a:lstStyle/>
                    <a:p>
                      <a:pPr algn="ctr" rtl="0" fontAlgn="base">
                        <a:lnSpc>
                          <a:spcPct val="100000"/>
                        </a:lnSpc>
                        <a:buNone/>
                      </a:pPr>
                      <a:r>
                        <a:rPr lang="en-US" sz="1600" b="0" i="1" kern="1200">
                          <a:solidFill>
                            <a:schemeClr val="tx1"/>
                          </a:solidFill>
                          <a:effectLst/>
                          <a:latin typeface="+mn-lt"/>
                          <a:ea typeface="+mn-ea"/>
                          <a:cs typeface="+mn-cs"/>
                        </a:rPr>
                        <a:t>This Democrat is looking out for people like me </a:t>
                      </a:r>
                      <a:endParaRPr lang="en-US" sz="1400" b="0" i="1" u="none">
                        <a:effectLst/>
                      </a:endParaRPr>
                    </a:p>
                  </a:txBody>
                  <a:tcPr>
                    <a:lnL w="9525" cap="flat" cmpd="sng" algn="ctr">
                      <a:solidFill>
                        <a:schemeClr val="bg2">
                          <a:lumMod val="75000"/>
                        </a:schemeClr>
                      </a:solidFill>
                      <a:prstDash val="sysDash"/>
                      <a:round/>
                      <a:headEnd type="none" w="med" len="med"/>
                      <a:tailEnd type="none" w="med" len="med"/>
                    </a:lnL>
                  </a:tcPr>
                </a:tc>
                <a:tc hMerge="1">
                  <a:txBody>
                    <a:bodyPr/>
                    <a:lstStyle/>
                    <a:p>
                      <a:pPr algn="ctr" rtl="0" fontAlgn="base">
                        <a:lnSpc>
                          <a:spcPts val="1133"/>
                        </a:lnSpc>
                        <a:buNone/>
                      </a:pPr>
                      <a:endParaRPr lang="en-US" sz="3600" b="1" i="0" u="none">
                        <a:effectLst/>
                      </a:endParaRPr>
                    </a:p>
                  </a:txBody>
                  <a:tcPr anchor="ctr"/>
                </a:tc>
                <a:extLst>
                  <a:ext uri="{0D108BD9-81ED-4DB2-BD59-A6C34878D82A}">
                    <a16:rowId xmlns:a16="http://schemas.microsoft.com/office/drawing/2014/main" val="1489358522"/>
                  </a:ext>
                </a:extLst>
              </a:tr>
              <a:tr h="1672002">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lnR w="9525" cap="flat" cmpd="sng" algn="ctr">
                      <a:solidFill>
                        <a:schemeClr val="bg2">
                          <a:lumMod val="75000"/>
                        </a:schemeClr>
                      </a:solidFill>
                      <a:prstDash val="sysDash"/>
                      <a:round/>
                      <a:headEnd type="none" w="med" len="med"/>
                      <a:tailEnd type="none" w="med" len="med"/>
                    </a:lnR>
                  </a:tcPr>
                </a:tc>
                <a:tc>
                  <a:txBody>
                    <a:bodyPr/>
                    <a:lstStyle/>
                    <a:p>
                      <a:pPr algn="ctr" rtl="0" fontAlgn="base">
                        <a:lnSpc>
                          <a:spcPts val="1133"/>
                        </a:lnSpc>
                        <a:buNone/>
                      </a:pPr>
                      <a:r>
                        <a:rPr lang="en-US" sz="1400" b="1" u="none">
                          <a:solidFill>
                            <a:srgbClr val="000000"/>
                          </a:solidFill>
                          <a:effectLst/>
                        </a:rPr>
                        <a:t>INQUISITIVE </a:t>
                      </a:r>
                      <a:endParaRPr lang="en-US" sz="3600" b="1" i="0" u="none">
                        <a:effectLst/>
                      </a:endParaRPr>
                    </a:p>
                  </a:txBody>
                  <a:tcPr anchor="b">
                    <a:lnL w="9525" cap="flat" cmpd="sng" algn="ctr">
                      <a:solidFill>
                        <a:schemeClr val="bg2">
                          <a:lumMod val="75000"/>
                        </a:schemeClr>
                      </a:solidFill>
                      <a:prstDash val="sysDash"/>
                      <a:round/>
                      <a:headEnd type="none" w="med" len="med"/>
                      <a:tailEnd type="none" w="med" len="med"/>
                    </a:lnL>
                  </a:tcPr>
                </a:tc>
                <a:tc>
                  <a:txBody>
                    <a:bodyPr/>
                    <a:lstStyle/>
                    <a:p>
                      <a:pPr algn="ctr" rtl="0" fontAlgn="base">
                        <a:lnSpc>
                          <a:spcPts val="1133"/>
                        </a:lnSpc>
                        <a:buNone/>
                      </a:pPr>
                      <a:r>
                        <a:rPr lang="en-US" sz="1400" b="1" u="none">
                          <a:solidFill>
                            <a:srgbClr val="000000"/>
                          </a:solidFill>
                          <a:effectLst/>
                        </a:rPr>
                        <a:t>ACCUSATORY </a:t>
                      </a:r>
                      <a:endParaRPr lang="en-US" sz="3600" b="1" i="0" u="none">
                        <a:effectLst/>
                      </a:endParaRPr>
                    </a:p>
                  </a:txBody>
                  <a:tcPr anchor="b"/>
                </a:tc>
                <a:extLst>
                  <a:ext uri="{0D108BD9-81ED-4DB2-BD59-A6C34878D82A}">
                    <a16:rowId xmlns:a16="http://schemas.microsoft.com/office/drawing/2014/main" val="3049338325"/>
                  </a:ext>
                </a:extLst>
              </a:tr>
            </a:tbl>
          </a:graphicData>
        </a:graphic>
      </p:graphicFrame>
      <p:graphicFrame>
        <p:nvGraphicFramePr>
          <p:cNvPr id="7" name="Chart 6">
            <a:extLst>
              <a:ext uri="{FF2B5EF4-FFF2-40B4-BE49-F238E27FC236}">
                <a16:creationId xmlns:a16="http://schemas.microsoft.com/office/drawing/2014/main" id="{8332D40D-6B34-F198-01B4-B82398051918}"/>
              </a:ext>
            </a:extLst>
          </p:cNvPr>
          <p:cNvGraphicFramePr/>
          <p:nvPr>
            <p:extLst>
              <p:ext uri="{D42A27DB-BD31-4B8C-83A1-F6EECF244321}">
                <p14:modId xmlns:p14="http://schemas.microsoft.com/office/powerpoint/2010/main" val="2190176008"/>
              </p:ext>
            </p:extLst>
          </p:nvPr>
        </p:nvGraphicFramePr>
        <p:xfrm>
          <a:off x="604304" y="2874874"/>
          <a:ext cx="3640318" cy="431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0A6BF08-47EE-E8D3-DB1F-BED206531F4C}"/>
              </a:ext>
            </a:extLst>
          </p:cNvPr>
          <p:cNvGraphicFramePr/>
          <p:nvPr>
            <p:extLst>
              <p:ext uri="{D42A27DB-BD31-4B8C-83A1-F6EECF244321}">
                <p14:modId xmlns:p14="http://schemas.microsoft.com/office/powerpoint/2010/main" val="97616103"/>
              </p:ext>
            </p:extLst>
          </p:nvPr>
        </p:nvGraphicFramePr>
        <p:xfrm>
          <a:off x="4273193" y="2863585"/>
          <a:ext cx="3640318" cy="43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5716C85-AEEF-6756-BB29-08C72BA7A880}"/>
              </a:ext>
            </a:extLst>
          </p:cNvPr>
          <p:cNvGraphicFramePr/>
          <p:nvPr>
            <p:extLst>
              <p:ext uri="{D42A27DB-BD31-4B8C-83A1-F6EECF244321}">
                <p14:modId xmlns:p14="http://schemas.microsoft.com/office/powerpoint/2010/main" val="3680964535"/>
              </p:ext>
            </p:extLst>
          </p:nvPr>
        </p:nvGraphicFramePr>
        <p:xfrm>
          <a:off x="7919504" y="2874874"/>
          <a:ext cx="3640318" cy="431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F4F9930-BE97-D12C-19DD-33D36CA475EE}"/>
              </a:ext>
            </a:extLst>
          </p:cNvPr>
          <p:cNvGraphicFramePr/>
          <p:nvPr>
            <p:extLst>
              <p:ext uri="{D42A27DB-BD31-4B8C-83A1-F6EECF244321}">
                <p14:modId xmlns:p14="http://schemas.microsoft.com/office/powerpoint/2010/main" val="280685623"/>
              </p:ext>
            </p:extLst>
          </p:nvPr>
        </p:nvGraphicFramePr>
        <p:xfrm>
          <a:off x="594359" y="3295316"/>
          <a:ext cx="11003282" cy="2270105"/>
        </p:xfrm>
        <a:graphic>
          <a:graphicData uri="http://schemas.openxmlformats.org/drawingml/2006/chart">
            <c:chart xmlns:c="http://schemas.openxmlformats.org/drawingml/2006/chart" xmlns:r="http://schemas.openxmlformats.org/officeDocument/2006/relationships" r:id="rId6"/>
          </a:graphicData>
        </a:graphic>
      </p:graphicFrame>
      <p:sp>
        <p:nvSpPr>
          <p:cNvPr id="4" name="Oval 3">
            <a:extLst>
              <a:ext uri="{FF2B5EF4-FFF2-40B4-BE49-F238E27FC236}">
                <a16:creationId xmlns:a16="http://schemas.microsoft.com/office/drawing/2014/main" id="{AE11AFE4-6B61-BC5E-57D6-39F98AE5D8C7}"/>
              </a:ext>
            </a:extLst>
          </p:cNvPr>
          <p:cNvSpPr/>
          <p:nvPr/>
        </p:nvSpPr>
        <p:spPr>
          <a:xfrm>
            <a:off x="4905245" y="4618952"/>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2D2AEE-159A-AEFC-CFC2-A4644930E8D4}"/>
              </a:ext>
            </a:extLst>
          </p:cNvPr>
          <p:cNvSpPr/>
          <p:nvPr/>
        </p:nvSpPr>
        <p:spPr>
          <a:xfrm>
            <a:off x="1238896" y="4826394"/>
            <a:ext cx="528637" cy="542925"/>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23080B-E876-B9D7-FA74-0D6840F165B2}"/>
              </a:ext>
            </a:extLst>
          </p:cNvPr>
          <p:cNvSpPr txBox="1"/>
          <p:nvPr/>
        </p:nvSpPr>
        <p:spPr>
          <a:xfrm>
            <a:off x="2068834" y="6144720"/>
            <a:ext cx="8044387" cy="523220"/>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The inquisitive message acknowledges today’s problems without pointing at a specific cause while the accusatory message spells out the villain for voters</a:t>
            </a:r>
            <a:r>
              <a:rPr lang="en-US" sz="1400" b="0">
                <a:solidFill>
                  <a:srgbClr val="000000"/>
                </a:solidFill>
                <a:effectLst/>
                <a:latin typeface="Arial" panose="020B0604020202020204" pitchFamily="34" charset="0"/>
              </a:rPr>
              <a:t>. </a:t>
            </a:r>
            <a:r>
              <a:rPr lang="en-US" sz="1200" b="0">
                <a:solidFill>
                  <a:srgbClr val="000000"/>
                </a:solidFill>
                <a:effectLst/>
                <a:latin typeface="Arial" panose="020B0604020202020204" pitchFamily="34" charset="0"/>
              </a:rPr>
              <a:t>(</a:t>
            </a:r>
            <a:r>
              <a:rPr lang="en-US" sz="1200" b="0" i="1">
                <a:solidFill>
                  <a:srgbClr val="000000"/>
                </a:solidFill>
                <a:effectLst/>
                <a:latin typeface="Arial" panose="020B0604020202020204" pitchFamily="34" charset="0"/>
              </a:rPr>
              <a:t>Full text on slide 21)</a:t>
            </a:r>
            <a:endParaRPr lang="en-US" sz="1200" i="1"/>
          </a:p>
        </p:txBody>
      </p:sp>
    </p:spTree>
    <p:extLst>
      <p:ext uri="{BB962C8B-B14F-4D97-AF65-F5344CB8AC3E}">
        <p14:creationId xmlns:p14="http://schemas.microsoft.com/office/powerpoint/2010/main" val="270269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DBC0-095E-08F5-ADA4-7CE2A09D07E3}"/>
              </a:ext>
            </a:extLst>
          </p:cNvPr>
          <p:cNvSpPr>
            <a:spLocks noGrp="1"/>
          </p:cNvSpPr>
          <p:nvPr>
            <p:ph type="title"/>
          </p:nvPr>
        </p:nvSpPr>
        <p:spPr>
          <a:xfrm>
            <a:off x="594359" y="466750"/>
            <a:ext cx="10993339" cy="2016806"/>
          </a:xfrm>
        </p:spPr>
        <p:txBody>
          <a:bodyPr>
            <a:normAutofit/>
          </a:bodyPr>
          <a:lstStyle/>
          <a:p>
            <a:r>
              <a:rPr lang="en-US"/>
              <a:t>Tone matters differently across the electorate: inquisitive is compelling with non-MAGA GOPS.</a:t>
            </a:r>
          </a:p>
        </p:txBody>
      </p:sp>
      <p:sp>
        <p:nvSpPr>
          <p:cNvPr id="3" name="Slide Number Placeholder 2">
            <a:extLst>
              <a:ext uri="{FF2B5EF4-FFF2-40B4-BE49-F238E27FC236}">
                <a16:creationId xmlns:a16="http://schemas.microsoft.com/office/drawing/2014/main" id="{89932782-7288-0C87-35F0-5E6B5D1A926F}"/>
              </a:ext>
            </a:extLst>
          </p:cNvPr>
          <p:cNvSpPr>
            <a:spLocks noGrp="1"/>
          </p:cNvSpPr>
          <p:nvPr>
            <p:ph type="sldNum" sz="quarter" idx="12"/>
          </p:nvPr>
        </p:nvSpPr>
        <p:spPr/>
        <p:txBody>
          <a:bodyPr/>
          <a:lstStyle/>
          <a:p>
            <a:fld id="{35AC7A8B-0617-B84C-BE7C-25188248DABA}" type="slidenum">
              <a:rPr lang="en-US" smtClean="0"/>
              <a:pPr/>
              <a:t>36</a:t>
            </a:fld>
            <a:endParaRPr lang="en-US"/>
          </a:p>
        </p:txBody>
      </p:sp>
      <p:sp>
        <p:nvSpPr>
          <p:cNvPr id="4" name="TextBox 3">
            <a:extLst>
              <a:ext uri="{FF2B5EF4-FFF2-40B4-BE49-F238E27FC236}">
                <a16:creationId xmlns:a16="http://schemas.microsoft.com/office/drawing/2014/main" id="{8881FFAE-068C-0BD3-26EB-BDA8D58C1EEB}"/>
              </a:ext>
            </a:extLst>
          </p:cNvPr>
          <p:cNvSpPr txBox="1"/>
          <p:nvPr/>
        </p:nvSpPr>
        <p:spPr>
          <a:xfrm>
            <a:off x="3043027" y="1667856"/>
            <a:ext cx="6460201" cy="338554"/>
          </a:xfrm>
          <a:prstGeom prst="rect">
            <a:avLst/>
          </a:prstGeom>
          <a:noFill/>
        </p:spPr>
        <p:txBody>
          <a:bodyPr wrap="square">
            <a:spAutoFit/>
          </a:bodyPr>
          <a:lstStyle/>
          <a:p>
            <a:pPr algn="ctr"/>
            <a:r>
              <a:rPr lang="en-US" sz="1600" i="1"/>
              <a:t>Preference for </a:t>
            </a:r>
            <a:r>
              <a:rPr lang="en-US" sz="1600" b="1" i="1">
                <a:solidFill>
                  <a:schemeClr val="accent1"/>
                </a:solidFill>
              </a:rPr>
              <a:t>Inquisitive</a:t>
            </a:r>
            <a:r>
              <a:rPr lang="en-US" sz="1600" i="1"/>
              <a:t> vs </a:t>
            </a:r>
            <a:r>
              <a:rPr lang="en-US" sz="1600" b="1" i="1">
                <a:solidFill>
                  <a:schemeClr val="accent2"/>
                </a:solidFill>
              </a:rPr>
              <a:t>Accusatory</a:t>
            </a:r>
            <a:r>
              <a:rPr lang="en-US" sz="1600" b="1" i="1"/>
              <a:t> </a:t>
            </a:r>
            <a:r>
              <a:rPr lang="en-US" sz="1600" i="1"/>
              <a:t>style, by voter segment </a:t>
            </a:r>
            <a:endParaRPr lang="en-US" sz="1400" i="1"/>
          </a:p>
        </p:txBody>
      </p:sp>
      <p:graphicFrame>
        <p:nvGraphicFramePr>
          <p:cNvPr id="5" name="Table 4">
            <a:extLst>
              <a:ext uri="{FF2B5EF4-FFF2-40B4-BE49-F238E27FC236}">
                <a16:creationId xmlns:a16="http://schemas.microsoft.com/office/drawing/2014/main" id="{6FFFB040-1875-575F-5DEB-2C51F20ECAC3}"/>
              </a:ext>
            </a:extLst>
          </p:cNvPr>
          <p:cNvGraphicFramePr>
            <a:graphicFrameLocks noGrp="1"/>
          </p:cNvGraphicFramePr>
          <p:nvPr>
            <p:extLst>
              <p:ext uri="{D42A27DB-BD31-4B8C-83A1-F6EECF244321}">
                <p14:modId xmlns:p14="http://schemas.microsoft.com/office/powerpoint/2010/main" val="2045406704"/>
              </p:ext>
            </p:extLst>
          </p:nvPr>
        </p:nvGraphicFramePr>
        <p:xfrm>
          <a:off x="594359" y="2143030"/>
          <a:ext cx="10993340" cy="3184480"/>
        </p:xfrm>
        <a:graphic>
          <a:graphicData uri="http://schemas.openxmlformats.org/drawingml/2006/table">
            <a:tbl>
              <a:tblPr/>
              <a:tblGrid>
                <a:gridCol w="2268584">
                  <a:extLst>
                    <a:ext uri="{9D8B030D-6E8A-4147-A177-3AD203B41FA5}">
                      <a16:colId xmlns:a16="http://schemas.microsoft.com/office/drawing/2014/main" val="3980331064"/>
                    </a:ext>
                  </a:extLst>
                </a:gridCol>
                <a:gridCol w="2181189">
                  <a:extLst>
                    <a:ext uri="{9D8B030D-6E8A-4147-A177-3AD203B41FA5}">
                      <a16:colId xmlns:a16="http://schemas.microsoft.com/office/drawing/2014/main" val="3538375906"/>
                    </a:ext>
                  </a:extLst>
                </a:gridCol>
                <a:gridCol w="2181189">
                  <a:extLst>
                    <a:ext uri="{9D8B030D-6E8A-4147-A177-3AD203B41FA5}">
                      <a16:colId xmlns:a16="http://schemas.microsoft.com/office/drawing/2014/main" val="4285541493"/>
                    </a:ext>
                  </a:extLst>
                </a:gridCol>
                <a:gridCol w="2181189">
                  <a:extLst>
                    <a:ext uri="{9D8B030D-6E8A-4147-A177-3AD203B41FA5}">
                      <a16:colId xmlns:a16="http://schemas.microsoft.com/office/drawing/2014/main" val="939222579"/>
                    </a:ext>
                  </a:extLst>
                </a:gridCol>
                <a:gridCol w="2181189">
                  <a:extLst>
                    <a:ext uri="{9D8B030D-6E8A-4147-A177-3AD203B41FA5}">
                      <a16:colId xmlns:a16="http://schemas.microsoft.com/office/drawing/2014/main" val="2224595350"/>
                    </a:ext>
                  </a:extLst>
                </a:gridCol>
              </a:tblGrid>
              <a:tr h="318448">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Acceptability**</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601346685"/>
                  </a:ext>
                </a:extLst>
              </a:tr>
              <a:tr h="318448">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301617"/>
                  </a:ext>
                </a:extLst>
              </a:tr>
              <a:tr h="318448">
                <a:tc>
                  <a:txBody>
                    <a:bodyPr/>
                    <a:lstStyle/>
                    <a:p>
                      <a:pPr algn="l" rtl="0" fontAlgn="base">
                        <a:lnSpc>
                          <a:spcPts val="1457"/>
                        </a:lnSpc>
                        <a:buNone/>
                      </a:pPr>
                      <a:r>
                        <a:rPr lang="en-US" sz="1400" b="0" i="0">
                          <a:effectLst/>
                          <a:latin typeface="+mn-lt"/>
                        </a:rPr>
                        <a:t>All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18448">
                <a:tc>
                  <a:txBody>
                    <a:bodyPr/>
                    <a:lstStyle/>
                    <a:p>
                      <a:pPr algn="l" rtl="0" fontAlgn="base">
                        <a:lnSpc>
                          <a:spcPts val="1457"/>
                        </a:lnSpc>
                        <a:buNone/>
                      </a:pPr>
                      <a:r>
                        <a:rPr lang="en-US" sz="1300" b="0" i="0">
                          <a:effectLst/>
                          <a:latin typeface="+mn-lt"/>
                        </a:rPr>
                        <a:t>DNV 2022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gridSpan="2">
                  <a:txBody>
                    <a:bodyPr/>
                    <a:lstStyle/>
                    <a:p>
                      <a:pPr algn="ctr" rtl="0" fontAlgn="base">
                        <a:lnSpc>
                          <a:spcPts val="1457"/>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50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39557762"/>
                  </a:ext>
                </a:extLst>
              </a:tr>
              <a:tr h="318448">
                <a:tc>
                  <a:txBody>
                    <a:bodyPr/>
                    <a:lstStyle/>
                    <a:p>
                      <a:pPr algn="l" rtl="0" fontAlgn="base">
                        <a:lnSpc>
                          <a:spcPts val="1457"/>
                        </a:lnSpc>
                        <a:buNone/>
                      </a:pPr>
                      <a:r>
                        <a:rPr lang="en-US" sz="1300" b="0" i="0" dirty="0">
                          <a:effectLst/>
                          <a:latin typeface="+mn-lt"/>
                        </a:rPr>
                        <a:t>Undecided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50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4055203"/>
                  </a:ext>
                </a:extLst>
              </a:tr>
              <a:tr h="318448">
                <a:tc>
                  <a:txBody>
                    <a:bodyPr/>
                    <a:lstStyle/>
                    <a:p>
                      <a:pPr algn="l" rtl="0" fontAlgn="base">
                        <a:lnSpc>
                          <a:spcPts val="1457"/>
                        </a:lnSpc>
                        <a:buNone/>
                      </a:pPr>
                      <a:r>
                        <a:rPr lang="en-US" sz="1300" b="0" i="0">
                          <a:effectLst/>
                          <a:latin typeface="+mn-lt"/>
                        </a:rPr>
                        <a:t>Lib Dems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18448">
                <a:tc>
                  <a:txBody>
                    <a:bodyPr/>
                    <a:lstStyle/>
                    <a:p>
                      <a:pPr algn="l" rtl="0" fontAlgn="base">
                        <a:lnSpc>
                          <a:spcPts val="1457"/>
                        </a:lnSpc>
                        <a:buNone/>
                      </a:pPr>
                      <a:r>
                        <a:rPr lang="en-US" sz="1300" b="0" i="0">
                          <a:effectLst/>
                          <a:latin typeface="+mn-lt"/>
                        </a:rPr>
                        <a:t>Other Dems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18448">
                <a:tc>
                  <a:txBody>
                    <a:bodyPr/>
                    <a:lstStyle/>
                    <a:p>
                      <a:pPr algn="l" rtl="0" fontAlgn="base">
                        <a:lnSpc>
                          <a:spcPts val="1457"/>
                        </a:lnSpc>
                        <a:buNone/>
                      </a:pPr>
                      <a:r>
                        <a:rPr lang="en-US" sz="1300" b="0" i="0" dirty="0">
                          <a:effectLst/>
                          <a:latin typeface="+mn-lt"/>
                        </a:rPr>
                        <a:t>Swing voters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18448">
                <a:tc>
                  <a:txBody>
                    <a:bodyPr/>
                    <a:lstStyle/>
                    <a:p>
                      <a:pPr algn="l" rtl="0" fontAlgn="base">
                        <a:lnSpc>
                          <a:spcPts val="1457"/>
                        </a:lnSpc>
                        <a:buNone/>
                      </a:pPr>
                      <a:r>
                        <a:rPr lang="en-US" sz="1300" b="0" i="0">
                          <a:effectLst/>
                          <a:latin typeface="+mn-lt"/>
                        </a:rPr>
                        <a:t>Non-MAGA Republicans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18448">
                <a:tc>
                  <a:txBody>
                    <a:bodyPr/>
                    <a:lstStyle/>
                    <a:p>
                      <a:pPr algn="l" rtl="0" fontAlgn="base">
                        <a:lnSpc>
                          <a:spcPts val="1457"/>
                        </a:lnSpc>
                        <a:buNone/>
                      </a:pPr>
                      <a:r>
                        <a:rPr lang="en-US" sz="1300" b="0" i="0">
                          <a:effectLst/>
                          <a:latin typeface="+mn-lt"/>
                        </a:rPr>
                        <a:t>MAGA Republicans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gridSpan="2">
                  <a:txBody>
                    <a:bodyPr/>
                    <a:lstStyle/>
                    <a:p>
                      <a:pPr algn="ctr" rtl="0" fontAlgn="base">
                        <a:lnSpc>
                          <a:spcPts val="1457"/>
                        </a:lnSpc>
                        <a:buNone/>
                      </a:pPr>
                      <a:endParaRPr lang="en-US" sz="1300" b="0" i="0" dirty="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bl>
          </a:graphicData>
        </a:graphic>
      </p:graphicFrame>
      <p:sp>
        <p:nvSpPr>
          <p:cNvPr id="7" name="TextBox 6">
            <a:extLst>
              <a:ext uri="{FF2B5EF4-FFF2-40B4-BE49-F238E27FC236}">
                <a16:creationId xmlns:a16="http://schemas.microsoft.com/office/drawing/2014/main" id="{307C987E-49BB-44E3-E1EC-19C4F946D147}"/>
              </a:ext>
            </a:extLst>
          </p:cNvPr>
          <p:cNvSpPr txBox="1"/>
          <p:nvPr/>
        </p:nvSpPr>
        <p:spPr>
          <a:xfrm>
            <a:off x="2167467" y="5998340"/>
            <a:ext cx="6096000" cy="461665"/>
          </a:xfrm>
          <a:prstGeom prst="rect">
            <a:avLst/>
          </a:prstGeom>
          <a:noFill/>
        </p:spPr>
        <p:txBody>
          <a:bodyPr wrap="square">
            <a:spAutoFit/>
          </a:bodyPr>
          <a:lstStyle/>
          <a:p>
            <a:pPr algn="l" rtl="0" fontAlgn="base">
              <a:buNone/>
            </a:pPr>
            <a:r>
              <a:rPr lang="en-US" sz="1200" b="0" i="1">
                <a:solidFill>
                  <a:srgbClr val="000000"/>
                </a:solidFill>
                <a:effectLst/>
              </a:rPr>
              <a:t>*Much more favorable to candidate </a:t>
            </a:r>
          </a:p>
          <a:p>
            <a:pPr algn="l" rtl="0" fontAlgn="base">
              <a:buNone/>
            </a:pPr>
            <a:r>
              <a:rPr lang="en-US" sz="1200" b="0" i="1">
                <a:solidFill>
                  <a:srgbClr val="000000"/>
                </a:solidFill>
                <a:effectLst/>
              </a:rPr>
              <a:t>**Totally acceptable </a:t>
            </a:r>
          </a:p>
        </p:txBody>
      </p:sp>
      <p:graphicFrame>
        <p:nvGraphicFramePr>
          <p:cNvPr id="8" name="Chart 7">
            <a:extLst>
              <a:ext uri="{FF2B5EF4-FFF2-40B4-BE49-F238E27FC236}">
                <a16:creationId xmlns:a16="http://schemas.microsoft.com/office/drawing/2014/main" id="{CB32CDC3-D22D-DBD7-6327-12790BC586F8}"/>
              </a:ext>
            </a:extLst>
          </p:cNvPr>
          <p:cNvGraphicFramePr/>
          <p:nvPr>
            <p:extLst>
              <p:ext uri="{D42A27DB-BD31-4B8C-83A1-F6EECF244321}">
                <p14:modId xmlns:p14="http://schemas.microsoft.com/office/powerpoint/2010/main" val="422176310"/>
              </p:ext>
            </p:extLst>
          </p:nvPr>
        </p:nvGraphicFramePr>
        <p:xfrm>
          <a:off x="7131928" y="2756288"/>
          <a:ext cx="4645031" cy="3190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9FF5B31-70DE-F355-D57A-E19E04A7DD8B}"/>
              </a:ext>
            </a:extLst>
          </p:cNvPr>
          <p:cNvGraphicFramePr/>
          <p:nvPr>
            <p:extLst>
              <p:ext uri="{D42A27DB-BD31-4B8C-83A1-F6EECF244321}">
                <p14:modId xmlns:p14="http://schemas.microsoft.com/office/powerpoint/2010/main" val="2316568927"/>
              </p:ext>
            </p:extLst>
          </p:nvPr>
        </p:nvGraphicFramePr>
        <p:xfrm>
          <a:off x="2737556" y="2773468"/>
          <a:ext cx="4645031" cy="2554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5229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D6025-B209-A128-341E-4D70EB78A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6FD2B-745B-16B4-E4A5-0ED40BBF8DCC}"/>
              </a:ext>
            </a:extLst>
          </p:cNvPr>
          <p:cNvSpPr>
            <a:spLocks noGrp="1"/>
          </p:cNvSpPr>
          <p:nvPr>
            <p:ph type="title"/>
          </p:nvPr>
        </p:nvSpPr>
        <p:spPr>
          <a:xfrm>
            <a:off x="594359" y="466750"/>
            <a:ext cx="10993339" cy="2016806"/>
          </a:xfrm>
        </p:spPr>
        <p:txBody>
          <a:bodyPr>
            <a:normAutofit/>
          </a:bodyPr>
          <a:lstStyle/>
          <a:p>
            <a:r>
              <a:rPr lang="en-US"/>
              <a:t>Tone matters differently across the electorate: while inquisitive wins with white noncollege, the stronger accusatory tone is more effective with Black and Latino voters. </a:t>
            </a:r>
          </a:p>
        </p:txBody>
      </p:sp>
      <p:sp>
        <p:nvSpPr>
          <p:cNvPr id="3" name="Slide Number Placeholder 2">
            <a:extLst>
              <a:ext uri="{FF2B5EF4-FFF2-40B4-BE49-F238E27FC236}">
                <a16:creationId xmlns:a16="http://schemas.microsoft.com/office/drawing/2014/main" id="{9085FF40-6163-3AFA-8EAA-A5BB7D40ECDA}"/>
              </a:ext>
            </a:extLst>
          </p:cNvPr>
          <p:cNvSpPr>
            <a:spLocks noGrp="1"/>
          </p:cNvSpPr>
          <p:nvPr>
            <p:ph type="sldNum" sz="quarter" idx="12"/>
          </p:nvPr>
        </p:nvSpPr>
        <p:spPr/>
        <p:txBody>
          <a:bodyPr/>
          <a:lstStyle/>
          <a:p>
            <a:fld id="{35AC7A8B-0617-B84C-BE7C-25188248DABA}" type="slidenum">
              <a:rPr lang="en-US" smtClean="0"/>
              <a:pPr/>
              <a:t>37</a:t>
            </a:fld>
            <a:endParaRPr lang="en-US"/>
          </a:p>
        </p:txBody>
      </p:sp>
      <p:sp>
        <p:nvSpPr>
          <p:cNvPr id="4" name="TextBox 3">
            <a:extLst>
              <a:ext uri="{FF2B5EF4-FFF2-40B4-BE49-F238E27FC236}">
                <a16:creationId xmlns:a16="http://schemas.microsoft.com/office/drawing/2014/main" id="{641BCD09-A9D3-DF68-2CB5-AD97CDD26146}"/>
              </a:ext>
            </a:extLst>
          </p:cNvPr>
          <p:cNvSpPr txBox="1"/>
          <p:nvPr/>
        </p:nvSpPr>
        <p:spPr>
          <a:xfrm>
            <a:off x="3043027" y="1653173"/>
            <a:ext cx="6460201" cy="338554"/>
          </a:xfrm>
          <a:prstGeom prst="rect">
            <a:avLst/>
          </a:prstGeom>
          <a:noFill/>
        </p:spPr>
        <p:txBody>
          <a:bodyPr wrap="square">
            <a:spAutoFit/>
          </a:bodyPr>
          <a:lstStyle/>
          <a:p>
            <a:pPr algn="ctr"/>
            <a:r>
              <a:rPr lang="en-US" sz="1600" i="1"/>
              <a:t>Preference for </a:t>
            </a:r>
            <a:r>
              <a:rPr lang="en-US" sz="1600" b="1" i="1">
                <a:solidFill>
                  <a:schemeClr val="accent1"/>
                </a:solidFill>
              </a:rPr>
              <a:t>Inquisitive</a:t>
            </a:r>
            <a:r>
              <a:rPr lang="en-US" sz="1600" i="1"/>
              <a:t> vs </a:t>
            </a:r>
            <a:r>
              <a:rPr lang="en-US" sz="1600" b="1" i="1">
                <a:solidFill>
                  <a:schemeClr val="accent2"/>
                </a:solidFill>
              </a:rPr>
              <a:t>Accusatory</a:t>
            </a:r>
            <a:r>
              <a:rPr lang="en-US" sz="1600" b="1" i="1"/>
              <a:t> </a:t>
            </a:r>
            <a:r>
              <a:rPr lang="en-US" sz="1600" i="1"/>
              <a:t>style, by voter segment </a:t>
            </a:r>
            <a:endParaRPr lang="en-US" sz="1400" i="1"/>
          </a:p>
        </p:txBody>
      </p:sp>
      <p:graphicFrame>
        <p:nvGraphicFramePr>
          <p:cNvPr id="5" name="Table 4">
            <a:extLst>
              <a:ext uri="{FF2B5EF4-FFF2-40B4-BE49-F238E27FC236}">
                <a16:creationId xmlns:a16="http://schemas.microsoft.com/office/drawing/2014/main" id="{5831DC59-2198-1003-DC77-C2F3BF468017}"/>
              </a:ext>
            </a:extLst>
          </p:cNvPr>
          <p:cNvGraphicFramePr>
            <a:graphicFrameLocks noGrp="1"/>
          </p:cNvGraphicFramePr>
          <p:nvPr>
            <p:extLst>
              <p:ext uri="{D42A27DB-BD31-4B8C-83A1-F6EECF244321}">
                <p14:modId xmlns:p14="http://schemas.microsoft.com/office/powerpoint/2010/main" val="3887220777"/>
              </p:ext>
            </p:extLst>
          </p:nvPr>
        </p:nvGraphicFramePr>
        <p:xfrm>
          <a:off x="594359" y="1986719"/>
          <a:ext cx="10993340" cy="3980619"/>
        </p:xfrm>
        <a:graphic>
          <a:graphicData uri="http://schemas.openxmlformats.org/drawingml/2006/table">
            <a:tbl>
              <a:tblPr/>
              <a:tblGrid>
                <a:gridCol w="2268584">
                  <a:extLst>
                    <a:ext uri="{9D8B030D-6E8A-4147-A177-3AD203B41FA5}">
                      <a16:colId xmlns:a16="http://schemas.microsoft.com/office/drawing/2014/main" val="3980331064"/>
                    </a:ext>
                  </a:extLst>
                </a:gridCol>
                <a:gridCol w="2181189">
                  <a:extLst>
                    <a:ext uri="{9D8B030D-6E8A-4147-A177-3AD203B41FA5}">
                      <a16:colId xmlns:a16="http://schemas.microsoft.com/office/drawing/2014/main" val="3538375906"/>
                    </a:ext>
                  </a:extLst>
                </a:gridCol>
                <a:gridCol w="2181189">
                  <a:extLst>
                    <a:ext uri="{9D8B030D-6E8A-4147-A177-3AD203B41FA5}">
                      <a16:colId xmlns:a16="http://schemas.microsoft.com/office/drawing/2014/main" val="1028052974"/>
                    </a:ext>
                  </a:extLst>
                </a:gridCol>
                <a:gridCol w="2181189">
                  <a:extLst>
                    <a:ext uri="{9D8B030D-6E8A-4147-A177-3AD203B41FA5}">
                      <a16:colId xmlns:a16="http://schemas.microsoft.com/office/drawing/2014/main" val="939222579"/>
                    </a:ext>
                  </a:extLst>
                </a:gridCol>
                <a:gridCol w="2181189">
                  <a:extLst>
                    <a:ext uri="{9D8B030D-6E8A-4147-A177-3AD203B41FA5}">
                      <a16:colId xmlns:a16="http://schemas.microsoft.com/office/drawing/2014/main" val="1477557440"/>
                    </a:ext>
                  </a:extLst>
                </a:gridCol>
              </a:tblGrid>
              <a:tr h="297415">
                <a:tc>
                  <a:txBody>
                    <a:bodyPr/>
                    <a:lstStyle/>
                    <a:p>
                      <a:pPr algn="l" rtl="0" fontAlgn="base">
                        <a:lnSpc>
                          <a:spcPts val="1457"/>
                        </a:lnSpc>
                        <a:buNone/>
                      </a:pPr>
                      <a:r>
                        <a:rPr lang="en-US" sz="1400" b="0" i="0">
                          <a:effectLst/>
                          <a:latin typeface="+mn-lt"/>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r>
                        <a:rPr lang="en-US" sz="1400" b="1" i="0">
                          <a:effectLst/>
                          <a:latin typeface="+mn-lt"/>
                        </a:rPr>
                        <a:t>Favorability*</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pPr algn="ctr" rtl="0" fontAlgn="base">
                        <a:lnSpc>
                          <a:spcPts val="1457"/>
                        </a:lnSpc>
                        <a:buNone/>
                      </a:pPr>
                      <a:endParaRPr lang="en-US" sz="1400" b="0" i="1">
                        <a:effectLst/>
                        <a:latin typeface="+mn-lt"/>
                      </a:endParaRPr>
                    </a:p>
                  </a:txBody>
                  <a:tcPr anchor="ctr"/>
                </a:tc>
                <a:tc gridSpan="2">
                  <a:txBody>
                    <a:bodyPr/>
                    <a:lstStyle/>
                    <a:p>
                      <a:pPr algn="ctr" rtl="0" fontAlgn="base">
                        <a:lnSpc>
                          <a:spcPts val="1457"/>
                        </a:lnSpc>
                        <a:buNone/>
                      </a:pPr>
                      <a:r>
                        <a:rPr lang="en-US" sz="1400" b="1" i="0">
                          <a:effectLst/>
                          <a:latin typeface="+mn-lt"/>
                        </a:rPr>
                        <a:t>Acceptability**</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82301617"/>
                  </a:ext>
                </a:extLst>
              </a:tr>
              <a:tr h="297415">
                <a:tc>
                  <a:txBody>
                    <a:bodyPr/>
                    <a:lstStyle/>
                    <a:p>
                      <a:pPr algn="l" rtl="0" fontAlgn="base">
                        <a:lnSpc>
                          <a:spcPts val="1457"/>
                        </a:lnSpc>
                        <a:buNone/>
                      </a:pPr>
                      <a:endParaRPr lang="en-US" sz="1400" b="0" i="0">
                        <a:effectLst/>
                        <a:latin typeface="+mn-l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ts val="1457"/>
                        </a:lnSpc>
                        <a:buNone/>
                      </a:pPr>
                      <a:r>
                        <a:rPr lang="en-US" sz="1400" b="1" i="0">
                          <a:solidFill>
                            <a:schemeClr val="bg1"/>
                          </a:solidFill>
                          <a:effectLst/>
                          <a:latin typeface="+mn-lt"/>
                        </a:rPr>
                        <a:t>Accusatory Advantage</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ts val="1457"/>
                        </a:lnSpc>
                        <a:buNone/>
                      </a:pPr>
                      <a:r>
                        <a:rPr lang="en-US" sz="1400" b="1" i="0">
                          <a:solidFill>
                            <a:schemeClr val="bg1"/>
                          </a:solidFill>
                          <a:effectLst/>
                          <a:latin typeface="+mn-lt"/>
                        </a:rPr>
                        <a:t>Inquisitive Advantage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55843544"/>
                  </a:ext>
                </a:extLst>
              </a:tr>
              <a:tr h="307799">
                <a:tc>
                  <a:txBody>
                    <a:bodyPr/>
                    <a:lstStyle/>
                    <a:p>
                      <a:pPr algn="l" rtl="0" fontAlgn="base">
                        <a:lnSpc>
                          <a:spcPts val="1457"/>
                        </a:lnSpc>
                        <a:buNone/>
                      </a:pPr>
                      <a:r>
                        <a:rPr lang="en-US" sz="1300" b="0" i="0">
                          <a:effectLst/>
                          <a:latin typeface="+mn-lt"/>
                        </a:rPr>
                        <a:t>All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6642611"/>
                  </a:ext>
                </a:extLst>
              </a:tr>
              <a:tr h="307799">
                <a:tc>
                  <a:txBody>
                    <a:bodyPr/>
                    <a:lstStyle/>
                    <a:p>
                      <a:pPr algn="l" rtl="0" fontAlgn="base">
                        <a:lnSpc>
                          <a:spcPts val="1457"/>
                        </a:lnSpc>
                        <a:buNone/>
                      </a:pPr>
                      <a:r>
                        <a:rPr lang="en-US" sz="1300" b="0" i="0">
                          <a:effectLst/>
                          <a:latin typeface="+mn-lt"/>
                        </a:rPr>
                        <a:t>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6350"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48656000"/>
                  </a:ext>
                </a:extLst>
              </a:tr>
              <a:tr h="307799">
                <a:tc>
                  <a:txBody>
                    <a:bodyPr/>
                    <a:lstStyle/>
                    <a:p>
                      <a:pPr algn="l" rtl="0" fontAlgn="base">
                        <a:lnSpc>
                          <a:spcPts val="1457"/>
                        </a:lnSpc>
                        <a:buNone/>
                      </a:pPr>
                      <a:r>
                        <a:rPr lang="en-US" sz="1300" b="0" i="0">
                          <a:effectLst/>
                          <a:latin typeface="+mn-lt"/>
                        </a:rPr>
                        <a:t>Women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06107040"/>
                  </a:ext>
                </a:extLst>
              </a:tr>
              <a:tr h="307799">
                <a:tc>
                  <a:txBody>
                    <a:bodyPr/>
                    <a:lstStyle/>
                    <a:p>
                      <a:pPr algn="l" rtl="0" fontAlgn="base">
                        <a:lnSpc>
                          <a:spcPts val="1457"/>
                        </a:lnSpc>
                        <a:buNone/>
                      </a:pPr>
                      <a:r>
                        <a:rPr lang="en-US" sz="1300" b="0" i="0">
                          <a:effectLst/>
                          <a:latin typeface="+mn-lt"/>
                        </a:rPr>
                        <a:t>White noncollege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60010016"/>
                  </a:ext>
                </a:extLst>
              </a:tr>
              <a:tr h="307799">
                <a:tc>
                  <a:txBody>
                    <a:bodyPr/>
                    <a:lstStyle/>
                    <a:p>
                      <a:pPr algn="l" rtl="0" fontAlgn="base">
                        <a:lnSpc>
                          <a:spcPts val="1457"/>
                        </a:lnSpc>
                        <a:buNone/>
                      </a:pPr>
                      <a:r>
                        <a:rPr lang="en-US" sz="1300" b="0" i="0">
                          <a:effectLst/>
                          <a:latin typeface="+mn-lt"/>
                        </a:rPr>
                        <a:t>White college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8050513"/>
                  </a:ext>
                </a:extLst>
              </a:tr>
              <a:tr h="307799">
                <a:tc>
                  <a:txBody>
                    <a:bodyPr/>
                    <a:lstStyle/>
                    <a:p>
                      <a:pPr algn="l" rtl="0" fontAlgn="base">
                        <a:lnSpc>
                          <a:spcPts val="1457"/>
                        </a:lnSpc>
                        <a:buNone/>
                      </a:pPr>
                      <a:r>
                        <a:rPr lang="en-US" sz="1300" b="0" i="0">
                          <a:effectLst/>
                          <a:latin typeface="+mn-lt"/>
                        </a:rPr>
                        <a:t>Black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7689055"/>
                  </a:ext>
                </a:extLst>
              </a:tr>
              <a:tr h="307799">
                <a:tc>
                  <a:txBody>
                    <a:bodyPr/>
                    <a:lstStyle/>
                    <a:p>
                      <a:pPr algn="l" rtl="0" fontAlgn="base">
                        <a:lnSpc>
                          <a:spcPts val="1457"/>
                        </a:lnSpc>
                        <a:buNone/>
                      </a:pPr>
                      <a:r>
                        <a:rPr lang="en-US" sz="1300" b="0" i="0">
                          <a:effectLst/>
                          <a:latin typeface="+mn-lt"/>
                        </a:rPr>
                        <a:t>Latino voters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60006679"/>
                  </a:ext>
                </a:extLst>
              </a:tr>
              <a:tr h="307799">
                <a:tc>
                  <a:txBody>
                    <a:bodyPr/>
                    <a:lstStyle/>
                    <a:p>
                      <a:pPr algn="l" rtl="0" fontAlgn="base">
                        <a:lnSpc>
                          <a:spcPts val="1457"/>
                        </a:lnSpc>
                        <a:buNone/>
                      </a:pPr>
                      <a:r>
                        <a:rPr lang="en-US" sz="1300" b="0" i="0" dirty="0">
                          <a:effectLst/>
                          <a:latin typeface="+mn-lt"/>
                        </a:rPr>
                        <a:t>Unmarried women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gridSpan="2">
                  <a:txBody>
                    <a:bodyPr/>
                    <a:lstStyle/>
                    <a:p>
                      <a:pPr algn="ctr" rtl="0" fontAlgn="base">
                        <a:lnSpc>
                          <a:spcPts val="1457"/>
                        </a:lnSpc>
                        <a:buNone/>
                      </a:pPr>
                      <a:endParaRPr lang="en-US" sz="1300" b="0" i="0" dirty="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17929955"/>
                  </a:ext>
                </a:extLst>
              </a:tr>
              <a:tr h="307799">
                <a:tc>
                  <a:txBody>
                    <a:bodyPr/>
                    <a:lstStyle/>
                    <a:p>
                      <a:pPr marL="0" algn="l" defTabSz="914400" rtl="0" eaLnBrk="1" fontAlgn="base" latinLnBrk="0" hangingPunct="1">
                        <a:lnSpc>
                          <a:spcPct val="100000"/>
                        </a:lnSpc>
                        <a:buNone/>
                      </a:pPr>
                      <a:r>
                        <a:rPr lang="en-US" sz="1300" b="0" i="0" kern="1200" dirty="0">
                          <a:solidFill>
                            <a:schemeClr val="tx1"/>
                          </a:solidFill>
                          <a:effectLst/>
                          <a:latin typeface="+mn-lt"/>
                          <a:ea typeface="+mn-ea"/>
                          <a:cs typeface="+mn-cs"/>
                        </a:rPr>
                        <a:t>Less than $50k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6886655"/>
                  </a:ext>
                </a:extLst>
              </a:tr>
              <a:tr h="307799">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$50k-$100k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171994"/>
                  </a:ext>
                </a:extLst>
              </a:tr>
              <a:tr h="307799">
                <a:tc>
                  <a:txBody>
                    <a:bodyPr/>
                    <a:lstStyle/>
                    <a:p>
                      <a:pPr marL="0" algn="l" defTabSz="914400" rtl="0" eaLnBrk="1" fontAlgn="base" latinLnBrk="0" hangingPunct="1">
                        <a:lnSpc>
                          <a:spcPct val="100000"/>
                        </a:lnSpc>
                        <a:buNone/>
                      </a:pPr>
                      <a:r>
                        <a:rPr lang="en-US" sz="1300" b="0" i="0" kern="1200">
                          <a:solidFill>
                            <a:schemeClr val="tx1"/>
                          </a:solidFill>
                          <a:effectLst/>
                          <a:latin typeface="+mn-lt"/>
                          <a:ea typeface="+mn-ea"/>
                          <a:cs typeface="+mn-cs"/>
                        </a:rPr>
                        <a:t>$100k+</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ctr" rtl="0" fontAlgn="base">
                        <a:lnSpc>
                          <a:spcPts val="1457"/>
                        </a:lnSpc>
                        <a:buNone/>
                      </a:pPr>
                      <a:endParaRPr lang="en-US" sz="13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457"/>
                        </a:lnSpc>
                        <a:buNone/>
                      </a:pPr>
                      <a:endParaRPr lang="en-US" sz="1300" b="0" i="0" dirty="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49319552"/>
                  </a:ext>
                </a:extLst>
              </a:tr>
            </a:tbl>
          </a:graphicData>
        </a:graphic>
      </p:graphicFrame>
      <p:sp>
        <p:nvSpPr>
          <p:cNvPr id="7" name="TextBox 6">
            <a:extLst>
              <a:ext uri="{FF2B5EF4-FFF2-40B4-BE49-F238E27FC236}">
                <a16:creationId xmlns:a16="http://schemas.microsoft.com/office/drawing/2014/main" id="{745CD3F2-084D-314B-527A-18145AA53FD4}"/>
              </a:ext>
            </a:extLst>
          </p:cNvPr>
          <p:cNvSpPr txBox="1"/>
          <p:nvPr/>
        </p:nvSpPr>
        <p:spPr>
          <a:xfrm>
            <a:off x="2167467" y="6016628"/>
            <a:ext cx="6096000" cy="461665"/>
          </a:xfrm>
          <a:prstGeom prst="rect">
            <a:avLst/>
          </a:prstGeom>
          <a:noFill/>
        </p:spPr>
        <p:txBody>
          <a:bodyPr wrap="square">
            <a:spAutoFit/>
          </a:bodyPr>
          <a:lstStyle/>
          <a:p>
            <a:pPr algn="l" rtl="0" fontAlgn="base">
              <a:buNone/>
            </a:pPr>
            <a:r>
              <a:rPr lang="en-US" sz="1200" b="0" i="1">
                <a:solidFill>
                  <a:srgbClr val="000000"/>
                </a:solidFill>
                <a:effectLst/>
              </a:rPr>
              <a:t>*Much more favorable to candidate </a:t>
            </a:r>
          </a:p>
          <a:p>
            <a:pPr algn="l" rtl="0" fontAlgn="base">
              <a:buNone/>
            </a:pPr>
            <a:r>
              <a:rPr lang="en-US" sz="1200" b="0" i="1">
                <a:solidFill>
                  <a:srgbClr val="000000"/>
                </a:solidFill>
                <a:effectLst/>
              </a:rPr>
              <a:t>**Totally acceptable </a:t>
            </a:r>
          </a:p>
        </p:txBody>
      </p:sp>
      <p:graphicFrame>
        <p:nvGraphicFramePr>
          <p:cNvPr id="8" name="Chart 7">
            <a:extLst>
              <a:ext uri="{FF2B5EF4-FFF2-40B4-BE49-F238E27FC236}">
                <a16:creationId xmlns:a16="http://schemas.microsoft.com/office/drawing/2014/main" id="{9C42DC43-E8A0-245C-2ABD-A8161EBEC393}"/>
              </a:ext>
            </a:extLst>
          </p:cNvPr>
          <p:cNvGraphicFramePr/>
          <p:nvPr>
            <p:extLst>
              <p:ext uri="{D42A27DB-BD31-4B8C-83A1-F6EECF244321}">
                <p14:modId xmlns:p14="http://schemas.microsoft.com/office/powerpoint/2010/main" val="751399078"/>
              </p:ext>
            </p:extLst>
          </p:nvPr>
        </p:nvGraphicFramePr>
        <p:xfrm>
          <a:off x="7070683" y="2532505"/>
          <a:ext cx="4645031" cy="3453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A7EAA3-B214-1F41-C81F-F833DDDA6C6F}"/>
              </a:ext>
            </a:extLst>
          </p:cNvPr>
          <p:cNvGraphicFramePr/>
          <p:nvPr>
            <p:extLst>
              <p:ext uri="{D42A27DB-BD31-4B8C-83A1-F6EECF244321}">
                <p14:modId xmlns:p14="http://schemas.microsoft.com/office/powerpoint/2010/main" val="3588909366"/>
              </p:ext>
            </p:extLst>
          </p:nvPr>
        </p:nvGraphicFramePr>
        <p:xfrm>
          <a:off x="2719268" y="2532842"/>
          <a:ext cx="4645031" cy="34643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196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86A-5284-21FE-E73F-DDB393693030}"/>
              </a:ext>
            </a:extLst>
          </p:cNvPr>
          <p:cNvSpPr>
            <a:spLocks noGrp="1"/>
          </p:cNvSpPr>
          <p:nvPr>
            <p:ph type="title"/>
          </p:nvPr>
        </p:nvSpPr>
        <p:spPr>
          <a:xfrm>
            <a:off x="594360" y="466750"/>
            <a:ext cx="10759440" cy="1395917"/>
          </a:xfrm>
        </p:spPr>
        <p:txBody>
          <a:bodyPr>
            <a:normAutofit/>
          </a:bodyPr>
          <a:lstStyle/>
          <a:p>
            <a:r>
              <a:rPr lang="en-US"/>
              <a:t>Among all narratives tested, conviction on how we treat people is the strongest Democratic message. </a:t>
            </a:r>
          </a:p>
        </p:txBody>
      </p:sp>
      <p:sp>
        <p:nvSpPr>
          <p:cNvPr id="3" name="Slide Number Placeholder 2">
            <a:extLst>
              <a:ext uri="{FF2B5EF4-FFF2-40B4-BE49-F238E27FC236}">
                <a16:creationId xmlns:a16="http://schemas.microsoft.com/office/drawing/2014/main" id="{FFC3F013-4C2E-6B93-C3C5-CBDAD343A6E9}"/>
              </a:ext>
            </a:extLst>
          </p:cNvPr>
          <p:cNvSpPr>
            <a:spLocks noGrp="1"/>
          </p:cNvSpPr>
          <p:nvPr>
            <p:ph type="sldNum" sz="quarter" idx="12"/>
          </p:nvPr>
        </p:nvSpPr>
        <p:spPr/>
        <p:txBody>
          <a:bodyPr/>
          <a:lstStyle/>
          <a:p>
            <a:fld id="{35AC7A8B-0617-B84C-BE7C-25188248DABA}" type="slidenum">
              <a:rPr lang="en-US" smtClean="0"/>
              <a:pPr/>
              <a:t>38</a:t>
            </a:fld>
            <a:endParaRPr lang="en-US"/>
          </a:p>
        </p:txBody>
      </p:sp>
      <p:sp>
        <p:nvSpPr>
          <p:cNvPr id="5" name="TextBox 4">
            <a:extLst>
              <a:ext uri="{FF2B5EF4-FFF2-40B4-BE49-F238E27FC236}">
                <a16:creationId xmlns:a16="http://schemas.microsoft.com/office/drawing/2014/main" id="{28BC25B1-0CB2-63AC-C90C-0500EAD150B1}"/>
              </a:ext>
            </a:extLst>
          </p:cNvPr>
          <p:cNvSpPr txBox="1"/>
          <p:nvPr/>
        </p:nvSpPr>
        <p:spPr>
          <a:xfrm>
            <a:off x="3048000" y="1663679"/>
            <a:ext cx="609600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 say statement makes participant feel Democratic candidate is most in step with their values and priorities </a:t>
            </a:r>
            <a:endParaRPr lang="en-US" sz="1600" i="1"/>
          </a:p>
        </p:txBody>
      </p:sp>
      <p:graphicFrame>
        <p:nvGraphicFramePr>
          <p:cNvPr id="6" name="Table 5">
            <a:extLst>
              <a:ext uri="{FF2B5EF4-FFF2-40B4-BE49-F238E27FC236}">
                <a16:creationId xmlns:a16="http://schemas.microsoft.com/office/drawing/2014/main" id="{D8977C86-462F-C841-AC10-922832FB3AEA}"/>
              </a:ext>
            </a:extLst>
          </p:cNvPr>
          <p:cNvGraphicFramePr>
            <a:graphicFrameLocks noGrp="1"/>
          </p:cNvGraphicFramePr>
          <p:nvPr>
            <p:extLst>
              <p:ext uri="{D42A27DB-BD31-4B8C-83A1-F6EECF244321}">
                <p14:modId xmlns:p14="http://schemas.microsoft.com/office/powerpoint/2010/main" val="691170936"/>
              </p:ext>
            </p:extLst>
          </p:nvPr>
        </p:nvGraphicFramePr>
        <p:xfrm>
          <a:off x="594360" y="2566476"/>
          <a:ext cx="10993338" cy="3261360"/>
        </p:xfrm>
        <a:graphic>
          <a:graphicData uri="http://schemas.openxmlformats.org/drawingml/2006/table">
            <a:tbl>
              <a:tblPr/>
              <a:tblGrid>
                <a:gridCol w="3435773">
                  <a:extLst>
                    <a:ext uri="{9D8B030D-6E8A-4147-A177-3AD203B41FA5}">
                      <a16:colId xmlns:a16="http://schemas.microsoft.com/office/drawing/2014/main" val="4213234338"/>
                    </a:ext>
                  </a:extLst>
                </a:gridCol>
                <a:gridCol w="5409289">
                  <a:extLst>
                    <a:ext uri="{9D8B030D-6E8A-4147-A177-3AD203B41FA5}">
                      <a16:colId xmlns:a16="http://schemas.microsoft.com/office/drawing/2014/main" val="3176503416"/>
                    </a:ext>
                  </a:extLst>
                </a:gridCol>
                <a:gridCol w="2148276">
                  <a:extLst>
                    <a:ext uri="{9D8B030D-6E8A-4147-A177-3AD203B41FA5}">
                      <a16:colId xmlns:a16="http://schemas.microsoft.com/office/drawing/2014/main" val="4036762571"/>
                    </a:ext>
                  </a:extLst>
                </a:gridCol>
              </a:tblGrid>
              <a:tr h="515391">
                <a:tc>
                  <a:txBody>
                    <a:bodyPr/>
                    <a:lstStyle/>
                    <a:p>
                      <a:pPr algn="l" rtl="0" fontAlgn="base">
                        <a:lnSpc>
                          <a:spcPct val="100000"/>
                        </a:lnSpc>
                        <a:buNone/>
                      </a:pPr>
                      <a:r>
                        <a:rPr lang="en-US" sz="1400" b="0" i="0">
                          <a:effectLst/>
                          <a:latin typeface="Arial" panose="020B0604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r>
                        <a:rPr lang="en-US" sz="1400" b="1" i="0">
                          <a:effectLst/>
                          <a:latin typeface="Arial" panose="020B0604020202020204" pitchFamily="34" charset="0"/>
                        </a:rPr>
                        <a:t>All voters </a:t>
                      </a:r>
                      <a:endParaRPr lang="en-US" sz="2400" b="1"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Move on congressional vote % </a:t>
                      </a:r>
                      <a:endParaRPr lang="en-US" sz="2400" b="1"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1351449"/>
                  </a:ext>
                </a:extLst>
              </a:tr>
              <a:tr h="408533">
                <a:tc>
                  <a:txBody>
                    <a:bodyPr/>
                    <a:lstStyle/>
                    <a:p>
                      <a:pPr algn="l" rtl="0" fontAlgn="base">
                        <a:lnSpc>
                          <a:spcPct val="100000"/>
                        </a:lnSpc>
                        <a:buNone/>
                      </a:pPr>
                      <a:r>
                        <a:rPr lang="en-US" sz="1400" b="0" i="0">
                          <a:effectLst/>
                          <a:latin typeface="Arial" panose="020B0604020202020204" pitchFamily="34" charset="0"/>
                        </a:rPr>
                        <a:t>[TREAT PEOPLE: CONVICTION]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53 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89406866"/>
                  </a:ext>
                </a:extLst>
              </a:tr>
              <a:tr h="408533">
                <a:tc>
                  <a:txBody>
                    <a:bodyPr/>
                    <a:lstStyle/>
                    <a:p>
                      <a:pPr algn="l" rtl="0" fontAlgn="base">
                        <a:lnSpc>
                          <a:spcPct val="100000"/>
                        </a:lnSpc>
                        <a:buNone/>
                      </a:pPr>
                      <a:r>
                        <a:rPr lang="en-US" sz="1400" b="0" i="0">
                          <a:effectLst/>
                          <a:latin typeface="Arial" panose="020B0604020202020204" pitchFamily="34" charset="0"/>
                        </a:rPr>
                        <a:t>[DIFFERENT VILLAIN: INQUISITIVE]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46 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570125241"/>
                  </a:ext>
                </a:extLst>
              </a:tr>
              <a:tr h="408533">
                <a:tc>
                  <a:txBody>
                    <a:bodyPr/>
                    <a:lstStyle/>
                    <a:p>
                      <a:pPr algn="l" rtl="0" fontAlgn="base">
                        <a:lnSpc>
                          <a:spcPct val="100000"/>
                        </a:lnSpc>
                        <a:buNone/>
                      </a:pPr>
                      <a:r>
                        <a:rPr lang="en-US" sz="1400" b="0" i="0">
                          <a:effectLst/>
                          <a:latin typeface="Arial" panose="020B0604020202020204" pitchFamily="34" charset="0"/>
                        </a:rPr>
                        <a:t>[TREAT PEOPLE: CONNECTION]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29 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600060849"/>
                  </a:ext>
                </a:extLst>
              </a:tr>
              <a:tr h="408533">
                <a:tc>
                  <a:txBody>
                    <a:bodyPr/>
                    <a:lstStyle/>
                    <a:p>
                      <a:pPr algn="l" rtl="0" fontAlgn="base">
                        <a:lnSpc>
                          <a:spcPct val="100000"/>
                        </a:lnSpc>
                        <a:buNone/>
                      </a:pPr>
                      <a:r>
                        <a:rPr lang="en-US" sz="1400" b="0" i="0">
                          <a:effectLst/>
                          <a:latin typeface="Arial" panose="020B0604020202020204" pitchFamily="34" charset="0"/>
                        </a:rPr>
                        <a:t>[DIFFERENT VILLAIN: ACCUSATORY]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27 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60114480"/>
                  </a:ext>
                </a:extLst>
              </a:tr>
              <a:tr h="408533">
                <a:tc>
                  <a:txBody>
                    <a:bodyPr/>
                    <a:lstStyle/>
                    <a:p>
                      <a:pPr algn="l" rtl="0" fontAlgn="base">
                        <a:lnSpc>
                          <a:spcPct val="100000"/>
                        </a:lnSpc>
                        <a:buNone/>
                      </a:pPr>
                      <a:r>
                        <a:rPr lang="en-US" sz="1400" b="0" i="0">
                          <a:effectLst/>
                          <a:latin typeface="Arial" panose="020B0604020202020204" pitchFamily="34" charset="0"/>
                        </a:rPr>
                        <a:t>[PIVOT TO GOP ECON FAILURES]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21 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96764850"/>
                  </a:ext>
                </a:extLst>
              </a:tr>
              <a:tr h="408533">
                <a:tc>
                  <a:txBody>
                    <a:bodyPr/>
                    <a:lstStyle/>
                    <a:p>
                      <a:pPr algn="l" rtl="0" fontAlgn="base">
                        <a:lnSpc>
                          <a:spcPct val="100000"/>
                        </a:lnSpc>
                        <a:buNone/>
                      </a:pPr>
                      <a:r>
                        <a:rPr lang="en-US" sz="1400" b="0" i="0">
                          <a:effectLst/>
                          <a:latin typeface="Arial" panose="020B0604020202020204" pitchFamily="34" charset="0"/>
                        </a:rPr>
                        <a:t>None of these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2 </a:t>
                      </a:r>
                      <a:endParaRPr lang="en-US" sz="24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5296807"/>
                  </a:ext>
                </a:extLst>
              </a:tr>
            </a:tbl>
          </a:graphicData>
        </a:graphic>
      </p:graphicFrame>
      <p:graphicFrame>
        <p:nvGraphicFramePr>
          <p:cNvPr id="7" name="Chart 6">
            <a:extLst>
              <a:ext uri="{FF2B5EF4-FFF2-40B4-BE49-F238E27FC236}">
                <a16:creationId xmlns:a16="http://schemas.microsoft.com/office/drawing/2014/main" id="{DE24EEEF-41FE-8550-387D-376D22F16689}"/>
              </a:ext>
            </a:extLst>
          </p:cNvPr>
          <p:cNvGraphicFramePr/>
          <p:nvPr>
            <p:extLst>
              <p:ext uri="{D42A27DB-BD31-4B8C-83A1-F6EECF244321}">
                <p14:modId xmlns:p14="http://schemas.microsoft.com/office/powerpoint/2010/main" val="1408814612"/>
              </p:ext>
            </p:extLst>
          </p:nvPr>
        </p:nvGraphicFramePr>
        <p:xfrm>
          <a:off x="3894667" y="3059596"/>
          <a:ext cx="5700889" cy="276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79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A974-CAC8-7CFB-8A11-A8928CAAD5CB}"/>
              </a:ext>
            </a:extLst>
          </p:cNvPr>
          <p:cNvSpPr>
            <a:spLocks noGrp="1"/>
          </p:cNvSpPr>
          <p:nvPr>
            <p:ph type="title"/>
          </p:nvPr>
        </p:nvSpPr>
        <p:spPr>
          <a:xfrm>
            <a:off x="594359" y="466750"/>
            <a:ext cx="11100929" cy="1497517"/>
          </a:xfrm>
        </p:spPr>
        <p:txBody>
          <a:bodyPr>
            <a:normAutofit/>
          </a:bodyPr>
          <a:lstStyle/>
          <a:p>
            <a:r>
              <a:rPr lang="en-US"/>
              <a:t>Conviction in how we treat people is broadly effective, and the inquisitive villain narrative helps bring in more center-right. </a:t>
            </a:r>
          </a:p>
        </p:txBody>
      </p:sp>
      <p:sp>
        <p:nvSpPr>
          <p:cNvPr id="3" name="Slide Number Placeholder 2">
            <a:extLst>
              <a:ext uri="{FF2B5EF4-FFF2-40B4-BE49-F238E27FC236}">
                <a16:creationId xmlns:a16="http://schemas.microsoft.com/office/drawing/2014/main" id="{C9D35873-46DE-B296-2FCB-7DD1D4DA55D9}"/>
              </a:ext>
            </a:extLst>
          </p:cNvPr>
          <p:cNvSpPr>
            <a:spLocks noGrp="1"/>
          </p:cNvSpPr>
          <p:nvPr>
            <p:ph type="sldNum" sz="quarter" idx="12"/>
          </p:nvPr>
        </p:nvSpPr>
        <p:spPr/>
        <p:txBody>
          <a:bodyPr/>
          <a:lstStyle/>
          <a:p>
            <a:fld id="{35AC7A8B-0617-B84C-BE7C-25188248DABA}" type="slidenum">
              <a:rPr lang="en-US" smtClean="0"/>
              <a:pPr/>
              <a:t>39</a:t>
            </a:fld>
            <a:endParaRPr lang="en-US"/>
          </a:p>
        </p:txBody>
      </p:sp>
      <p:sp>
        <p:nvSpPr>
          <p:cNvPr id="5" name="TextBox 4">
            <a:extLst>
              <a:ext uri="{FF2B5EF4-FFF2-40B4-BE49-F238E27FC236}">
                <a16:creationId xmlns:a16="http://schemas.microsoft.com/office/drawing/2014/main" id="{2B6E167F-D43B-DA50-D6CA-43AA35FABF81}"/>
              </a:ext>
            </a:extLst>
          </p:cNvPr>
          <p:cNvSpPr txBox="1"/>
          <p:nvPr/>
        </p:nvSpPr>
        <p:spPr>
          <a:xfrm>
            <a:off x="3048000" y="1671879"/>
            <a:ext cx="6096000" cy="584775"/>
          </a:xfrm>
          <a:prstGeom prst="rect">
            <a:avLst/>
          </a:prstGeom>
          <a:noFill/>
        </p:spPr>
        <p:txBody>
          <a:bodyPr wrap="square">
            <a:spAutoFit/>
          </a:bodyPr>
          <a:lstStyle/>
          <a:p>
            <a:pPr algn="ctr"/>
            <a:r>
              <a:rPr lang="en-US" sz="1600" b="0" i="1">
                <a:solidFill>
                  <a:srgbClr val="000000"/>
                </a:solidFill>
                <a:effectLst/>
                <a:latin typeface="Arial" panose="020B0604020202020204" pitchFamily="34" charset="0"/>
              </a:rPr>
              <a:t>% say statement makes participant feel Democratic candidate is most in step with their values and priorities </a:t>
            </a:r>
            <a:endParaRPr lang="en-US" sz="1600" i="1"/>
          </a:p>
        </p:txBody>
      </p:sp>
      <p:graphicFrame>
        <p:nvGraphicFramePr>
          <p:cNvPr id="6" name="Table 5">
            <a:extLst>
              <a:ext uri="{FF2B5EF4-FFF2-40B4-BE49-F238E27FC236}">
                <a16:creationId xmlns:a16="http://schemas.microsoft.com/office/drawing/2014/main" id="{5B8593EC-E6A4-2C2D-2989-D12422E532D6}"/>
              </a:ext>
            </a:extLst>
          </p:cNvPr>
          <p:cNvGraphicFramePr>
            <a:graphicFrameLocks noGrp="1"/>
          </p:cNvGraphicFramePr>
          <p:nvPr>
            <p:extLst>
              <p:ext uri="{D42A27DB-BD31-4B8C-83A1-F6EECF244321}">
                <p14:modId xmlns:p14="http://schemas.microsoft.com/office/powerpoint/2010/main" val="1147888677"/>
              </p:ext>
            </p:extLst>
          </p:nvPr>
        </p:nvGraphicFramePr>
        <p:xfrm>
          <a:off x="594359" y="2571273"/>
          <a:ext cx="10993341" cy="3287357"/>
        </p:xfrm>
        <a:graphic>
          <a:graphicData uri="http://schemas.openxmlformats.org/drawingml/2006/table">
            <a:tbl>
              <a:tblPr/>
              <a:tblGrid>
                <a:gridCol w="1990797">
                  <a:extLst>
                    <a:ext uri="{9D8B030D-6E8A-4147-A177-3AD203B41FA5}">
                      <a16:colId xmlns:a16="http://schemas.microsoft.com/office/drawing/2014/main" val="825202735"/>
                    </a:ext>
                  </a:extLst>
                </a:gridCol>
                <a:gridCol w="2250636">
                  <a:extLst>
                    <a:ext uri="{9D8B030D-6E8A-4147-A177-3AD203B41FA5}">
                      <a16:colId xmlns:a16="http://schemas.microsoft.com/office/drawing/2014/main" val="1078230949"/>
                    </a:ext>
                  </a:extLst>
                </a:gridCol>
                <a:gridCol w="2250636">
                  <a:extLst>
                    <a:ext uri="{9D8B030D-6E8A-4147-A177-3AD203B41FA5}">
                      <a16:colId xmlns:a16="http://schemas.microsoft.com/office/drawing/2014/main" val="971385221"/>
                    </a:ext>
                  </a:extLst>
                </a:gridCol>
                <a:gridCol w="2250636">
                  <a:extLst>
                    <a:ext uri="{9D8B030D-6E8A-4147-A177-3AD203B41FA5}">
                      <a16:colId xmlns:a16="http://schemas.microsoft.com/office/drawing/2014/main" val="1105712277"/>
                    </a:ext>
                  </a:extLst>
                </a:gridCol>
                <a:gridCol w="2250636">
                  <a:extLst>
                    <a:ext uri="{9D8B030D-6E8A-4147-A177-3AD203B41FA5}">
                      <a16:colId xmlns:a16="http://schemas.microsoft.com/office/drawing/2014/main" val="1646509977"/>
                    </a:ext>
                  </a:extLst>
                </a:gridCol>
              </a:tblGrid>
              <a:tr h="458053">
                <a:tc>
                  <a:txBody>
                    <a:bodyPr/>
                    <a:lstStyle/>
                    <a:p>
                      <a:pPr algn="l" rtl="0" fontAlgn="base">
                        <a:lnSpc>
                          <a:spcPct val="100000"/>
                        </a:lnSpc>
                        <a:buNone/>
                      </a:pPr>
                      <a:r>
                        <a:rPr lang="en-US" sz="1400" b="0" i="0">
                          <a:effectLst/>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solidFill>
                            <a:schemeClr val="bg1"/>
                          </a:solidFill>
                          <a:effectLst/>
                          <a:latin typeface="+mn-lt"/>
                        </a:rPr>
                        <a:t>Liberal Democrats </a:t>
                      </a: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400" b="1" i="0">
                          <a:solidFill>
                            <a:schemeClr val="bg1"/>
                          </a:solidFill>
                          <a:effectLst/>
                          <a:latin typeface="+mn-lt"/>
                        </a:rPr>
                        <a:t>Other Democrats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lnSpc>
                          <a:spcPct val="100000"/>
                        </a:lnSpc>
                        <a:buNone/>
                      </a:pPr>
                      <a:r>
                        <a:rPr lang="en-US" sz="1400" b="1" i="0">
                          <a:solidFill>
                            <a:schemeClr val="bg1"/>
                          </a:solidFill>
                          <a:effectLst/>
                          <a:latin typeface="+mn-lt"/>
                        </a:rPr>
                        <a:t>Independents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rtl="0" fontAlgn="base">
                        <a:lnSpc>
                          <a:spcPct val="100000"/>
                        </a:lnSpc>
                        <a:buNone/>
                      </a:pPr>
                      <a:r>
                        <a:rPr lang="en-US" sz="1400" b="1" i="0">
                          <a:solidFill>
                            <a:schemeClr val="bg1"/>
                          </a:solidFill>
                          <a:effectLst/>
                          <a:latin typeface="+mn-lt"/>
                        </a:rPr>
                        <a:t>Non-MAGA GOPs </a:t>
                      </a: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47062449"/>
                  </a:ext>
                </a:extLst>
              </a:tr>
              <a:tr h="458053">
                <a:tc>
                  <a:txBody>
                    <a:bodyPr/>
                    <a:lstStyle/>
                    <a:p>
                      <a:pPr algn="l" rtl="0" fontAlgn="base">
                        <a:lnSpc>
                          <a:spcPct val="100000"/>
                        </a:lnSpc>
                        <a:buNone/>
                      </a:pPr>
                      <a:r>
                        <a:rPr lang="en-US" sz="1400" b="0" i="0">
                          <a:effectLst/>
                          <a:latin typeface="+mn-lt"/>
                        </a:rPr>
                        <a:t>[TREAT PEOPLE: CONVICTION]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439298417"/>
                  </a:ext>
                </a:extLst>
              </a:tr>
              <a:tr h="637412">
                <a:tc>
                  <a:txBody>
                    <a:bodyPr/>
                    <a:lstStyle/>
                    <a:p>
                      <a:pPr algn="l" rtl="0" fontAlgn="base">
                        <a:lnSpc>
                          <a:spcPct val="100000"/>
                        </a:lnSpc>
                        <a:buNone/>
                      </a:pPr>
                      <a:r>
                        <a:rPr lang="en-US" sz="1400" b="0" i="0">
                          <a:effectLst/>
                          <a:latin typeface="+mn-lt"/>
                        </a:rPr>
                        <a:t>[DIFFERENT VILLAIN: INQUISITIVE]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567733909"/>
                  </a:ext>
                </a:extLst>
              </a:tr>
              <a:tr h="458053">
                <a:tc>
                  <a:txBody>
                    <a:bodyPr/>
                    <a:lstStyle/>
                    <a:p>
                      <a:pPr algn="l" rtl="0" fontAlgn="base">
                        <a:lnSpc>
                          <a:spcPct val="100000"/>
                        </a:lnSpc>
                        <a:buNone/>
                      </a:pPr>
                      <a:r>
                        <a:rPr lang="en-US" sz="1400" b="0" i="0">
                          <a:effectLst/>
                          <a:latin typeface="+mn-lt"/>
                        </a:rPr>
                        <a:t>[TREAT PEOPLE: CONNECTION]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745563734"/>
                  </a:ext>
                </a:extLst>
              </a:tr>
              <a:tr h="637412">
                <a:tc>
                  <a:txBody>
                    <a:bodyPr/>
                    <a:lstStyle/>
                    <a:p>
                      <a:pPr algn="l" rtl="0" fontAlgn="base">
                        <a:lnSpc>
                          <a:spcPct val="100000"/>
                        </a:lnSpc>
                        <a:buNone/>
                      </a:pPr>
                      <a:r>
                        <a:rPr lang="en-US" sz="1400" b="0" i="0">
                          <a:effectLst/>
                          <a:latin typeface="+mn-lt"/>
                        </a:rPr>
                        <a:t>[DIFFERENT VILLAIN: ACCUSATORY]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293270557"/>
                  </a:ext>
                </a:extLst>
              </a:tr>
              <a:tr h="458053">
                <a:tc>
                  <a:txBody>
                    <a:bodyPr/>
                    <a:lstStyle/>
                    <a:p>
                      <a:pPr algn="l" rtl="0" fontAlgn="base">
                        <a:lnSpc>
                          <a:spcPct val="100000"/>
                        </a:lnSpc>
                        <a:buNone/>
                      </a:pPr>
                      <a:r>
                        <a:rPr lang="en-US" sz="1400" b="0" i="0">
                          <a:effectLst/>
                          <a:latin typeface="+mn-lt"/>
                        </a:rPr>
                        <a:t>[PIVOT TO GOP ECON FAILURES]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9525"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ct val="100000"/>
                        </a:lnSpc>
                        <a:buNone/>
                      </a:pPr>
                      <a:endParaRPr lang="en-US" sz="1400" b="0" i="0">
                        <a:effectLst/>
                        <a:latin typeface="+mn-lt"/>
                      </a:endParaRPr>
                    </a:p>
                  </a:txBody>
                  <a:tcPr anchor="ctr">
                    <a:lnL w="635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75210106"/>
                  </a:ext>
                </a:extLst>
              </a:tr>
            </a:tbl>
          </a:graphicData>
        </a:graphic>
      </p:graphicFrame>
      <p:graphicFrame>
        <p:nvGraphicFramePr>
          <p:cNvPr id="7" name="Chart 6">
            <a:extLst>
              <a:ext uri="{FF2B5EF4-FFF2-40B4-BE49-F238E27FC236}">
                <a16:creationId xmlns:a16="http://schemas.microsoft.com/office/drawing/2014/main" id="{4717353A-9495-60B6-1613-D0B32A63BDCC}"/>
              </a:ext>
            </a:extLst>
          </p:cNvPr>
          <p:cNvGraphicFramePr/>
          <p:nvPr>
            <p:extLst>
              <p:ext uri="{D42A27DB-BD31-4B8C-83A1-F6EECF244321}">
                <p14:modId xmlns:p14="http://schemas.microsoft.com/office/powerpoint/2010/main" val="1954432136"/>
              </p:ext>
            </p:extLst>
          </p:nvPr>
        </p:nvGraphicFramePr>
        <p:xfrm>
          <a:off x="2585157" y="3014134"/>
          <a:ext cx="2246487" cy="2833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CABC1E4-A9AC-CE41-5294-E548BB3D98FB}"/>
              </a:ext>
            </a:extLst>
          </p:cNvPr>
          <p:cNvGraphicFramePr/>
          <p:nvPr>
            <p:extLst>
              <p:ext uri="{D42A27DB-BD31-4B8C-83A1-F6EECF244321}">
                <p14:modId xmlns:p14="http://schemas.microsoft.com/office/powerpoint/2010/main" val="1515577153"/>
              </p:ext>
            </p:extLst>
          </p:nvPr>
        </p:nvGraphicFramePr>
        <p:xfrm>
          <a:off x="4820357" y="3014134"/>
          <a:ext cx="2246487" cy="2833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9C3834C-E821-38C5-5070-DC676ADB27AA}"/>
              </a:ext>
            </a:extLst>
          </p:cNvPr>
          <p:cNvGraphicFramePr/>
          <p:nvPr>
            <p:extLst>
              <p:ext uri="{D42A27DB-BD31-4B8C-83A1-F6EECF244321}">
                <p14:modId xmlns:p14="http://schemas.microsoft.com/office/powerpoint/2010/main" val="3066268206"/>
              </p:ext>
            </p:extLst>
          </p:nvPr>
        </p:nvGraphicFramePr>
        <p:xfrm>
          <a:off x="7078134" y="3014134"/>
          <a:ext cx="2246487" cy="2833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54C802A-B601-EDEE-1ABA-D1B90F042402}"/>
              </a:ext>
            </a:extLst>
          </p:cNvPr>
          <p:cNvGraphicFramePr/>
          <p:nvPr>
            <p:extLst>
              <p:ext uri="{D42A27DB-BD31-4B8C-83A1-F6EECF244321}">
                <p14:modId xmlns:p14="http://schemas.microsoft.com/office/powerpoint/2010/main" val="1374048335"/>
              </p:ext>
            </p:extLst>
          </p:nvPr>
        </p:nvGraphicFramePr>
        <p:xfrm>
          <a:off x="9324623" y="3014134"/>
          <a:ext cx="2246487" cy="28332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300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6CED-F1F6-8B69-AE3D-02DB12C74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C62CC-D443-878C-71AA-F34B155A2AB9}"/>
              </a:ext>
            </a:extLst>
          </p:cNvPr>
          <p:cNvSpPr>
            <a:spLocks noGrp="1"/>
          </p:cNvSpPr>
          <p:nvPr>
            <p:ph type="title"/>
          </p:nvPr>
        </p:nvSpPr>
        <p:spPr/>
        <p:txBody>
          <a:bodyPr/>
          <a:lstStyle/>
          <a:p>
            <a:r>
              <a:rPr lang="en-US"/>
              <a:t>Principles of Effective Responses</a:t>
            </a:r>
          </a:p>
        </p:txBody>
      </p:sp>
      <p:sp>
        <p:nvSpPr>
          <p:cNvPr id="3" name="Slide Number Placeholder 2">
            <a:extLst>
              <a:ext uri="{FF2B5EF4-FFF2-40B4-BE49-F238E27FC236}">
                <a16:creationId xmlns:a16="http://schemas.microsoft.com/office/drawing/2014/main" id="{49082A8F-43E0-BC08-830C-54B71F6072D5}"/>
              </a:ext>
            </a:extLst>
          </p:cNvPr>
          <p:cNvSpPr>
            <a:spLocks noGrp="1"/>
          </p:cNvSpPr>
          <p:nvPr>
            <p:ph type="sldNum" sz="quarter" idx="12"/>
          </p:nvPr>
        </p:nvSpPr>
        <p:spPr/>
        <p:txBody>
          <a:bodyPr/>
          <a:lstStyle/>
          <a:p>
            <a:fld id="{35AC7A8B-0617-B84C-BE7C-25188248DABA}" type="slidenum">
              <a:rPr lang="en-US" smtClean="0"/>
              <a:pPr/>
              <a:t>4</a:t>
            </a:fld>
            <a:endParaRPr lang="en-US"/>
          </a:p>
        </p:txBody>
      </p:sp>
      <p:sp>
        <p:nvSpPr>
          <p:cNvPr id="5" name="TextBox 4">
            <a:extLst>
              <a:ext uri="{FF2B5EF4-FFF2-40B4-BE49-F238E27FC236}">
                <a16:creationId xmlns:a16="http://schemas.microsoft.com/office/drawing/2014/main" id="{39857287-3950-4728-6CCE-5D9A853FE329}"/>
              </a:ext>
            </a:extLst>
          </p:cNvPr>
          <p:cNvSpPr txBox="1"/>
          <p:nvPr/>
        </p:nvSpPr>
        <p:spPr>
          <a:xfrm>
            <a:off x="1607843" y="1289746"/>
            <a:ext cx="10217354" cy="584775"/>
          </a:xfrm>
          <a:prstGeom prst="rect">
            <a:avLst/>
          </a:prstGeom>
          <a:noFill/>
        </p:spPr>
        <p:txBody>
          <a:bodyPr wrap="square" rtlCol="0">
            <a:spAutoFit/>
          </a:bodyPr>
          <a:lstStyle/>
          <a:p>
            <a:r>
              <a:rPr lang="en-US" sz="1600" b="1"/>
              <a:t>Start by acknowledging the real pain and frustration voters are feeling. </a:t>
            </a:r>
            <a:r>
              <a:rPr lang="en-US" sz="1600"/>
              <a:t>Whether it’s division or economic hardship, don’t skip over it. Messages work best when they start with the reality that people are living.</a:t>
            </a:r>
          </a:p>
        </p:txBody>
      </p:sp>
      <p:grpSp>
        <p:nvGrpSpPr>
          <p:cNvPr id="6" name="Group 5">
            <a:extLst>
              <a:ext uri="{FF2B5EF4-FFF2-40B4-BE49-F238E27FC236}">
                <a16:creationId xmlns:a16="http://schemas.microsoft.com/office/drawing/2014/main" id="{4B84017C-7B53-F289-AF1C-F23FE2EC257B}"/>
              </a:ext>
            </a:extLst>
          </p:cNvPr>
          <p:cNvGrpSpPr/>
          <p:nvPr/>
        </p:nvGrpSpPr>
        <p:grpSpPr>
          <a:xfrm>
            <a:off x="596140" y="1312985"/>
            <a:ext cx="788963" cy="785446"/>
            <a:chOff x="594359" y="1312985"/>
            <a:chExt cx="788963" cy="785446"/>
          </a:xfrm>
        </p:grpSpPr>
        <p:sp>
          <p:nvSpPr>
            <p:cNvPr id="7" name="Round Diagonal Corner Rectangle 6">
              <a:extLst>
                <a:ext uri="{FF2B5EF4-FFF2-40B4-BE49-F238E27FC236}">
                  <a16:creationId xmlns:a16="http://schemas.microsoft.com/office/drawing/2014/main" id="{7F040F4E-2FF3-4AFC-C49D-EF93BB0DF7C0}"/>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E8CAA-5D68-104F-8353-369C81BF61A7}"/>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1</a:t>
              </a:r>
            </a:p>
          </p:txBody>
        </p:sp>
      </p:grpSp>
      <p:sp>
        <p:nvSpPr>
          <p:cNvPr id="9" name="TextBox 8">
            <a:extLst>
              <a:ext uri="{FF2B5EF4-FFF2-40B4-BE49-F238E27FC236}">
                <a16:creationId xmlns:a16="http://schemas.microsoft.com/office/drawing/2014/main" id="{A0F45259-178A-ED25-95F1-249510DBDD88}"/>
              </a:ext>
            </a:extLst>
          </p:cNvPr>
          <p:cNvSpPr txBox="1"/>
          <p:nvPr/>
        </p:nvSpPr>
        <p:spPr>
          <a:xfrm>
            <a:off x="1607843" y="2368680"/>
            <a:ext cx="10217354" cy="830997"/>
          </a:xfrm>
          <a:prstGeom prst="rect">
            <a:avLst/>
          </a:prstGeom>
          <a:noFill/>
        </p:spPr>
        <p:txBody>
          <a:bodyPr wrap="square" rtlCol="0">
            <a:spAutoFit/>
          </a:bodyPr>
          <a:lstStyle/>
          <a:p>
            <a:r>
              <a:rPr lang="en-US" sz="1600" b="1"/>
              <a:t>Affirm shared values of safety, fairness, and working together toward common goals.</a:t>
            </a:r>
            <a:r>
              <a:rPr lang="en-US" sz="1600"/>
              <a:t> Make clear that scapegoating and division weakens the country. The way forward is treating people with dignity and working together to solve problems.</a:t>
            </a:r>
            <a:endParaRPr lang="en-US" sz="1600" b="1"/>
          </a:p>
        </p:txBody>
      </p:sp>
      <p:grpSp>
        <p:nvGrpSpPr>
          <p:cNvPr id="10" name="Group 9">
            <a:extLst>
              <a:ext uri="{FF2B5EF4-FFF2-40B4-BE49-F238E27FC236}">
                <a16:creationId xmlns:a16="http://schemas.microsoft.com/office/drawing/2014/main" id="{C4FEC5E6-BDDC-2DC4-8916-868745F9A5C9}"/>
              </a:ext>
            </a:extLst>
          </p:cNvPr>
          <p:cNvGrpSpPr/>
          <p:nvPr/>
        </p:nvGrpSpPr>
        <p:grpSpPr>
          <a:xfrm>
            <a:off x="596140" y="2344239"/>
            <a:ext cx="788963" cy="785446"/>
            <a:chOff x="594359" y="2756082"/>
            <a:chExt cx="788963" cy="785446"/>
          </a:xfrm>
        </p:grpSpPr>
        <p:sp>
          <p:nvSpPr>
            <p:cNvPr id="11" name="Round Diagonal Corner Rectangle 7">
              <a:extLst>
                <a:ext uri="{FF2B5EF4-FFF2-40B4-BE49-F238E27FC236}">
                  <a16:creationId xmlns:a16="http://schemas.microsoft.com/office/drawing/2014/main" id="{9892F51F-E5FC-D63E-3909-55DAFFF6378B}"/>
                </a:ext>
              </a:extLst>
            </p:cNvPr>
            <p:cNvSpPr/>
            <p:nvPr/>
          </p:nvSpPr>
          <p:spPr>
            <a:xfrm>
              <a:off x="594359" y="2756082"/>
              <a:ext cx="788963" cy="78544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6E4998-7C7F-99A1-3A90-3BD3B3DF6ABA}"/>
                </a:ext>
              </a:extLst>
            </p:cNvPr>
            <p:cNvSpPr txBox="1"/>
            <p:nvPr/>
          </p:nvSpPr>
          <p:spPr>
            <a:xfrm>
              <a:off x="604302" y="2887195"/>
              <a:ext cx="779020" cy="523220"/>
            </a:xfrm>
            <a:prstGeom prst="rect">
              <a:avLst/>
            </a:prstGeom>
            <a:noFill/>
          </p:spPr>
          <p:txBody>
            <a:bodyPr wrap="square" rtlCol="0">
              <a:spAutoFit/>
            </a:bodyPr>
            <a:lstStyle/>
            <a:p>
              <a:pPr algn="ctr"/>
              <a:r>
                <a:rPr lang="en-US" sz="2800" b="1">
                  <a:solidFill>
                    <a:schemeClr val="bg2"/>
                  </a:solidFill>
                </a:rPr>
                <a:t>2</a:t>
              </a:r>
            </a:p>
          </p:txBody>
        </p:sp>
      </p:grpSp>
      <p:sp>
        <p:nvSpPr>
          <p:cNvPr id="4" name="TextBox 3">
            <a:extLst>
              <a:ext uri="{FF2B5EF4-FFF2-40B4-BE49-F238E27FC236}">
                <a16:creationId xmlns:a16="http://schemas.microsoft.com/office/drawing/2014/main" id="{F2FC6D2F-7077-B1F2-0283-D4E182E2E7A6}"/>
              </a:ext>
            </a:extLst>
          </p:cNvPr>
          <p:cNvSpPr txBox="1"/>
          <p:nvPr/>
        </p:nvSpPr>
        <p:spPr>
          <a:xfrm>
            <a:off x="1607843" y="3398291"/>
            <a:ext cx="10217354" cy="1323439"/>
          </a:xfrm>
          <a:prstGeom prst="rect">
            <a:avLst/>
          </a:prstGeom>
          <a:noFill/>
        </p:spPr>
        <p:txBody>
          <a:bodyPr wrap="square" rtlCol="0">
            <a:spAutoFit/>
          </a:bodyPr>
          <a:lstStyle/>
          <a:p>
            <a:r>
              <a:rPr lang="en-US" sz="1600" b="1"/>
              <a:t>Calibrate tone to topic.</a:t>
            </a:r>
          </a:p>
          <a:p>
            <a:pPr marL="285750" indent="-285750">
              <a:buFont typeface="Arial" panose="020B0604020202020204" pitchFamily="34" charset="0"/>
              <a:buChar char="•"/>
            </a:pPr>
            <a:r>
              <a:rPr lang="en-US" sz="1600" b="1"/>
              <a:t>Speak with conviction on how people should be treated.</a:t>
            </a:r>
            <a:r>
              <a:rPr lang="en-US" sz="1600"/>
              <a:t> There is no room to hedge on core values like dignity, fairness, and safety. Voters want confident, moral leadership.</a:t>
            </a:r>
          </a:p>
          <a:p>
            <a:pPr marL="285750" indent="-285750">
              <a:buFont typeface="Arial" panose="020B0604020202020204" pitchFamily="34" charset="0"/>
              <a:buChar char="•"/>
            </a:pPr>
            <a:r>
              <a:rPr lang="en-US" sz="1600" b="1"/>
              <a:t>Use curiosity to redirect blame.</a:t>
            </a:r>
            <a:r>
              <a:rPr lang="en-US" sz="1600"/>
              <a:t> Invite voters to ask who is really benefitting when costs rise, rather than telling them. An inquisitive tone opens space to rethink what is really going on.</a:t>
            </a:r>
            <a:endParaRPr lang="en-US" sz="1600" b="1"/>
          </a:p>
        </p:txBody>
      </p:sp>
      <p:grpSp>
        <p:nvGrpSpPr>
          <p:cNvPr id="13" name="Group 12">
            <a:extLst>
              <a:ext uri="{FF2B5EF4-FFF2-40B4-BE49-F238E27FC236}">
                <a16:creationId xmlns:a16="http://schemas.microsoft.com/office/drawing/2014/main" id="{D9400BC2-2D46-8E22-BF85-D74073931B8F}"/>
              </a:ext>
            </a:extLst>
          </p:cNvPr>
          <p:cNvGrpSpPr/>
          <p:nvPr/>
        </p:nvGrpSpPr>
        <p:grpSpPr>
          <a:xfrm>
            <a:off x="594360" y="3428780"/>
            <a:ext cx="790742" cy="785446"/>
            <a:chOff x="592579" y="5100558"/>
            <a:chExt cx="790742" cy="785446"/>
          </a:xfrm>
        </p:grpSpPr>
        <p:sp>
          <p:nvSpPr>
            <p:cNvPr id="14" name="Round Diagonal Corner Rectangle 8">
              <a:extLst>
                <a:ext uri="{FF2B5EF4-FFF2-40B4-BE49-F238E27FC236}">
                  <a16:creationId xmlns:a16="http://schemas.microsoft.com/office/drawing/2014/main" id="{DF26214E-3470-2251-A769-D64622A4871E}"/>
                </a:ext>
              </a:extLst>
            </p:cNvPr>
            <p:cNvSpPr/>
            <p:nvPr/>
          </p:nvSpPr>
          <p:spPr>
            <a:xfrm>
              <a:off x="594358" y="5100558"/>
              <a:ext cx="788963" cy="7854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D010D3-BD5D-32A4-B125-2C527458920A}"/>
                </a:ext>
              </a:extLst>
            </p:cNvPr>
            <p:cNvSpPr txBox="1"/>
            <p:nvPr/>
          </p:nvSpPr>
          <p:spPr>
            <a:xfrm>
              <a:off x="592579" y="5231671"/>
              <a:ext cx="779020" cy="523220"/>
            </a:xfrm>
            <a:prstGeom prst="rect">
              <a:avLst/>
            </a:prstGeom>
            <a:noFill/>
          </p:spPr>
          <p:txBody>
            <a:bodyPr wrap="square" rtlCol="0">
              <a:spAutoFit/>
            </a:bodyPr>
            <a:lstStyle/>
            <a:p>
              <a:pPr algn="ctr"/>
              <a:r>
                <a:rPr lang="en-US" sz="2800" b="1">
                  <a:solidFill>
                    <a:schemeClr val="bg2"/>
                  </a:solidFill>
                </a:rPr>
                <a:t>3</a:t>
              </a:r>
            </a:p>
          </p:txBody>
        </p:sp>
      </p:grpSp>
      <p:grpSp>
        <p:nvGrpSpPr>
          <p:cNvPr id="16" name="Group 15">
            <a:extLst>
              <a:ext uri="{FF2B5EF4-FFF2-40B4-BE49-F238E27FC236}">
                <a16:creationId xmlns:a16="http://schemas.microsoft.com/office/drawing/2014/main" id="{5EF76A29-5D7B-31FA-EB47-357AA67DA52E}"/>
              </a:ext>
            </a:extLst>
          </p:cNvPr>
          <p:cNvGrpSpPr/>
          <p:nvPr/>
        </p:nvGrpSpPr>
        <p:grpSpPr>
          <a:xfrm>
            <a:off x="606083" y="4916541"/>
            <a:ext cx="788963" cy="785446"/>
            <a:chOff x="594359" y="1312985"/>
            <a:chExt cx="788963" cy="785446"/>
          </a:xfrm>
        </p:grpSpPr>
        <p:sp>
          <p:nvSpPr>
            <p:cNvPr id="17" name="Round Diagonal Corner Rectangle 6">
              <a:extLst>
                <a:ext uri="{FF2B5EF4-FFF2-40B4-BE49-F238E27FC236}">
                  <a16:creationId xmlns:a16="http://schemas.microsoft.com/office/drawing/2014/main" id="{422B19C4-F72A-E89E-3DC5-6A4A1B4B24F3}"/>
                </a:ext>
              </a:extLst>
            </p:cNvPr>
            <p:cNvSpPr/>
            <p:nvPr/>
          </p:nvSpPr>
          <p:spPr>
            <a:xfrm>
              <a:off x="594359" y="1312985"/>
              <a:ext cx="788963" cy="78544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9A267AF-8E90-BA8B-41D4-6E9F4A177037}"/>
                </a:ext>
              </a:extLst>
            </p:cNvPr>
            <p:cNvSpPr txBox="1"/>
            <p:nvPr/>
          </p:nvSpPr>
          <p:spPr>
            <a:xfrm>
              <a:off x="604302" y="1444098"/>
              <a:ext cx="779020" cy="523220"/>
            </a:xfrm>
            <a:prstGeom prst="rect">
              <a:avLst/>
            </a:prstGeom>
            <a:noFill/>
          </p:spPr>
          <p:txBody>
            <a:bodyPr wrap="square" rtlCol="0">
              <a:spAutoFit/>
            </a:bodyPr>
            <a:lstStyle/>
            <a:p>
              <a:pPr algn="ctr"/>
              <a:r>
                <a:rPr lang="en-US" sz="2800" b="1">
                  <a:solidFill>
                    <a:schemeClr val="bg2"/>
                  </a:solidFill>
                </a:rPr>
                <a:t>4</a:t>
              </a:r>
            </a:p>
          </p:txBody>
        </p:sp>
      </p:grpSp>
      <p:sp>
        <p:nvSpPr>
          <p:cNvPr id="19" name="TextBox 18">
            <a:extLst>
              <a:ext uri="{FF2B5EF4-FFF2-40B4-BE49-F238E27FC236}">
                <a16:creationId xmlns:a16="http://schemas.microsoft.com/office/drawing/2014/main" id="{33014A1F-2799-56A8-2DB1-276A6C406C4B}"/>
              </a:ext>
            </a:extLst>
          </p:cNvPr>
          <p:cNvSpPr txBox="1"/>
          <p:nvPr/>
        </p:nvSpPr>
        <p:spPr>
          <a:xfrm>
            <a:off x="1607843" y="4920707"/>
            <a:ext cx="10217354" cy="830997"/>
          </a:xfrm>
          <a:prstGeom prst="rect">
            <a:avLst/>
          </a:prstGeom>
          <a:noFill/>
        </p:spPr>
        <p:txBody>
          <a:bodyPr wrap="square" rtlCol="0">
            <a:spAutoFit/>
          </a:bodyPr>
          <a:lstStyle/>
          <a:p>
            <a:r>
              <a:rPr lang="en-US" sz="1600" b="1"/>
              <a:t>What doesn’t work: pivoting straight to blaming Republicans.</a:t>
            </a:r>
            <a:r>
              <a:rPr lang="en-US" sz="1600"/>
              <a:t> Immediate partisan attacks feel like more of the same and turn some voters off. Even liberal Democrats prefer responses that focus on values and systemic causes.</a:t>
            </a:r>
            <a:endParaRPr lang="en-US" sz="1600" b="1"/>
          </a:p>
        </p:txBody>
      </p:sp>
    </p:spTree>
    <p:extLst>
      <p:ext uri="{BB962C8B-B14F-4D97-AF65-F5344CB8AC3E}">
        <p14:creationId xmlns:p14="http://schemas.microsoft.com/office/powerpoint/2010/main" val="32627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2FB67-82C6-B1EC-0287-C76BAA5D7CC5}"/>
              </a:ext>
            </a:extLst>
          </p:cNvPr>
          <p:cNvSpPr>
            <a:spLocks noGrp="1"/>
          </p:cNvSpPr>
          <p:nvPr>
            <p:ph type="body" sz="quarter" idx="10"/>
          </p:nvPr>
        </p:nvSpPr>
        <p:spPr>
          <a:xfrm>
            <a:off x="1827537" y="1577966"/>
            <a:ext cx="9379604" cy="3702067"/>
          </a:xfrm>
        </p:spPr>
        <p:txBody>
          <a:bodyPr/>
          <a:lstStyle/>
          <a:p>
            <a:pPr>
              <a:lnSpc>
                <a:spcPct val="100000"/>
              </a:lnSpc>
            </a:pPr>
            <a:r>
              <a:rPr lang="en-US"/>
              <a:t>Democratic responses to othering narratives not only blunt their impact but also boost support for Democratic candidates. </a:t>
            </a:r>
          </a:p>
        </p:txBody>
      </p:sp>
    </p:spTree>
    <p:extLst>
      <p:ext uri="{BB962C8B-B14F-4D97-AF65-F5344CB8AC3E}">
        <p14:creationId xmlns:p14="http://schemas.microsoft.com/office/powerpoint/2010/main" val="4001621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724C3361-5919-097D-F770-3BD0D92EAC4A}"/>
              </a:ext>
            </a:extLst>
          </p:cNvPr>
          <p:cNvCxnSpPr>
            <a:cxnSpLocks/>
          </p:cNvCxnSpPr>
          <p:nvPr/>
        </p:nvCxnSpPr>
        <p:spPr>
          <a:xfrm flipV="1">
            <a:off x="3609757" y="2886598"/>
            <a:ext cx="3065480" cy="12216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3809D4-EF00-662A-0FE6-249B2B05730D}"/>
              </a:ext>
            </a:extLst>
          </p:cNvPr>
          <p:cNvSpPr>
            <a:spLocks noGrp="1"/>
          </p:cNvSpPr>
          <p:nvPr>
            <p:ph type="title"/>
          </p:nvPr>
        </p:nvSpPr>
        <p:spPr>
          <a:xfrm>
            <a:off x="594360" y="466750"/>
            <a:ext cx="10759440" cy="1610406"/>
          </a:xfrm>
        </p:spPr>
        <p:txBody>
          <a:bodyPr>
            <a:normAutofit/>
          </a:bodyPr>
          <a:lstStyle/>
          <a:p>
            <a:pPr>
              <a:lnSpc>
                <a:spcPct val="100000"/>
              </a:lnSpc>
            </a:pPr>
            <a:r>
              <a:rPr lang="en-US"/>
              <a:t>Counters to othering rhetoric leads voters to believe Democrats are more likely to look out for them. </a:t>
            </a:r>
          </a:p>
        </p:txBody>
      </p:sp>
      <p:sp>
        <p:nvSpPr>
          <p:cNvPr id="3" name="Slide Number Placeholder 2">
            <a:extLst>
              <a:ext uri="{FF2B5EF4-FFF2-40B4-BE49-F238E27FC236}">
                <a16:creationId xmlns:a16="http://schemas.microsoft.com/office/drawing/2014/main" id="{6313682C-5E7F-6FC1-F28A-55BF1078927B}"/>
              </a:ext>
            </a:extLst>
          </p:cNvPr>
          <p:cNvSpPr>
            <a:spLocks noGrp="1"/>
          </p:cNvSpPr>
          <p:nvPr>
            <p:ph type="sldNum" sz="quarter" idx="12"/>
          </p:nvPr>
        </p:nvSpPr>
        <p:spPr/>
        <p:txBody>
          <a:bodyPr/>
          <a:lstStyle/>
          <a:p>
            <a:fld id="{35AC7A8B-0617-B84C-BE7C-25188248DABA}" type="slidenum">
              <a:rPr lang="en-US" smtClean="0"/>
              <a:pPr/>
              <a:t>41</a:t>
            </a:fld>
            <a:endParaRPr lang="en-US"/>
          </a:p>
        </p:txBody>
      </p:sp>
      <p:sp>
        <p:nvSpPr>
          <p:cNvPr id="4" name="TextBox 3">
            <a:extLst>
              <a:ext uri="{FF2B5EF4-FFF2-40B4-BE49-F238E27FC236}">
                <a16:creationId xmlns:a16="http://schemas.microsoft.com/office/drawing/2014/main" id="{5EBE38F7-6D55-DBA7-C50F-9343961F5CB2}"/>
              </a:ext>
            </a:extLst>
          </p:cNvPr>
          <p:cNvSpPr txBox="1"/>
          <p:nvPr/>
        </p:nvSpPr>
        <p:spPr>
          <a:xfrm>
            <a:off x="594360" y="1645425"/>
            <a:ext cx="10993339" cy="338554"/>
          </a:xfrm>
          <a:prstGeom prst="rect">
            <a:avLst/>
          </a:prstGeom>
          <a:noFill/>
        </p:spPr>
        <p:txBody>
          <a:bodyPr wrap="square">
            <a:spAutoFit/>
          </a:bodyPr>
          <a:lstStyle/>
          <a:p>
            <a:pPr algn="ctr"/>
            <a:r>
              <a:rPr lang="en-US" sz="1600" i="1"/>
              <a:t>Which party do you think is more likely to look out for people like you?</a:t>
            </a:r>
          </a:p>
        </p:txBody>
      </p:sp>
      <p:sp>
        <p:nvSpPr>
          <p:cNvPr id="5" name="TextBox 4">
            <a:extLst>
              <a:ext uri="{FF2B5EF4-FFF2-40B4-BE49-F238E27FC236}">
                <a16:creationId xmlns:a16="http://schemas.microsoft.com/office/drawing/2014/main" id="{B1DE6ED1-A084-F219-2385-70A9F4E7648F}"/>
              </a:ext>
            </a:extLst>
          </p:cNvPr>
          <p:cNvSpPr txBox="1"/>
          <p:nvPr/>
        </p:nvSpPr>
        <p:spPr>
          <a:xfrm>
            <a:off x="8422154" y="3220593"/>
            <a:ext cx="2931646" cy="1815882"/>
          </a:xfrm>
          <a:prstGeom prst="rect">
            <a:avLst/>
          </a:prstGeom>
          <a:solidFill>
            <a:schemeClr val="accent4">
              <a:lumMod val="20000"/>
              <a:lumOff val="80000"/>
            </a:schemeClr>
          </a:solidFill>
        </p:spPr>
        <p:txBody>
          <a:bodyPr wrap="square">
            <a:spAutoFit/>
          </a:bodyPr>
          <a:lstStyle/>
          <a:p>
            <a:pPr fontAlgn="base"/>
            <a:r>
              <a:rPr lang="en-US" sz="1400"/>
              <a:t>Movement is seen across the board, but is greatest among: </a:t>
            </a:r>
            <a:br>
              <a:rPr lang="en-US" sz="1400"/>
            </a:br>
            <a:endParaRPr lang="en-US" sz="1400"/>
          </a:p>
          <a:p>
            <a:pPr marL="285750" indent="-285750" fontAlgn="base">
              <a:buFont typeface="Arial" panose="020B0604020202020204" pitchFamily="34" charset="0"/>
              <a:buChar char="•"/>
            </a:pPr>
            <a:r>
              <a:rPr lang="en-US" sz="1400"/>
              <a:t>Independents (+26) </a:t>
            </a:r>
          </a:p>
          <a:p>
            <a:pPr marL="285750" indent="-285750" fontAlgn="base">
              <a:buFont typeface="Arial" panose="020B0604020202020204" pitchFamily="34" charset="0"/>
              <a:buChar char="•"/>
            </a:pPr>
            <a:r>
              <a:rPr lang="en-US" sz="1400"/>
              <a:t>Non-MAGA Republicans (+23) </a:t>
            </a:r>
          </a:p>
          <a:p>
            <a:pPr marL="285750" indent="-285750" fontAlgn="base">
              <a:buFont typeface="Arial" panose="020B0604020202020204" pitchFamily="34" charset="0"/>
              <a:buChar char="•"/>
            </a:pPr>
            <a:r>
              <a:rPr lang="en-US" sz="1400"/>
              <a:t>Latino voters (+18) </a:t>
            </a:r>
          </a:p>
          <a:p>
            <a:pPr marL="285750" indent="-285750" fontAlgn="base">
              <a:buFont typeface="Arial" panose="020B0604020202020204" pitchFamily="34" charset="0"/>
              <a:buChar char="•"/>
            </a:pPr>
            <a:r>
              <a:rPr lang="en-US" sz="1400"/>
              <a:t>Young voters (+16) </a:t>
            </a:r>
          </a:p>
          <a:p>
            <a:pPr marL="285750" indent="-285750" fontAlgn="base">
              <a:buFont typeface="Arial" panose="020B0604020202020204" pitchFamily="34" charset="0"/>
              <a:buChar char="•"/>
            </a:pPr>
            <a:r>
              <a:rPr lang="en-US" sz="1400"/>
              <a:t>Swing voters (+16) </a:t>
            </a:r>
          </a:p>
        </p:txBody>
      </p:sp>
      <p:graphicFrame>
        <p:nvGraphicFramePr>
          <p:cNvPr id="6" name="Table 5">
            <a:extLst>
              <a:ext uri="{FF2B5EF4-FFF2-40B4-BE49-F238E27FC236}">
                <a16:creationId xmlns:a16="http://schemas.microsoft.com/office/drawing/2014/main" id="{6E9D893B-6122-EFAF-810E-0EB6673540A4}"/>
              </a:ext>
            </a:extLst>
          </p:cNvPr>
          <p:cNvGraphicFramePr>
            <a:graphicFrameLocks noGrp="1"/>
          </p:cNvGraphicFramePr>
          <p:nvPr>
            <p:extLst>
              <p:ext uri="{D42A27DB-BD31-4B8C-83A1-F6EECF244321}">
                <p14:modId xmlns:p14="http://schemas.microsoft.com/office/powerpoint/2010/main" val="3879411866"/>
              </p:ext>
            </p:extLst>
          </p:nvPr>
        </p:nvGraphicFramePr>
        <p:xfrm>
          <a:off x="1554109" y="5545394"/>
          <a:ext cx="6826000" cy="572396"/>
        </p:xfrm>
        <a:graphic>
          <a:graphicData uri="http://schemas.openxmlformats.org/drawingml/2006/table">
            <a:tbl>
              <a:tblPr firstRow="1" bandRow="1">
                <a:tableStyleId>{2D5ABB26-0587-4C30-8999-92F81FD0307C}</a:tableStyleId>
              </a:tblPr>
              <a:tblGrid>
                <a:gridCol w="3413000">
                  <a:extLst>
                    <a:ext uri="{9D8B030D-6E8A-4147-A177-3AD203B41FA5}">
                      <a16:colId xmlns:a16="http://schemas.microsoft.com/office/drawing/2014/main" val="2197748111"/>
                    </a:ext>
                  </a:extLst>
                </a:gridCol>
                <a:gridCol w="3413000">
                  <a:extLst>
                    <a:ext uri="{9D8B030D-6E8A-4147-A177-3AD203B41FA5}">
                      <a16:colId xmlns:a16="http://schemas.microsoft.com/office/drawing/2014/main" val="3547613367"/>
                    </a:ext>
                  </a:extLst>
                </a:gridCol>
              </a:tblGrid>
              <a:tr h="572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t>Initial Ask</a:t>
                      </a:r>
                    </a:p>
                  </a:txBody>
                  <a:tcPr marL="56777" marR="567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ea typeface="Calibri" panose="020F0502020204030204" pitchFamily="34" charset="0"/>
                          <a:cs typeface="Times New Roman" panose="02020603050405020304" pitchFamily="18" charset="0"/>
                        </a:rPr>
                        <a:t>Final Ask</a:t>
                      </a:r>
                    </a:p>
                  </a:txBody>
                  <a:tcPr marL="56777" marR="56777" anchor="ctr"/>
                </a:tc>
                <a:extLst>
                  <a:ext uri="{0D108BD9-81ED-4DB2-BD59-A6C34878D82A}">
                    <a16:rowId xmlns:a16="http://schemas.microsoft.com/office/drawing/2014/main" val="1627576708"/>
                  </a:ext>
                </a:extLst>
              </a:tr>
            </a:tbl>
          </a:graphicData>
        </a:graphic>
      </p:graphicFrame>
      <p:graphicFrame>
        <p:nvGraphicFramePr>
          <p:cNvPr id="7" name="Chart 6">
            <a:extLst>
              <a:ext uri="{FF2B5EF4-FFF2-40B4-BE49-F238E27FC236}">
                <a16:creationId xmlns:a16="http://schemas.microsoft.com/office/drawing/2014/main" id="{C03A673F-3600-D8F8-D2A9-53BE1F44855F}"/>
              </a:ext>
            </a:extLst>
          </p:cNvPr>
          <p:cNvGraphicFramePr/>
          <p:nvPr>
            <p:extLst>
              <p:ext uri="{D42A27DB-BD31-4B8C-83A1-F6EECF244321}">
                <p14:modId xmlns:p14="http://schemas.microsoft.com/office/powerpoint/2010/main" val="297335531"/>
              </p:ext>
            </p:extLst>
          </p:nvPr>
        </p:nvGraphicFramePr>
        <p:xfrm>
          <a:off x="1554110" y="2750710"/>
          <a:ext cx="6826000" cy="2893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1E2BD56-8FBB-EAFD-6DC8-AA8E6C601CC5}"/>
              </a:ext>
            </a:extLst>
          </p:cNvPr>
          <p:cNvGraphicFramePr/>
          <p:nvPr>
            <p:extLst>
              <p:ext uri="{D42A27DB-BD31-4B8C-83A1-F6EECF244321}">
                <p14:modId xmlns:p14="http://schemas.microsoft.com/office/powerpoint/2010/main" val="270092906"/>
              </p:ext>
            </p:extLst>
          </p:nvPr>
        </p:nvGraphicFramePr>
        <p:xfrm>
          <a:off x="594360" y="2151479"/>
          <a:ext cx="10993339" cy="431731"/>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1DB22F6F-4E0C-5234-A8EB-BC0195E1B694}"/>
              </a:ext>
            </a:extLst>
          </p:cNvPr>
          <p:cNvSpPr/>
          <p:nvPr/>
        </p:nvSpPr>
        <p:spPr>
          <a:xfrm>
            <a:off x="4363425" y="2674508"/>
            <a:ext cx="589160" cy="5891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12B62B-3B50-71CB-8080-F57013DB5F70}"/>
              </a:ext>
            </a:extLst>
          </p:cNvPr>
          <p:cNvSpPr txBox="1"/>
          <p:nvPr/>
        </p:nvSpPr>
        <p:spPr>
          <a:xfrm>
            <a:off x="4177620" y="2796675"/>
            <a:ext cx="960770" cy="338554"/>
          </a:xfrm>
          <a:prstGeom prst="rect">
            <a:avLst/>
          </a:prstGeom>
          <a:noFill/>
        </p:spPr>
        <p:txBody>
          <a:bodyPr wrap="square" rtlCol="0">
            <a:spAutoFit/>
          </a:bodyPr>
          <a:lstStyle/>
          <a:p>
            <a:pPr algn="ctr"/>
            <a:r>
              <a:rPr lang="en-US" sz="1600" b="1"/>
              <a:t>+9</a:t>
            </a:r>
          </a:p>
        </p:txBody>
      </p:sp>
      <p:sp>
        <p:nvSpPr>
          <p:cNvPr id="13" name="TextBox 12">
            <a:extLst>
              <a:ext uri="{FF2B5EF4-FFF2-40B4-BE49-F238E27FC236}">
                <a16:creationId xmlns:a16="http://schemas.microsoft.com/office/drawing/2014/main" id="{4416E5EB-B582-E20F-71B4-B5DB13989AE3}"/>
              </a:ext>
            </a:extLst>
          </p:cNvPr>
          <p:cNvSpPr txBox="1"/>
          <p:nvPr/>
        </p:nvSpPr>
        <p:spPr>
          <a:xfrm>
            <a:off x="2856089" y="2854877"/>
            <a:ext cx="753668"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+5</a:t>
            </a:r>
          </a:p>
        </p:txBody>
      </p:sp>
      <p:sp>
        <p:nvSpPr>
          <p:cNvPr id="14" name="TextBox 13">
            <a:extLst>
              <a:ext uri="{FF2B5EF4-FFF2-40B4-BE49-F238E27FC236}">
                <a16:creationId xmlns:a16="http://schemas.microsoft.com/office/drawing/2014/main" id="{E3550CB8-D991-3ED7-3A8F-B797948DFD33}"/>
              </a:ext>
            </a:extLst>
          </p:cNvPr>
          <p:cNvSpPr txBox="1"/>
          <p:nvPr/>
        </p:nvSpPr>
        <p:spPr>
          <a:xfrm>
            <a:off x="6720393" y="2759925"/>
            <a:ext cx="853054"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+14</a:t>
            </a:r>
          </a:p>
        </p:txBody>
      </p:sp>
    </p:spTree>
    <p:extLst>
      <p:ext uri="{BB962C8B-B14F-4D97-AF65-F5344CB8AC3E}">
        <p14:creationId xmlns:p14="http://schemas.microsoft.com/office/powerpoint/2010/main" val="891688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6718-C986-26E9-134B-D6CE082F1E2E}"/>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9A93603-F279-9A7C-8B9E-40165B798174}"/>
              </a:ext>
            </a:extLst>
          </p:cNvPr>
          <p:cNvGraphicFramePr/>
          <p:nvPr>
            <p:extLst>
              <p:ext uri="{D42A27DB-BD31-4B8C-83A1-F6EECF244321}">
                <p14:modId xmlns:p14="http://schemas.microsoft.com/office/powerpoint/2010/main" val="1795476689"/>
              </p:ext>
            </p:extLst>
          </p:nvPr>
        </p:nvGraphicFramePr>
        <p:xfrm>
          <a:off x="556569" y="1910179"/>
          <a:ext cx="6609655" cy="8572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8A7B475-8D40-81BC-C0DD-DE450E57B591}"/>
              </a:ext>
            </a:extLst>
          </p:cNvPr>
          <p:cNvSpPr>
            <a:spLocks noGrp="1"/>
          </p:cNvSpPr>
          <p:nvPr>
            <p:ph type="title"/>
          </p:nvPr>
        </p:nvSpPr>
        <p:spPr>
          <a:xfrm>
            <a:off x="594360" y="466750"/>
            <a:ext cx="10759440" cy="1689428"/>
          </a:xfrm>
        </p:spPr>
        <p:txBody>
          <a:bodyPr>
            <a:normAutofit/>
          </a:bodyPr>
          <a:lstStyle/>
          <a:p>
            <a:r>
              <a:rPr lang="en-US"/>
              <a:t>The Democratic margin increased across key groups, as well as vote motivation.</a:t>
            </a:r>
          </a:p>
        </p:txBody>
      </p:sp>
      <p:sp>
        <p:nvSpPr>
          <p:cNvPr id="3" name="Slide Number Placeholder 2">
            <a:extLst>
              <a:ext uri="{FF2B5EF4-FFF2-40B4-BE49-F238E27FC236}">
                <a16:creationId xmlns:a16="http://schemas.microsoft.com/office/drawing/2014/main" id="{E70026AA-7804-A6E4-39F3-C3D156A7906F}"/>
              </a:ext>
            </a:extLst>
          </p:cNvPr>
          <p:cNvSpPr>
            <a:spLocks noGrp="1"/>
          </p:cNvSpPr>
          <p:nvPr>
            <p:ph type="sldNum" sz="quarter" idx="12"/>
          </p:nvPr>
        </p:nvSpPr>
        <p:spPr/>
        <p:txBody>
          <a:bodyPr/>
          <a:lstStyle/>
          <a:p>
            <a:fld id="{35AC7A8B-0617-B84C-BE7C-25188248DABA}" type="slidenum">
              <a:rPr lang="en-US" smtClean="0"/>
              <a:pPr/>
              <a:t>42</a:t>
            </a:fld>
            <a:endParaRPr lang="en-US"/>
          </a:p>
        </p:txBody>
      </p:sp>
      <p:cxnSp>
        <p:nvCxnSpPr>
          <p:cNvPr id="4" name="Straight Arrow Connector 3">
            <a:extLst>
              <a:ext uri="{FF2B5EF4-FFF2-40B4-BE49-F238E27FC236}">
                <a16:creationId xmlns:a16="http://schemas.microsoft.com/office/drawing/2014/main" id="{663AC9CA-5AF7-BD62-4E29-833DD0BF5E3C}"/>
              </a:ext>
            </a:extLst>
          </p:cNvPr>
          <p:cNvCxnSpPr>
            <a:cxnSpLocks/>
          </p:cNvCxnSpPr>
          <p:nvPr/>
        </p:nvCxnSpPr>
        <p:spPr>
          <a:xfrm flipV="1">
            <a:off x="1794319" y="3411890"/>
            <a:ext cx="1830259" cy="7813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CE7101-EFAE-D682-261A-F8049BD13C03}"/>
              </a:ext>
            </a:extLst>
          </p:cNvPr>
          <p:cNvSpPr txBox="1"/>
          <p:nvPr/>
        </p:nvSpPr>
        <p:spPr>
          <a:xfrm>
            <a:off x="594360" y="1531124"/>
            <a:ext cx="6530411" cy="523220"/>
          </a:xfrm>
          <a:prstGeom prst="rect">
            <a:avLst/>
          </a:prstGeom>
          <a:noFill/>
        </p:spPr>
        <p:txBody>
          <a:bodyPr wrap="square">
            <a:spAutoFit/>
          </a:bodyPr>
          <a:lstStyle/>
          <a:p>
            <a:pPr algn="ctr"/>
            <a:r>
              <a:rPr lang="en-US" sz="1400" i="1"/>
              <a:t>In the 2026 election for the U.S. House of Representatives in your district, will you vote for…?</a:t>
            </a:r>
          </a:p>
        </p:txBody>
      </p:sp>
      <p:sp>
        <p:nvSpPr>
          <p:cNvPr id="6" name="TextBox 5">
            <a:extLst>
              <a:ext uri="{FF2B5EF4-FFF2-40B4-BE49-F238E27FC236}">
                <a16:creationId xmlns:a16="http://schemas.microsoft.com/office/drawing/2014/main" id="{C27536C6-B400-B7EA-6B5A-CC0B54205E86}"/>
              </a:ext>
            </a:extLst>
          </p:cNvPr>
          <p:cNvSpPr txBox="1"/>
          <p:nvPr/>
        </p:nvSpPr>
        <p:spPr>
          <a:xfrm>
            <a:off x="5004440" y="3063446"/>
            <a:ext cx="2023353" cy="1892826"/>
          </a:xfrm>
          <a:prstGeom prst="rect">
            <a:avLst/>
          </a:prstGeom>
          <a:solidFill>
            <a:schemeClr val="accent4">
              <a:lumMod val="20000"/>
              <a:lumOff val="80000"/>
            </a:schemeClr>
          </a:solidFill>
        </p:spPr>
        <p:txBody>
          <a:bodyPr wrap="square">
            <a:spAutoFit/>
          </a:bodyPr>
          <a:lstStyle/>
          <a:p>
            <a:pPr fontAlgn="base"/>
            <a:r>
              <a:rPr lang="en-US" sz="1300"/>
              <a:t>Movement is seen across the board, but is greatest among:</a:t>
            </a:r>
            <a:br>
              <a:rPr lang="en-US" sz="1300"/>
            </a:br>
            <a:r>
              <a:rPr lang="en-US" sz="1300"/>
              <a:t> </a:t>
            </a:r>
          </a:p>
          <a:p>
            <a:pPr fontAlgn="base"/>
            <a:r>
              <a:rPr lang="en-US" sz="1300"/>
              <a:t>- Non-MAGA GOP (+30) </a:t>
            </a:r>
          </a:p>
          <a:p>
            <a:pPr fontAlgn="base"/>
            <a:r>
              <a:rPr lang="en-US" sz="1300"/>
              <a:t>- Independents (+24) </a:t>
            </a:r>
          </a:p>
          <a:p>
            <a:pPr fontAlgn="base"/>
            <a:r>
              <a:rPr lang="en-US" sz="1300"/>
              <a:t>- Latino voters (+18) </a:t>
            </a:r>
          </a:p>
          <a:p>
            <a:pPr fontAlgn="base"/>
            <a:r>
              <a:rPr lang="en-US" sz="1300"/>
              <a:t>- Swing voters (+17) </a:t>
            </a:r>
          </a:p>
          <a:p>
            <a:pPr fontAlgn="base"/>
            <a:r>
              <a:rPr lang="en-US" sz="1300"/>
              <a:t>- Women 18-49 (+16) </a:t>
            </a:r>
          </a:p>
        </p:txBody>
      </p:sp>
      <p:graphicFrame>
        <p:nvGraphicFramePr>
          <p:cNvPr id="7" name="Table 6">
            <a:extLst>
              <a:ext uri="{FF2B5EF4-FFF2-40B4-BE49-F238E27FC236}">
                <a16:creationId xmlns:a16="http://schemas.microsoft.com/office/drawing/2014/main" id="{A7BD1996-2352-99D8-0C49-65E46AC50832}"/>
              </a:ext>
            </a:extLst>
          </p:cNvPr>
          <p:cNvGraphicFramePr>
            <a:graphicFrameLocks noGrp="1"/>
          </p:cNvGraphicFramePr>
          <p:nvPr>
            <p:extLst>
              <p:ext uri="{D42A27DB-BD31-4B8C-83A1-F6EECF244321}">
                <p14:modId xmlns:p14="http://schemas.microsoft.com/office/powerpoint/2010/main" val="2618603754"/>
              </p:ext>
            </p:extLst>
          </p:nvPr>
        </p:nvGraphicFramePr>
        <p:xfrm>
          <a:off x="876300" y="5752664"/>
          <a:ext cx="4190688" cy="365125"/>
        </p:xfrm>
        <a:graphic>
          <a:graphicData uri="http://schemas.openxmlformats.org/drawingml/2006/table">
            <a:tbl>
              <a:tblPr firstRow="1" bandRow="1">
                <a:tableStyleId>{2D5ABB26-0587-4C30-8999-92F81FD0307C}</a:tableStyleId>
              </a:tblPr>
              <a:tblGrid>
                <a:gridCol w="2095344">
                  <a:extLst>
                    <a:ext uri="{9D8B030D-6E8A-4147-A177-3AD203B41FA5}">
                      <a16:colId xmlns:a16="http://schemas.microsoft.com/office/drawing/2014/main" val="2197748111"/>
                    </a:ext>
                  </a:extLst>
                </a:gridCol>
                <a:gridCol w="2095344">
                  <a:extLst>
                    <a:ext uri="{9D8B030D-6E8A-4147-A177-3AD203B41FA5}">
                      <a16:colId xmlns:a16="http://schemas.microsoft.com/office/drawing/2014/main" val="3547613367"/>
                    </a:ext>
                  </a:extLst>
                </a:gridCol>
              </a:tblGrid>
              <a:tr h="365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t>Initial Ask</a:t>
                      </a:r>
                    </a:p>
                  </a:txBody>
                  <a:tcPr marL="56777" marR="567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ea typeface="Calibri" panose="020F0502020204030204" pitchFamily="34" charset="0"/>
                          <a:cs typeface="Times New Roman" panose="02020603050405020304" pitchFamily="18" charset="0"/>
                        </a:rPr>
                        <a:t>Final Ask</a:t>
                      </a:r>
                    </a:p>
                  </a:txBody>
                  <a:tcPr marL="56777" marR="56777" anchor="ctr"/>
                </a:tc>
                <a:extLst>
                  <a:ext uri="{0D108BD9-81ED-4DB2-BD59-A6C34878D82A}">
                    <a16:rowId xmlns:a16="http://schemas.microsoft.com/office/drawing/2014/main" val="1627576708"/>
                  </a:ext>
                </a:extLst>
              </a:tr>
            </a:tbl>
          </a:graphicData>
        </a:graphic>
      </p:graphicFrame>
      <p:graphicFrame>
        <p:nvGraphicFramePr>
          <p:cNvPr id="8" name="Chart 7">
            <a:extLst>
              <a:ext uri="{FF2B5EF4-FFF2-40B4-BE49-F238E27FC236}">
                <a16:creationId xmlns:a16="http://schemas.microsoft.com/office/drawing/2014/main" id="{7F0BEEAA-247B-C552-C096-E19354E912CD}"/>
              </a:ext>
            </a:extLst>
          </p:cNvPr>
          <p:cNvGraphicFramePr/>
          <p:nvPr>
            <p:extLst>
              <p:ext uri="{D42A27DB-BD31-4B8C-83A1-F6EECF244321}">
                <p14:modId xmlns:p14="http://schemas.microsoft.com/office/powerpoint/2010/main" val="3792378500"/>
              </p:ext>
            </p:extLst>
          </p:nvPr>
        </p:nvGraphicFramePr>
        <p:xfrm>
          <a:off x="736601" y="3681829"/>
          <a:ext cx="4330388" cy="2045239"/>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531009D6-87B4-FFEC-D169-3A0B256F6D39}"/>
              </a:ext>
            </a:extLst>
          </p:cNvPr>
          <p:cNvSpPr/>
          <p:nvPr/>
        </p:nvSpPr>
        <p:spPr>
          <a:xfrm>
            <a:off x="2407481" y="3183876"/>
            <a:ext cx="589160" cy="5891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4231F5-14BE-25A6-5AFC-0698C611CD57}"/>
              </a:ext>
            </a:extLst>
          </p:cNvPr>
          <p:cNvSpPr txBox="1"/>
          <p:nvPr/>
        </p:nvSpPr>
        <p:spPr>
          <a:xfrm>
            <a:off x="2221676" y="3306043"/>
            <a:ext cx="960770" cy="338554"/>
          </a:xfrm>
          <a:prstGeom prst="rect">
            <a:avLst/>
          </a:prstGeom>
          <a:noFill/>
        </p:spPr>
        <p:txBody>
          <a:bodyPr wrap="square" rtlCol="0">
            <a:spAutoFit/>
          </a:bodyPr>
          <a:lstStyle/>
          <a:p>
            <a:pPr algn="ctr"/>
            <a:r>
              <a:rPr lang="en-US" sz="1600" b="1"/>
              <a:t>+10</a:t>
            </a:r>
          </a:p>
        </p:txBody>
      </p:sp>
      <p:sp>
        <p:nvSpPr>
          <p:cNvPr id="12" name="TextBox 11">
            <a:extLst>
              <a:ext uri="{FF2B5EF4-FFF2-40B4-BE49-F238E27FC236}">
                <a16:creationId xmlns:a16="http://schemas.microsoft.com/office/drawing/2014/main" id="{48A4189D-4E22-8C34-27FE-763312292242}"/>
              </a:ext>
            </a:extLst>
          </p:cNvPr>
          <p:cNvSpPr txBox="1"/>
          <p:nvPr/>
        </p:nvSpPr>
        <p:spPr>
          <a:xfrm>
            <a:off x="1006222" y="3375315"/>
            <a:ext cx="753668"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+3</a:t>
            </a:r>
          </a:p>
        </p:txBody>
      </p:sp>
      <p:sp>
        <p:nvSpPr>
          <p:cNvPr id="13" name="TextBox 12">
            <a:extLst>
              <a:ext uri="{FF2B5EF4-FFF2-40B4-BE49-F238E27FC236}">
                <a16:creationId xmlns:a16="http://schemas.microsoft.com/office/drawing/2014/main" id="{7A9F37EF-7B66-4062-DB0C-33DFC97CA590}"/>
              </a:ext>
            </a:extLst>
          </p:cNvPr>
          <p:cNvSpPr txBox="1"/>
          <p:nvPr/>
        </p:nvSpPr>
        <p:spPr>
          <a:xfrm>
            <a:off x="3636240" y="3205071"/>
            <a:ext cx="853054" cy="307777"/>
          </a:xfrm>
          <a:prstGeom prst="rect">
            <a:avLst/>
          </a:prstGeom>
          <a:solidFill>
            <a:schemeClr val="accent1">
              <a:lumMod val="20000"/>
              <a:lumOff val="80000"/>
            </a:schemeClr>
          </a:solidFill>
        </p:spPr>
        <p:txBody>
          <a:bodyPr wrap="none" rtlCol="0">
            <a:spAutoFit/>
          </a:bodyPr>
          <a:lstStyle/>
          <a:p>
            <a:pPr algn="ctr"/>
            <a:r>
              <a:rPr lang="en-US" sz="1400"/>
              <a:t>Diff: </a:t>
            </a:r>
            <a:r>
              <a:rPr lang="en-US" sz="1400" b="1"/>
              <a:t>+13</a:t>
            </a:r>
          </a:p>
        </p:txBody>
      </p:sp>
      <p:cxnSp>
        <p:nvCxnSpPr>
          <p:cNvPr id="14" name="Straight Connector 13">
            <a:extLst>
              <a:ext uri="{FF2B5EF4-FFF2-40B4-BE49-F238E27FC236}">
                <a16:creationId xmlns:a16="http://schemas.microsoft.com/office/drawing/2014/main" id="{E47F0BA5-D7AD-2BE4-3ABA-E31D91B058E3}"/>
              </a:ext>
            </a:extLst>
          </p:cNvPr>
          <p:cNvCxnSpPr>
            <a:cxnSpLocks/>
          </p:cNvCxnSpPr>
          <p:nvPr/>
        </p:nvCxnSpPr>
        <p:spPr>
          <a:xfrm flipV="1">
            <a:off x="7213599" y="1422400"/>
            <a:ext cx="0" cy="4639134"/>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6" name="Chart 15">
            <a:extLst>
              <a:ext uri="{FF2B5EF4-FFF2-40B4-BE49-F238E27FC236}">
                <a16:creationId xmlns:a16="http://schemas.microsoft.com/office/drawing/2014/main" id="{B659EAA1-75BC-8C98-B412-79F9D86BC4E9}"/>
              </a:ext>
            </a:extLst>
          </p:cNvPr>
          <p:cNvGraphicFramePr/>
          <p:nvPr>
            <p:extLst>
              <p:ext uri="{D42A27DB-BD31-4B8C-83A1-F6EECF244321}">
                <p14:modId xmlns:p14="http://schemas.microsoft.com/office/powerpoint/2010/main" val="956003278"/>
              </p:ext>
            </p:extLst>
          </p:nvPr>
        </p:nvGraphicFramePr>
        <p:xfrm>
          <a:off x="7251699" y="2319701"/>
          <a:ext cx="4102099" cy="3432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a:extLst>
              <a:ext uri="{FF2B5EF4-FFF2-40B4-BE49-F238E27FC236}">
                <a16:creationId xmlns:a16="http://schemas.microsoft.com/office/drawing/2014/main" id="{FC425773-A3BC-FFA3-81F6-3020A067E48D}"/>
              </a:ext>
            </a:extLst>
          </p:cNvPr>
          <p:cNvGraphicFramePr>
            <a:graphicFrameLocks noGrp="1"/>
          </p:cNvGraphicFramePr>
          <p:nvPr>
            <p:extLst>
              <p:ext uri="{D42A27DB-BD31-4B8C-83A1-F6EECF244321}">
                <p14:modId xmlns:p14="http://schemas.microsoft.com/office/powerpoint/2010/main" val="53279281"/>
              </p:ext>
            </p:extLst>
          </p:nvPr>
        </p:nvGraphicFramePr>
        <p:xfrm>
          <a:off x="7337171" y="5740370"/>
          <a:ext cx="4102100" cy="365125"/>
        </p:xfrm>
        <a:graphic>
          <a:graphicData uri="http://schemas.openxmlformats.org/drawingml/2006/table">
            <a:tbl>
              <a:tblPr firstRow="1" bandRow="1">
                <a:tableStyleId>{2D5ABB26-0587-4C30-8999-92F81FD0307C}</a:tableStyleId>
              </a:tblPr>
              <a:tblGrid>
                <a:gridCol w="2051050">
                  <a:extLst>
                    <a:ext uri="{9D8B030D-6E8A-4147-A177-3AD203B41FA5}">
                      <a16:colId xmlns:a16="http://schemas.microsoft.com/office/drawing/2014/main" val="2197748111"/>
                    </a:ext>
                  </a:extLst>
                </a:gridCol>
                <a:gridCol w="2051050">
                  <a:extLst>
                    <a:ext uri="{9D8B030D-6E8A-4147-A177-3AD203B41FA5}">
                      <a16:colId xmlns:a16="http://schemas.microsoft.com/office/drawing/2014/main" val="3547613367"/>
                    </a:ext>
                  </a:extLst>
                </a:gridCol>
              </a:tblGrid>
              <a:tr h="365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t>Initial Ask</a:t>
                      </a:r>
                    </a:p>
                  </a:txBody>
                  <a:tcPr marL="56777" marR="567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ea typeface="Calibri" panose="020F0502020204030204" pitchFamily="34" charset="0"/>
                          <a:cs typeface="Times New Roman" panose="02020603050405020304" pitchFamily="18" charset="0"/>
                        </a:rPr>
                        <a:t>Final Ask</a:t>
                      </a:r>
                    </a:p>
                  </a:txBody>
                  <a:tcPr marL="56777" marR="56777" anchor="ctr"/>
                </a:tc>
                <a:extLst>
                  <a:ext uri="{0D108BD9-81ED-4DB2-BD59-A6C34878D82A}">
                    <a16:rowId xmlns:a16="http://schemas.microsoft.com/office/drawing/2014/main" val="1627576708"/>
                  </a:ext>
                </a:extLst>
              </a:tr>
            </a:tbl>
          </a:graphicData>
        </a:graphic>
      </p:graphicFrame>
      <p:sp>
        <p:nvSpPr>
          <p:cNvPr id="18" name="TextBox 17">
            <a:extLst>
              <a:ext uri="{FF2B5EF4-FFF2-40B4-BE49-F238E27FC236}">
                <a16:creationId xmlns:a16="http://schemas.microsoft.com/office/drawing/2014/main" id="{C1F2DB6F-890E-FA44-D4CE-CCBC650DF4CF}"/>
              </a:ext>
            </a:extLst>
          </p:cNvPr>
          <p:cNvSpPr txBox="1"/>
          <p:nvPr/>
        </p:nvSpPr>
        <p:spPr>
          <a:xfrm>
            <a:off x="7251698" y="1531124"/>
            <a:ext cx="4187572" cy="523220"/>
          </a:xfrm>
          <a:prstGeom prst="rect">
            <a:avLst/>
          </a:prstGeom>
          <a:noFill/>
        </p:spPr>
        <p:txBody>
          <a:bodyPr wrap="square" rtlCol="0">
            <a:spAutoFit/>
          </a:bodyPr>
          <a:lstStyle/>
          <a:p>
            <a:pPr algn="ctr"/>
            <a:r>
              <a:rPr lang="en-US" sz="1400" i="1">
                <a:solidFill>
                  <a:srgbClr val="000000"/>
                </a:solidFill>
              </a:rPr>
              <a:t>How motivated are you to vote in the 2026 election for U.S. House of Representatives in your district? </a:t>
            </a:r>
          </a:p>
        </p:txBody>
      </p:sp>
      <p:cxnSp>
        <p:nvCxnSpPr>
          <p:cNvPr id="19" name="Straight Arrow Connector 18">
            <a:extLst>
              <a:ext uri="{FF2B5EF4-FFF2-40B4-BE49-F238E27FC236}">
                <a16:creationId xmlns:a16="http://schemas.microsoft.com/office/drawing/2014/main" id="{9FF1F12B-E708-7D1D-BD2D-1A472B6E311B}"/>
              </a:ext>
            </a:extLst>
          </p:cNvPr>
          <p:cNvCxnSpPr>
            <a:cxnSpLocks/>
          </p:cNvCxnSpPr>
          <p:nvPr/>
        </p:nvCxnSpPr>
        <p:spPr>
          <a:xfrm flipV="1">
            <a:off x="8763865" y="2882900"/>
            <a:ext cx="1040535" cy="20206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E3803C-DA9F-89A4-1B3E-5F9393EB5395}"/>
              </a:ext>
            </a:extLst>
          </p:cNvPr>
          <p:cNvSpPr/>
          <p:nvPr/>
        </p:nvSpPr>
        <p:spPr>
          <a:xfrm>
            <a:off x="8949670" y="2615911"/>
            <a:ext cx="589160" cy="5891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BB1EF86-568F-31ED-C5DC-044514D22A9C}"/>
              </a:ext>
            </a:extLst>
          </p:cNvPr>
          <p:cNvSpPr txBox="1"/>
          <p:nvPr/>
        </p:nvSpPr>
        <p:spPr>
          <a:xfrm>
            <a:off x="8763865" y="2738078"/>
            <a:ext cx="960770" cy="338554"/>
          </a:xfrm>
          <a:prstGeom prst="rect">
            <a:avLst/>
          </a:prstGeom>
          <a:noFill/>
        </p:spPr>
        <p:txBody>
          <a:bodyPr wrap="square" rtlCol="0">
            <a:spAutoFit/>
          </a:bodyPr>
          <a:lstStyle/>
          <a:p>
            <a:pPr algn="ctr"/>
            <a:r>
              <a:rPr lang="en-US" sz="1600" b="1"/>
              <a:t>+8</a:t>
            </a:r>
          </a:p>
        </p:txBody>
      </p:sp>
    </p:spTree>
    <p:extLst>
      <p:ext uri="{BB962C8B-B14F-4D97-AF65-F5344CB8AC3E}">
        <p14:creationId xmlns:p14="http://schemas.microsoft.com/office/powerpoint/2010/main" val="2126489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E6D8B1B-3C99-170C-0916-976D8B935F7F}"/>
              </a:ext>
            </a:extLst>
          </p:cNvPr>
          <p:cNvGraphicFramePr>
            <a:graphicFrameLocks noGrp="1"/>
          </p:cNvGraphicFramePr>
          <p:nvPr>
            <p:extLst>
              <p:ext uri="{D42A27DB-BD31-4B8C-83A1-F6EECF244321}">
                <p14:modId xmlns:p14="http://schemas.microsoft.com/office/powerpoint/2010/main" val="1209038435"/>
              </p:ext>
            </p:extLst>
          </p:nvPr>
        </p:nvGraphicFramePr>
        <p:xfrm>
          <a:off x="594334" y="2009207"/>
          <a:ext cx="10881360" cy="3870688"/>
        </p:xfrm>
        <a:graphic>
          <a:graphicData uri="http://schemas.openxmlformats.org/drawingml/2006/table">
            <a:tbl>
              <a:tblPr/>
              <a:tblGrid>
                <a:gridCol w="10058400">
                  <a:extLst>
                    <a:ext uri="{9D8B030D-6E8A-4147-A177-3AD203B41FA5}">
                      <a16:colId xmlns:a16="http://schemas.microsoft.com/office/drawing/2014/main" val="2863780442"/>
                    </a:ext>
                  </a:extLst>
                </a:gridCol>
                <a:gridCol w="822960">
                  <a:extLst>
                    <a:ext uri="{9D8B030D-6E8A-4147-A177-3AD203B41FA5}">
                      <a16:colId xmlns:a16="http://schemas.microsoft.com/office/drawing/2014/main" val="3287571430"/>
                    </a:ext>
                  </a:extLst>
                </a:gridCol>
              </a:tblGrid>
              <a:tr h="483836">
                <a:tc>
                  <a:txBody>
                    <a:bodyPr/>
                    <a:lstStyle/>
                    <a:p>
                      <a:endParaRPr lang="en-US" sz="1400">
                        <a:effectLst/>
                        <a:latin typeface="Arial" panose="020B0604020202020204" pitchFamily="34" charset="0"/>
                        <a:cs typeface="Arial" panose="020B0604020202020204" pitchFamily="34" charset="0"/>
                      </a:endParaRP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Net Increase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24483327"/>
                  </a:ext>
                </a:extLst>
              </a:tr>
              <a:tr h="483836">
                <a:tc>
                  <a:txBody>
                    <a:bodyPr/>
                    <a:lstStyle/>
                    <a:p>
                      <a:r>
                        <a:rPr lang="en-US" sz="1400">
                          <a:effectLst/>
                          <a:latin typeface="Arial" panose="020B0604020202020204" pitchFamily="34" charset="0"/>
                          <a:cs typeface="Arial" panose="020B0604020202020204" pitchFamily="34" charset="0"/>
                        </a:rPr>
                        <a:t>All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382943"/>
                  </a:ext>
                </a:extLst>
              </a:tr>
              <a:tr h="483836">
                <a:tc>
                  <a:txBody>
                    <a:bodyPr/>
                    <a:lstStyle/>
                    <a:p>
                      <a:r>
                        <a:rPr lang="en-US" sz="1400">
                          <a:effectLst/>
                          <a:latin typeface="Arial" panose="020B0604020202020204" pitchFamily="34" charset="0"/>
                          <a:cs typeface="Arial" panose="020B0604020202020204" pitchFamily="34" charset="0"/>
                        </a:rPr>
                        <a:t>Swing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46404"/>
                  </a:ext>
                </a:extLst>
              </a:tr>
              <a:tr h="483836">
                <a:tc>
                  <a:txBody>
                    <a:bodyPr/>
                    <a:lstStyle/>
                    <a:p>
                      <a:r>
                        <a:rPr lang="en-US" sz="1400">
                          <a:effectLst/>
                          <a:latin typeface="Arial" panose="020B0604020202020204" pitchFamily="34" charset="0"/>
                          <a:cs typeface="Arial" panose="020B0604020202020204" pitchFamily="34" charset="0"/>
                        </a:rPr>
                        <a:t>Liberal Democrats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85557"/>
                  </a:ext>
                </a:extLst>
              </a:tr>
              <a:tr h="483836">
                <a:tc>
                  <a:txBody>
                    <a:bodyPr/>
                    <a:lstStyle/>
                    <a:p>
                      <a:r>
                        <a:rPr lang="en-US" sz="1400">
                          <a:effectLst/>
                          <a:latin typeface="Arial" panose="020B0604020202020204" pitchFamily="34" charset="0"/>
                          <a:cs typeface="Arial" panose="020B0604020202020204" pitchFamily="34" charset="0"/>
                        </a:rPr>
                        <a:t>Other Democrats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7338089"/>
                  </a:ext>
                </a:extLst>
              </a:tr>
              <a:tr h="483836">
                <a:tc>
                  <a:txBody>
                    <a:bodyPr/>
                    <a:lstStyle/>
                    <a:p>
                      <a:r>
                        <a:rPr lang="en-US" sz="1400">
                          <a:effectLst/>
                          <a:latin typeface="Arial" panose="020B0604020202020204" pitchFamily="34" charset="0"/>
                          <a:cs typeface="Arial" panose="020B0604020202020204" pitchFamily="34" charset="0"/>
                        </a:rPr>
                        <a:t>Independents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57201"/>
                  </a:ext>
                </a:extLst>
              </a:tr>
              <a:tr h="483836">
                <a:tc>
                  <a:txBody>
                    <a:bodyPr/>
                    <a:lstStyle/>
                    <a:p>
                      <a:r>
                        <a:rPr lang="en-US" sz="1400">
                          <a:effectLst/>
                          <a:latin typeface="Arial" panose="020B0604020202020204" pitchFamily="34" charset="0"/>
                          <a:cs typeface="Arial" panose="020B0604020202020204" pitchFamily="34" charset="0"/>
                        </a:rPr>
                        <a:t>Non-MAGA Republicans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+6</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025549"/>
                  </a:ext>
                </a:extLst>
              </a:tr>
              <a:tr h="483836">
                <a:tc>
                  <a:txBody>
                    <a:bodyPr/>
                    <a:lstStyle/>
                    <a:p>
                      <a:r>
                        <a:rPr lang="en-US" sz="1400">
                          <a:effectLst/>
                          <a:latin typeface="Arial" panose="020B0604020202020204" pitchFamily="34" charset="0"/>
                          <a:cs typeface="Arial" panose="020B0604020202020204" pitchFamily="34" charset="0"/>
                        </a:rPr>
                        <a:t>MAGA Republicans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195828"/>
                  </a:ext>
                </a:extLst>
              </a:tr>
            </a:tbl>
          </a:graphicData>
        </a:graphic>
      </p:graphicFrame>
      <p:sp>
        <p:nvSpPr>
          <p:cNvPr id="2" name="Title 1">
            <a:extLst>
              <a:ext uri="{FF2B5EF4-FFF2-40B4-BE49-F238E27FC236}">
                <a16:creationId xmlns:a16="http://schemas.microsoft.com/office/drawing/2014/main" id="{34AF42BB-4085-2755-9553-8FDB519F5F3E}"/>
              </a:ext>
            </a:extLst>
          </p:cNvPr>
          <p:cNvSpPr>
            <a:spLocks noGrp="1"/>
          </p:cNvSpPr>
          <p:nvPr>
            <p:ph type="title"/>
          </p:nvPr>
        </p:nvSpPr>
        <p:spPr/>
        <p:txBody>
          <a:bodyPr>
            <a:noAutofit/>
          </a:bodyPr>
          <a:lstStyle/>
          <a:p>
            <a:r>
              <a:rPr lang="en-US"/>
              <a:t>Vote motivation increases across the board but is greatest among those in the middle to the center left.</a:t>
            </a:r>
          </a:p>
        </p:txBody>
      </p:sp>
      <p:sp>
        <p:nvSpPr>
          <p:cNvPr id="3" name="Slide Number Placeholder 2">
            <a:extLst>
              <a:ext uri="{FF2B5EF4-FFF2-40B4-BE49-F238E27FC236}">
                <a16:creationId xmlns:a16="http://schemas.microsoft.com/office/drawing/2014/main" id="{AFFE6012-A771-E3E5-BC7E-8006A1A4B302}"/>
              </a:ext>
            </a:extLst>
          </p:cNvPr>
          <p:cNvSpPr>
            <a:spLocks noGrp="1"/>
          </p:cNvSpPr>
          <p:nvPr>
            <p:ph type="sldNum" sz="quarter" idx="12"/>
          </p:nvPr>
        </p:nvSpPr>
        <p:spPr/>
        <p:txBody>
          <a:bodyPr/>
          <a:lstStyle/>
          <a:p>
            <a:fld id="{35AC7A8B-0617-B84C-BE7C-25188248DABA}" type="slidenum">
              <a:rPr lang="en-US" smtClean="0"/>
              <a:pPr/>
              <a:t>43</a:t>
            </a:fld>
            <a:endParaRPr lang="en-US"/>
          </a:p>
        </p:txBody>
      </p:sp>
      <p:sp>
        <p:nvSpPr>
          <p:cNvPr id="4" name="TextBox 3">
            <a:extLst>
              <a:ext uri="{FF2B5EF4-FFF2-40B4-BE49-F238E27FC236}">
                <a16:creationId xmlns:a16="http://schemas.microsoft.com/office/drawing/2014/main" id="{18F10C7F-5C03-12AC-205B-B03C3F6D666C}"/>
              </a:ext>
            </a:extLst>
          </p:cNvPr>
          <p:cNvSpPr txBox="1"/>
          <p:nvPr/>
        </p:nvSpPr>
        <p:spPr>
          <a:xfrm>
            <a:off x="633247" y="1276498"/>
            <a:ext cx="10925503" cy="1077218"/>
          </a:xfrm>
          <a:prstGeom prst="rect">
            <a:avLst/>
          </a:prstGeom>
          <a:noFill/>
        </p:spPr>
        <p:txBody>
          <a:bodyPr wrap="square" rtlCol="0">
            <a:spAutoFit/>
          </a:bodyPr>
          <a:lstStyle/>
          <a:p>
            <a:pPr algn="ctr"/>
            <a:r>
              <a:rPr lang="en-US" sz="1600" i="1">
                <a:solidFill>
                  <a:srgbClr val="000000"/>
                </a:solidFill>
              </a:rPr>
              <a:t>How motivated are you to vote in the 2026 election for U.S. House of Representatives in your district? </a:t>
            </a:r>
          </a:p>
          <a:p>
            <a:pPr algn="ctr"/>
            <a:r>
              <a:rPr lang="en-US" sz="1600" i="1">
                <a:solidFill>
                  <a:srgbClr val="000000"/>
                </a:solidFill>
              </a:rPr>
              <a:t>(8-10 on a 0-10 scale) </a:t>
            </a:r>
            <a:endParaRPr lang="en-US" sz="1600" i="1"/>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 </a:t>
            </a:r>
            <a:r>
              <a:rPr lang="en-US" sz="1600" b="1">
                <a:solidFill>
                  <a:schemeClr val="tx1">
                    <a:lumMod val="50000"/>
                    <a:lumOff val="50000"/>
                  </a:schemeClr>
                </a:solidFill>
                <a:latin typeface="Arial" panose="020B0604020202020204" pitchFamily="34" charset="0"/>
                <a:cs typeface="Arial" panose="020B0604020202020204" pitchFamily="34" charset="0"/>
              </a:rPr>
              <a:t>Initial Ask </a:t>
            </a:r>
            <a:r>
              <a:rPr lang="en-US" sz="1600">
                <a:latin typeface="Arial" panose="020B0604020202020204" pitchFamily="34" charset="0"/>
                <a:cs typeface="Arial" panose="020B0604020202020204" pitchFamily="34" charset="0"/>
              </a:rPr>
              <a:t>to </a:t>
            </a:r>
            <a:r>
              <a:rPr lang="en-US" sz="1600" b="1">
                <a:latin typeface="Arial" panose="020B0604020202020204" pitchFamily="34" charset="0"/>
                <a:cs typeface="Arial" panose="020B0604020202020204" pitchFamily="34" charset="0"/>
              </a:rPr>
              <a:t>Final Ask</a:t>
            </a:r>
          </a:p>
        </p:txBody>
      </p:sp>
      <p:graphicFrame>
        <p:nvGraphicFramePr>
          <p:cNvPr id="6" name="Chart 5">
            <a:extLst>
              <a:ext uri="{FF2B5EF4-FFF2-40B4-BE49-F238E27FC236}">
                <a16:creationId xmlns:a16="http://schemas.microsoft.com/office/drawing/2014/main" id="{2B2E3842-9781-28A5-B3CD-4B92B706EFD5}"/>
              </a:ext>
            </a:extLst>
          </p:cNvPr>
          <p:cNvGraphicFramePr/>
          <p:nvPr>
            <p:extLst>
              <p:ext uri="{D42A27DB-BD31-4B8C-83A1-F6EECF244321}">
                <p14:modId xmlns:p14="http://schemas.microsoft.com/office/powerpoint/2010/main" val="2009082829"/>
              </p:ext>
            </p:extLst>
          </p:nvPr>
        </p:nvGraphicFramePr>
        <p:xfrm>
          <a:off x="311272" y="2461147"/>
          <a:ext cx="9411295" cy="3386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432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AB96-3CA6-56E8-0C35-9349F0DB6B22}"/>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DC34F7F-1AC8-DD66-C979-36AABDD1EC39}"/>
              </a:ext>
            </a:extLst>
          </p:cNvPr>
          <p:cNvGraphicFramePr>
            <a:graphicFrameLocks noGrp="1"/>
          </p:cNvGraphicFramePr>
          <p:nvPr>
            <p:extLst>
              <p:ext uri="{D42A27DB-BD31-4B8C-83A1-F6EECF244321}">
                <p14:modId xmlns:p14="http://schemas.microsoft.com/office/powerpoint/2010/main" val="3449823266"/>
              </p:ext>
            </p:extLst>
          </p:nvPr>
        </p:nvGraphicFramePr>
        <p:xfrm>
          <a:off x="594334" y="2194150"/>
          <a:ext cx="10881360" cy="3762025"/>
        </p:xfrm>
        <a:graphic>
          <a:graphicData uri="http://schemas.openxmlformats.org/drawingml/2006/table">
            <a:tbl>
              <a:tblPr/>
              <a:tblGrid>
                <a:gridCol w="10058400">
                  <a:extLst>
                    <a:ext uri="{9D8B030D-6E8A-4147-A177-3AD203B41FA5}">
                      <a16:colId xmlns:a16="http://schemas.microsoft.com/office/drawing/2014/main" val="2863780442"/>
                    </a:ext>
                  </a:extLst>
                </a:gridCol>
                <a:gridCol w="822960">
                  <a:extLst>
                    <a:ext uri="{9D8B030D-6E8A-4147-A177-3AD203B41FA5}">
                      <a16:colId xmlns:a16="http://schemas.microsoft.com/office/drawing/2014/main" val="1932710754"/>
                    </a:ext>
                  </a:extLst>
                </a:gridCol>
              </a:tblGrid>
              <a:tr h="429707">
                <a:tc>
                  <a:txBody>
                    <a:bodyPr/>
                    <a:lstStyle/>
                    <a:p>
                      <a:endParaRPr lang="en-US" sz="1400">
                        <a:effectLst/>
                        <a:latin typeface="Arial" panose="020B0604020202020204" pitchFamily="34" charset="0"/>
                        <a:cs typeface="Arial" panose="020B0604020202020204" pitchFamily="34" charset="0"/>
                      </a:endParaRP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Net Increase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88080104"/>
                  </a:ext>
                </a:extLst>
              </a:tr>
              <a:tr h="302938">
                <a:tc>
                  <a:txBody>
                    <a:bodyPr/>
                    <a:lstStyle/>
                    <a:p>
                      <a:r>
                        <a:rPr lang="en-US" sz="1400">
                          <a:effectLst/>
                          <a:latin typeface="Arial" panose="020B0604020202020204" pitchFamily="34" charset="0"/>
                          <a:cs typeface="Arial" panose="020B0604020202020204" pitchFamily="34" charset="0"/>
                        </a:rPr>
                        <a:t>All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+8</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382943"/>
                  </a:ext>
                </a:extLst>
              </a:tr>
              <a:tr h="302938">
                <a:tc>
                  <a:txBody>
                    <a:bodyPr/>
                    <a:lstStyle/>
                    <a:p>
                      <a:r>
                        <a:rPr lang="en-US" sz="1400">
                          <a:effectLst/>
                          <a:latin typeface="Arial" panose="020B0604020202020204" pitchFamily="34" charset="0"/>
                          <a:cs typeface="Arial" panose="020B0604020202020204" pitchFamily="34" charset="0"/>
                        </a:rPr>
                        <a:t>18-34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46404"/>
                  </a:ext>
                </a:extLst>
              </a:tr>
              <a:tr h="302938">
                <a:tc>
                  <a:txBody>
                    <a:bodyPr/>
                    <a:lstStyle/>
                    <a:p>
                      <a:r>
                        <a:rPr lang="en-US" sz="1400">
                          <a:effectLst/>
                          <a:latin typeface="Arial" panose="020B0604020202020204" pitchFamily="34" charset="0"/>
                          <a:cs typeface="Arial" panose="020B0604020202020204" pitchFamily="34" charset="0"/>
                        </a:rPr>
                        <a:t>35-49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+11</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85557"/>
                  </a:ext>
                </a:extLst>
              </a:tr>
              <a:tr h="302938">
                <a:tc>
                  <a:txBody>
                    <a:bodyPr/>
                    <a:lstStyle/>
                    <a:p>
                      <a:r>
                        <a:rPr lang="en-US" sz="1400">
                          <a:effectLst/>
                          <a:latin typeface="Arial" panose="020B0604020202020204" pitchFamily="34" charset="0"/>
                          <a:cs typeface="Arial" panose="020B0604020202020204" pitchFamily="34" charset="0"/>
                        </a:rPr>
                        <a:t>50-64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7338089"/>
                  </a:ext>
                </a:extLst>
              </a:tr>
              <a:tr h="302938">
                <a:tc>
                  <a:txBody>
                    <a:bodyPr/>
                    <a:lstStyle/>
                    <a:p>
                      <a:r>
                        <a:rPr lang="en-US" sz="1400">
                          <a:effectLst/>
                          <a:latin typeface="Arial" panose="020B0604020202020204" pitchFamily="34" charset="0"/>
                          <a:cs typeface="Arial" panose="020B0604020202020204" pitchFamily="34" charset="0"/>
                        </a:rPr>
                        <a:t>65+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57201"/>
                  </a:ext>
                </a:extLst>
              </a:tr>
              <a:tr h="302938">
                <a:tc>
                  <a:txBody>
                    <a:bodyPr/>
                    <a:lstStyle/>
                    <a:p>
                      <a:r>
                        <a:rPr lang="en-US" sz="1400">
                          <a:effectLst/>
                          <a:latin typeface="Arial" panose="020B0604020202020204" pitchFamily="34" charset="0"/>
                          <a:cs typeface="Arial" panose="020B0604020202020204" pitchFamily="34" charset="0"/>
                        </a:rPr>
                        <a:t>White noncollege</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025549"/>
                  </a:ext>
                </a:extLst>
              </a:tr>
              <a:tr h="302938">
                <a:tc>
                  <a:txBody>
                    <a:bodyPr/>
                    <a:lstStyle/>
                    <a:p>
                      <a:r>
                        <a:rPr lang="en-US" sz="1400">
                          <a:effectLst/>
                          <a:latin typeface="Arial" panose="020B0604020202020204" pitchFamily="34" charset="0"/>
                          <a:cs typeface="Arial" panose="020B0604020202020204" pitchFamily="34" charset="0"/>
                        </a:rPr>
                        <a:t>White college grads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+5</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195828"/>
                  </a:ext>
                </a:extLst>
              </a:tr>
              <a:tr h="302938">
                <a:tc>
                  <a:txBody>
                    <a:bodyPr/>
                    <a:lstStyle/>
                    <a:p>
                      <a:r>
                        <a:rPr lang="en-US" sz="1400">
                          <a:effectLst/>
                          <a:latin typeface="Arial" panose="020B0604020202020204" pitchFamily="34" charset="0"/>
                          <a:cs typeface="Arial" panose="020B0604020202020204" pitchFamily="34" charset="0"/>
                        </a:rPr>
                        <a:t>Black voters</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+11</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9597779"/>
                  </a:ext>
                </a:extLst>
              </a:tr>
              <a:tr h="302938">
                <a:tc>
                  <a:txBody>
                    <a:bodyPr/>
                    <a:lstStyle/>
                    <a:p>
                      <a:r>
                        <a:rPr lang="en-US" sz="1400" dirty="0">
                          <a:effectLst/>
                          <a:latin typeface="Arial" panose="020B0604020202020204" pitchFamily="34" charset="0"/>
                          <a:cs typeface="Arial" panose="020B0604020202020204" pitchFamily="34" charset="0"/>
                        </a:rPr>
                        <a:t>Latino 18-49</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effectLst/>
                          <a:latin typeface="Arial" panose="020B0604020202020204" pitchFamily="34" charset="0"/>
                          <a:cs typeface="Arial" panose="020B0604020202020204" pitchFamily="34" charset="0"/>
                        </a:rPr>
                        <a:t>+17</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9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960666"/>
                  </a:ext>
                </a:extLst>
              </a:tr>
              <a:tr h="302938">
                <a:tc>
                  <a:txBody>
                    <a:bodyPr/>
                    <a:lstStyle/>
                    <a:p>
                      <a:r>
                        <a:rPr lang="en-US" sz="1400" dirty="0">
                          <a:effectLst/>
                          <a:latin typeface="Arial" panose="020B0604020202020204" pitchFamily="34" charset="0"/>
                          <a:cs typeface="Arial" panose="020B0604020202020204" pitchFamily="34" charset="0"/>
                        </a:rPr>
                        <a:t>Latino 50+</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effectLst/>
                          <a:latin typeface="Arial" panose="020B0604020202020204" pitchFamily="34" charset="0"/>
                          <a:cs typeface="Arial" panose="020B0604020202020204" pitchFamily="34" charset="0"/>
                        </a:rPr>
                        <a:t>+4</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90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9741871"/>
                  </a:ext>
                </a:extLst>
              </a:tr>
              <a:tr h="302938">
                <a:tc>
                  <a:txBody>
                    <a:bodyPr/>
                    <a:lstStyle/>
                    <a:p>
                      <a:r>
                        <a:rPr lang="en-US" sz="1400" dirty="0">
                          <a:effectLst/>
                          <a:latin typeface="Arial" panose="020B0604020202020204" pitchFamily="34" charset="0"/>
                          <a:cs typeface="Arial" panose="020B0604020202020204" pitchFamily="34" charset="0"/>
                        </a:rPr>
                        <a:t>Unmarried women</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effectLst/>
                          <a:latin typeface="Arial" panose="020B0604020202020204" pitchFamily="34" charset="0"/>
                          <a:cs typeface="Arial" panose="020B0604020202020204" pitchFamily="34" charset="0"/>
                        </a:rPr>
                        <a:t>+12</a:t>
                      </a:r>
                    </a:p>
                  </a:txBody>
                  <a:tcPr marL="47625" marR="476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666661"/>
                  </a:ext>
                </a:extLst>
              </a:tr>
            </a:tbl>
          </a:graphicData>
        </a:graphic>
      </p:graphicFrame>
      <p:sp>
        <p:nvSpPr>
          <p:cNvPr id="2" name="Title 1">
            <a:extLst>
              <a:ext uri="{FF2B5EF4-FFF2-40B4-BE49-F238E27FC236}">
                <a16:creationId xmlns:a16="http://schemas.microsoft.com/office/drawing/2014/main" id="{2E31DB77-8BE9-2A3B-F781-C7F1033454C3}"/>
              </a:ext>
            </a:extLst>
          </p:cNvPr>
          <p:cNvSpPr>
            <a:spLocks noGrp="1"/>
          </p:cNvSpPr>
          <p:nvPr>
            <p:ph type="title"/>
          </p:nvPr>
        </p:nvSpPr>
        <p:spPr>
          <a:xfrm>
            <a:off x="594360" y="466750"/>
            <a:ext cx="10881334" cy="580773"/>
          </a:xfrm>
        </p:spPr>
        <p:txBody>
          <a:bodyPr>
            <a:noAutofit/>
          </a:bodyPr>
          <a:lstStyle/>
          <a:p>
            <a:r>
              <a:rPr lang="en-US" sz="2700" dirty="0"/>
              <a:t>Younger voters, Black voters, Latino voters age 18-49, and unmarried women also saw larger increases in vote motivation.</a:t>
            </a:r>
          </a:p>
        </p:txBody>
      </p:sp>
      <p:sp>
        <p:nvSpPr>
          <p:cNvPr id="3" name="Slide Number Placeholder 2">
            <a:extLst>
              <a:ext uri="{FF2B5EF4-FFF2-40B4-BE49-F238E27FC236}">
                <a16:creationId xmlns:a16="http://schemas.microsoft.com/office/drawing/2014/main" id="{10AEC263-290A-5351-7B2D-B858D1732BEC}"/>
              </a:ext>
            </a:extLst>
          </p:cNvPr>
          <p:cNvSpPr>
            <a:spLocks noGrp="1"/>
          </p:cNvSpPr>
          <p:nvPr>
            <p:ph type="sldNum" sz="quarter" idx="12"/>
          </p:nvPr>
        </p:nvSpPr>
        <p:spPr/>
        <p:txBody>
          <a:bodyPr/>
          <a:lstStyle/>
          <a:p>
            <a:fld id="{35AC7A8B-0617-B84C-BE7C-25188248DABA}" type="slidenum">
              <a:rPr lang="en-US" smtClean="0"/>
              <a:pPr/>
              <a:t>44</a:t>
            </a:fld>
            <a:endParaRPr lang="en-US"/>
          </a:p>
        </p:txBody>
      </p:sp>
      <p:sp>
        <p:nvSpPr>
          <p:cNvPr id="4" name="TextBox 3">
            <a:extLst>
              <a:ext uri="{FF2B5EF4-FFF2-40B4-BE49-F238E27FC236}">
                <a16:creationId xmlns:a16="http://schemas.microsoft.com/office/drawing/2014/main" id="{CB11C76D-B36F-1DCA-1BAE-CE65323564B9}"/>
              </a:ext>
            </a:extLst>
          </p:cNvPr>
          <p:cNvSpPr txBox="1"/>
          <p:nvPr/>
        </p:nvSpPr>
        <p:spPr>
          <a:xfrm>
            <a:off x="633247" y="1276498"/>
            <a:ext cx="10925503" cy="1077218"/>
          </a:xfrm>
          <a:prstGeom prst="rect">
            <a:avLst/>
          </a:prstGeom>
          <a:noFill/>
        </p:spPr>
        <p:txBody>
          <a:bodyPr wrap="square" rtlCol="0">
            <a:spAutoFit/>
          </a:bodyPr>
          <a:lstStyle/>
          <a:p>
            <a:pPr algn="ctr"/>
            <a:r>
              <a:rPr lang="en-US" sz="1600" i="1">
                <a:solidFill>
                  <a:srgbClr val="000000"/>
                </a:solidFill>
              </a:rPr>
              <a:t>How motivated are you to vote in the 2026 election for U.S. House of Representatives in your district? </a:t>
            </a:r>
          </a:p>
          <a:p>
            <a:pPr algn="ctr"/>
            <a:r>
              <a:rPr lang="en-US" sz="1600" i="1">
                <a:solidFill>
                  <a:srgbClr val="000000"/>
                </a:solidFill>
              </a:rPr>
              <a:t>(8-10 on a 0-10 scale) </a:t>
            </a:r>
            <a:endParaRPr lang="en-US" sz="1600" i="1"/>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 </a:t>
            </a:r>
            <a:r>
              <a:rPr lang="en-US" sz="1600" b="1">
                <a:solidFill>
                  <a:schemeClr val="tx1">
                    <a:lumMod val="50000"/>
                    <a:lumOff val="50000"/>
                  </a:schemeClr>
                </a:solidFill>
                <a:latin typeface="Arial" panose="020B0604020202020204" pitchFamily="34" charset="0"/>
                <a:cs typeface="Arial" panose="020B0604020202020204" pitchFamily="34" charset="0"/>
              </a:rPr>
              <a:t>Initial Ask </a:t>
            </a:r>
            <a:r>
              <a:rPr lang="en-US" sz="1600">
                <a:latin typeface="Arial" panose="020B0604020202020204" pitchFamily="34" charset="0"/>
                <a:cs typeface="Arial" panose="020B0604020202020204" pitchFamily="34" charset="0"/>
              </a:rPr>
              <a:t>to </a:t>
            </a:r>
            <a:r>
              <a:rPr lang="en-US" sz="1600" b="1">
                <a:latin typeface="Arial" panose="020B0604020202020204" pitchFamily="34" charset="0"/>
                <a:cs typeface="Arial" panose="020B0604020202020204" pitchFamily="34" charset="0"/>
              </a:rPr>
              <a:t>Final Ask</a:t>
            </a:r>
          </a:p>
        </p:txBody>
      </p:sp>
      <p:graphicFrame>
        <p:nvGraphicFramePr>
          <p:cNvPr id="5" name="Chart 4">
            <a:extLst>
              <a:ext uri="{FF2B5EF4-FFF2-40B4-BE49-F238E27FC236}">
                <a16:creationId xmlns:a16="http://schemas.microsoft.com/office/drawing/2014/main" id="{76BF6841-990F-2A5D-438B-1E38F832AFAD}"/>
              </a:ext>
            </a:extLst>
          </p:cNvPr>
          <p:cNvGraphicFramePr/>
          <p:nvPr>
            <p:extLst>
              <p:ext uri="{D42A27DB-BD31-4B8C-83A1-F6EECF244321}">
                <p14:modId xmlns:p14="http://schemas.microsoft.com/office/powerpoint/2010/main" val="3713756859"/>
              </p:ext>
            </p:extLst>
          </p:nvPr>
        </p:nvGraphicFramePr>
        <p:xfrm>
          <a:off x="394855" y="2638650"/>
          <a:ext cx="9411295" cy="277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5C962F8-360F-0CFD-F3DF-A53D4227BD1E}"/>
              </a:ext>
            </a:extLst>
          </p:cNvPr>
          <p:cNvGraphicFramePr/>
          <p:nvPr>
            <p:extLst>
              <p:ext uri="{D42A27DB-BD31-4B8C-83A1-F6EECF244321}">
                <p14:modId xmlns:p14="http://schemas.microsoft.com/office/powerpoint/2010/main" val="2550131950"/>
              </p:ext>
            </p:extLst>
          </p:nvPr>
        </p:nvGraphicFramePr>
        <p:xfrm>
          <a:off x="519626" y="5338909"/>
          <a:ext cx="9411295" cy="3052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1391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FE37-D127-D8BB-E310-F86B2F9B0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916C2-242A-8502-D084-A0F75D9E4939}"/>
              </a:ext>
            </a:extLst>
          </p:cNvPr>
          <p:cNvSpPr>
            <a:spLocks noGrp="1"/>
          </p:cNvSpPr>
          <p:nvPr>
            <p:ph type="title"/>
          </p:nvPr>
        </p:nvSpPr>
        <p:spPr/>
        <p:txBody>
          <a:bodyPr/>
          <a:lstStyle/>
          <a:p>
            <a:r>
              <a:rPr lang="en-US"/>
              <a:t>Messaging Dos and Don’ts</a:t>
            </a:r>
          </a:p>
        </p:txBody>
      </p:sp>
      <p:sp>
        <p:nvSpPr>
          <p:cNvPr id="3" name="Slide Number Placeholder 2">
            <a:extLst>
              <a:ext uri="{FF2B5EF4-FFF2-40B4-BE49-F238E27FC236}">
                <a16:creationId xmlns:a16="http://schemas.microsoft.com/office/drawing/2014/main" id="{6FEE20DC-04BD-1A16-3F9E-117AD209B970}"/>
              </a:ext>
            </a:extLst>
          </p:cNvPr>
          <p:cNvSpPr>
            <a:spLocks noGrp="1"/>
          </p:cNvSpPr>
          <p:nvPr>
            <p:ph type="sldNum" sz="quarter" idx="12"/>
          </p:nvPr>
        </p:nvSpPr>
        <p:spPr/>
        <p:txBody>
          <a:bodyPr/>
          <a:lstStyle/>
          <a:p>
            <a:fld id="{35AC7A8B-0617-B84C-BE7C-25188248DABA}" type="slidenum">
              <a:rPr lang="en-US" smtClean="0"/>
              <a:pPr/>
              <a:t>45</a:t>
            </a:fld>
            <a:endParaRPr lang="en-US"/>
          </a:p>
        </p:txBody>
      </p:sp>
      <p:graphicFrame>
        <p:nvGraphicFramePr>
          <p:cNvPr id="4" name="Table 3">
            <a:extLst>
              <a:ext uri="{FF2B5EF4-FFF2-40B4-BE49-F238E27FC236}">
                <a16:creationId xmlns:a16="http://schemas.microsoft.com/office/drawing/2014/main" id="{F3EDB35D-D498-21CA-4E16-2714813D13AD}"/>
              </a:ext>
            </a:extLst>
          </p:cNvPr>
          <p:cNvGraphicFramePr>
            <a:graphicFrameLocks noGrp="1"/>
          </p:cNvGraphicFramePr>
          <p:nvPr>
            <p:extLst>
              <p:ext uri="{D42A27DB-BD31-4B8C-83A1-F6EECF244321}">
                <p14:modId xmlns:p14="http://schemas.microsoft.com/office/powerpoint/2010/main" val="4025361699"/>
              </p:ext>
            </p:extLst>
          </p:nvPr>
        </p:nvGraphicFramePr>
        <p:xfrm>
          <a:off x="594359" y="1209040"/>
          <a:ext cx="10993340" cy="4439920"/>
        </p:xfrm>
        <a:graphic>
          <a:graphicData uri="http://schemas.openxmlformats.org/drawingml/2006/table">
            <a:tbl>
              <a:tblPr firstRow="1" bandRow="1">
                <a:tableStyleId>{5C22544A-7EE6-4342-B048-85BDC9FD1C3A}</a:tableStyleId>
              </a:tblPr>
              <a:tblGrid>
                <a:gridCol w="5496670">
                  <a:extLst>
                    <a:ext uri="{9D8B030D-6E8A-4147-A177-3AD203B41FA5}">
                      <a16:colId xmlns:a16="http://schemas.microsoft.com/office/drawing/2014/main" val="2199063790"/>
                    </a:ext>
                  </a:extLst>
                </a:gridCol>
                <a:gridCol w="5496670">
                  <a:extLst>
                    <a:ext uri="{9D8B030D-6E8A-4147-A177-3AD203B41FA5}">
                      <a16:colId xmlns:a16="http://schemas.microsoft.com/office/drawing/2014/main" val="1775566259"/>
                    </a:ext>
                  </a:extLst>
                </a:gridCol>
              </a:tblGrid>
              <a:tr h="370840">
                <a:tc>
                  <a:txBody>
                    <a:bodyPr/>
                    <a:lstStyle/>
                    <a:p>
                      <a:r>
                        <a:rPr lang="en-US" dirty="0">
                          <a:latin typeface="+mj-lt"/>
                        </a:rPr>
                        <a:t>DO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r>
                        <a:rPr lang="en-US">
                          <a:latin typeface="+mj-lt"/>
                        </a:rPr>
                        <a:t>DON’T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122819049"/>
                  </a:ext>
                </a:extLst>
              </a:tr>
              <a:tr h="370840">
                <a:tc>
                  <a:txBody>
                    <a:bodyPr/>
                    <a:lstStyle/>
                    <a:p>
                      <a:pPr marL="285750" indent="-285750" rtl="0" fontAlgn="base">
                        <a:spcAft>
                          <a:spcPts val="1200"/>
                        </a:spcAft>
                        <a:buClr>
                          <a:srgbClr val="33623F"/>
                        </a:buClr>
                        <a:buFont typeface="Wingdings" panose="05000000000000000000" pitchFamily="2" charset="2"/>
                        <a:buChar char="ü"/>
                      </a:pPr>
                      <a:r>
                        <a:rPr lang="en-US" sz="1700" b="0" i="0" kern="1200" dirty="0">
                          <a:solidFill>
                            <a:schemeClr val="dk1"/>
                          </a:solidFill>
                          <a:effectLst/>
                          <a:latin typeface="+mj-lt"/>
                          <a:ea typeface="+mn-ea"/>
                          <a:cs typeface="+mn-cs"/>
                        </a:rPr>
                        <a:t>Respond to attacks on groups and scapegoating. It is an opportunity. </a:t>
                      </a:r>
                    </a:p>
                    <a:p>
                      <a:pPr marL="285750" indent="-285750" rtl="0" fontAlgn="base">
                        <a:spcAft>
                          <a:spcPts val="1200"/>
                        </a:spcAft>
                        <a:buFont typeface="Wingdings" panose="05000000000000000000" pitchFamily="2" charset="2"/>
                        <a:buChar char="ü"/>
                      </a:pPr>
                      <a:r>
                        <a:rPr lang="en-US" sz="1700" b="0" i="0" kern="1200" dirty="0">
                          <a:solidFill>
                            <a:schemeClr val="dk1"/>
                          </a:solidFill>
                          <a:effectLst/>
                          <a:latin typeface="+mj-lt"/>
                          <a:ea typeface="+mn-ea"/>
                          <a:cs typeface="+mn-cs"/>
                        </a:rPr>
                        <a:t>Acknowledge the real pain voters are feeling—whether economic frustration, safety concerns, or sense that system isn't working—without validating blame. </a:t>
                      </a:r>
                    </a:p>
                    <a:p>
                      <a:pPr marL="285750" indent="-285750" rtl="0" fontAlgn="base">
                        <a:spcAft>
                          <a:spcPts val="1200"/>
                        </a:spcAft>
                        <a:buFont typeface="Wingdings" panose="05000000000000000000" pitchFamily="2" charset="2"/>
                        <a:buChar char="ü"/>
                      </a:pPr>
                      <a:r>
                        <a:rPr lang="en-US" sz="1700" b="0" i="0" kern="1200" dirty="0">
                          <a:solidFill>
                            <a:schemeClr val="dk1"/>
                          </a:solidFill>
                          <a:effectLst/>
                          <a:latin typeface="+mj-lt"/>
                          <a:ea typeface="+mn-ea"/>
                          <a:cs typeface="+mn-cs"/>
                        </a:rPr>
                        <a:t>Draw a clear, strong line on how we treat people. Use moral language and speak with conviction. </a:t>
                      </a:r>
                    </a:p>
                    <a:p>
                      <a:pPr marL="285750" indent="-285750" rtl="0" fontAlgn="base">
                        <a:spcAft>
                          <a:spcPts val="1200"/>
                        </a:spcAft>
                        <a:buFont typeface="Wingdings" panose="05000000000000000000" pitchFamily="2" charset="2"/>
                        <a:buChar char="ü"/>
                      </a:pPr>
                      <a:r>
                        <a:rPr lang="en-US" sz="1700" b="0" i="0" kern="1200" dirty="0">
                          <a:solidFill>
                            <a:schemeClr val="dk1"/>
                          </a:solidFill>
                          <a:effectLst/>
                          <a:latin typeface="+mj-lt"/>
                          <a:ea typeface="+mn-ea"/>
                          <a:cs typeface="+mn-cs"/>
                        </a:rPr>
                        <a:t>Lean into shared values: safety, dignity, and working together toward common goals. </a:t>
                      </a:r>
                    </a:p>
                    <a:p>
                      <a:pPr marL="285750" indent="-285750" rtl="0" fontAlgn="base">
                        <a:spcAft>
                          <a:spcPts val="1200"/>
                        </a:spcAft>
                        <a:buFont typeface="Wingdings" panose="05000000000000000000" pitchFamily="2" charset="2"/>
                        <a:buChar char="ü"/>
                      </a:pPr>
                      <a:r>
                        <a:rPr lang="en-US" sz="1700" b="0" i="0" kern="1200" dirty="0">
                          <a:solidFill>
                            <a:schemeClr val="dk1"/>
                          </a:solidFill>
                          <a:effectLst/>
                          <a:latin typeface="+mj-lt"/>
                          <a:ea typeface="+mn-ea"/>
                          <a:cs typeface="+mn-cs"/>
                        </a:rPr>
                        <a:t>Use an inquisitive style to lead voters to a different villain, inviting them to ask who really gains from division or rising costs.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rtl="0" fontAlgn="base">
                        <a:spcAft>
                          <a:spcPts val="1200"/>
                        </a:spcAft>
                        <a:buClr>
                          <a:schemeClr val="accent5"/>
                        </a:buClr>
                        <a:buFont typeface="Arial" panose="020B0604020202020204" pitchFamily="34" charset="0"/>
                        <a:buChar char="Ꭓ"/>
                      </a:pPr>
                      <a:r>
                        <a:rPr lang="en-US" sz="1700" b="0" i="0" kern="1200" dirty="0">
                          <a:solidFill>
                            <a:schemeClr val="dk1"/>
                          </a:solidFill>
                          <a:effectLst/>
                          <a:latin typeface="+mj-lt"/>
                          <a:ea typeface="+mn-ea"/>
                          <a:cs typeface="+mn-cs"/>
                        </a:rPr>
                        <a:t>Let attacks go unanswered. It’s a missed opportunity and cedes ground to fear and division. </a:t>
                      </a:r>
                    </a:p>
                    <a:p>
                      <a:pPr marL="285750" indent="-285750" rtl="0" fontAlgn="base">
                        <a:spcAft>
                          <a:spcPts val="1200"/>
                        </a:spcAft>
                        <a:buClr>
                          <a:schemeClr val="accent5"/>
                        </a:buClr>
                        <a:buFont typeface="Arial" panose="020B0604020202020204" pitchFamily="34" charset="0"/>
                        <a:buChar char="Ꭓ"/>
                      </a:pPr>
                      <a:r>
                        <a:rPr lang="en-US" sz="1700" b="0" i="0" kern="1200" dirty="0">
                          <a:solidFill>
                            <a:schemeClr val="dk1"/>
                          </a:solidFill>
                          <a:effectLst/>
                          <a:latin typeface="+mj-lt"/>
                          <a:ea typeface="+mn-ea"/>
                          <a:cs typeface="+mn-cs"/>
                        </a:rPr>
                        <a:t>Assume all Democrats are comfortable with rapid social change.  </a:t>
                      </a:r>
                    </a:p>
                    <a:p>
                      <a:pPr marL="285750" indent="-285750" rtl="0" fontAlgn="base">
                        <a:spcAft>
                          <a:spcPts val="1200"/>
                        </a:spcAft>
                        <a:buClr>
                          <a:schemeClr val="accent5"/>
                        </a:buClr>
                        <a:buFont typeface="Arial" panose="020B0604020202020204" pitchFamily="34" charset="0"/>
                        <a:buChar char="Ꭓ"/>
                      </a:pPr>
                      <a:r>
                        <a:rPr lang="en-US" sz="1700" b="0" i="0" kern="1200" dirty="0">
                          <a:solidFill>
                            <a:schemeClr val="dk1"/>
                          </a:solidFill>
                          <a:effectLst/>
                          <a:latin typeface="+mj-lt"/>
                          <a:ea typeface="+mn-ea"/>
                          <a:cs typeface="+mn-cs"/>
                        </a:rPr>
                        <a:t>Dismiss or belittle concerns about immigration. Many swing voters see it as a real and legitimate issue.  </a:t>
                      </a:r>
                    </a:p>
                    <a:p>
                      <a:pPr marL="285750" indent="-285750" rtl="0" fontAlgn="base">
                        <a:spcAft>
                          <a:spcPts val="1200"/>
                        </a:spcAft>
                        <a:buClr>
                          <a:schemeClr val="accent5"/>
                        </a:buClr>
                        <a:buFont typeface="Arial" panose="020B0604020202020204" pitchFamily="34" charset="0"/>
                        <a:buChar char="Ꭓ"/>
                      </a:pPr>
                      <a:r>
                        <a:rPr lang="en-US" sz="1700" b="0" i="0" kern="1200" dirty="0">
                          <a:solidFill>
                            <a:schemeClr val="dk1"/>
                          </a:solidFill>
                          <a:effectLst/>
                          <a:latin typeface="+mj-lt"/>
                          <a:ea typeface="+mn-ea"/>
                          <a:cs typeface="+mn-cs"/>
                        </a:rPr>
                        <a:t>Hedge on core values. There is no room to equivocate on dignity, fairness, or the harm of pitting people against each other.  </a:t>
                      </a:r>
                    </a:p>
                    <a:p>
                      <a:pPr marL="285750" indent="-285750" rtl="0" fontAlgn="base">
                        <a:spcAft>
                          <a:spcPts val="1200"/>
                        </a:spcAft>
                        <a:buClr>
                          <a:schemeClr val="accent5"/>
                        </a:buClr>
                        <a:buFont typeface="Arial" panose="020B0604020202020204" pitchFamily="34" charset="0"/>
                        <a:buChar char="Ꭓ"/>
                      </a:pPr>
                      <a:r>
                        <a:rPr lang="en-US" sz="1700" b="0" i="0" kern="1200" dirty="0">
                          <a:solidFill>
                            <a:schemeClr val="dk1"/>
                          </a:solidFill>
                          <a:effectLst/>
                          <a:latin typeface="+mj-lt"/>
                          <a:ea typeface="+mn-ea"/>
                          <a:cs typeface="+mn-cs"/>
                        </a:rPr>
                        <a:t>Lead with accusations against Republicans. It feels like more of the same and closes minds before we have a chance to open them.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97963683"/>
                  </a:ext>
                </a:extLst>
              </a:tr>
            </a:tbl>
          </a:graphicData>
        </a:graphic>
      </p:graphicFrame>
    </p:spTree>
    <p:extLst>
      <p:ext uri="{BB962C8B-B14F-4D97-AF65-F5344CB8AC3E}">
        <p14:creationId xmlns:p14="http://schemas.microsoft.com/office/powerpoint/2010/main" val="3622938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06DB7-C7E5-9D60-7BCD-D4E0E3346570}"/>
              </a:ext>
            </a:extLst>
          </p:cNvPr>
          <p:cNvSpPr>
            <a:spLocks noGrp="1"/>
          </p:cNvSpPr>
          <p:nvPr>
            <p:ph type="body" sz="quarter" idx="10"/>
          </p:nvPr>
        </p:nvSpPr>
        <p:spPr/>
        <p:txBody>
          <a:bodyPr/>
          <a:lstStyle/>
          <a:p>
            <a:r>
              <a:rPr lang="en-US" b="1"/>
              <a:t>Thank you.</a:t>
            </a:r>
          </a:p>
          <a:p>
            <a:endParaRPr lang="en-US"/>
          </a:p>
          <a:p>
            <a:r>
              <a:rPr lang="en-US"/>
              <a:t>Corrie Hunt, PhD | </a:t>
            </a:r>
            <a:r>
              <a:rPr lang="en-US" i="1"/>
              <a:t>Partner</a:t>
            </a:r>
            <a:br>
              <a:rPr lang="en-US"/>
            </a:br>
            <a:r>
              <a:rPr lang="en-US">
                <a:hlinkClick r:id="rId2"/>
              </a:rPr>
              <a:t>cvhunt@hartresearch.com</a:t>
            </a:r>
            <a:endParaRPr lang="en-US"/>
          </a:p>
          <a:p>
            <a:endParaRPr lang="en-US"/>
          </a:p>
          <a:p>
            <a:r>
              <a:rPr lang="en-US"/>
              <a:t>Geoff Garin | </a:t>
            </a:r>
            <a:r>
              <a:rPr lang="en-US" i="1"/>
              <a:t>President</a:t>
            </a:r>
            <a:br>
              <a:rPr lang="en-US"/>
            </a:br>
            <a:r>
              <a:rPr lang="en-US">
                <a:hlinkClick r:id="rId3"/>
              </a:rPr>
              <a:t>ggarin@hartresearch.com</a:t>
            </a:r>
            <a:r>
              <a:rPr lang="en-US"/>
              <a:t> </a:t>
            </a:r>
          </a:p>
          <a:p>
            <a:endParaRPr lang="en-US"/>
          </a:p>
          <a:p>
            <a:r>
              <a:rPr lang="en-US"/>
              <a:t>London Wagner | </a:t>
            </a:r>
            <a:r>
              <a:rPr lang="en-US" i="1"/>
              <a:t>Analyst</a:t>
            </a:r>
            <a:br>
              <a:rPr lang="en-US"/>
            </a:br>
            <a:r>
              <a:rPr lang="en-US">
                <a:hlinkClick r:id="rId4"/>
              </a:rPr>
              <a:t>lwagner@hartresearch.com</a:t>
            </a:r>
            <a:r>
              <a:rPr lang="en-US"/>
              <a:t> </a:t>
            </a:r>
          </a:p>
        </p:txBody>
      </p:sp>
    </p:spTree>
    <p:extLst>
      <p:ext uri="{BB962C8B-B14F-4D97-AF65-F5344CB8AC3E}">
        <p14:creationId xmlns:p14="http://schemas.microsoft.com/office/powerpoint/2010/main" val="1219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1582-6A16-70C0-579C-666B058A0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05012-C838-CE65-211F-FA2DE2EC52FB}"/>
              </a:ext>
            </a:extLst>
          </p:cNvPr>
          <p:cNvSpPr>
            <a:spLocks noGrp="1"/>
          </p:cNvSpPr>
          <p:nvPr>
            <p:ph type="title"/>
          </p:nvPr>
        </p:nvSpPr>
        <p:spPr/>
        <p:txBody>
          <a:bodyPr/>
          <a:lstStyle/>
          <a:p>
            <a:r>
              <a:rPr lang="en-US"/>
              <a:t>Messaging Recommendations</a:t>
            </a:r>
          </a:p>
        </p:txBody>
      </p:sp>
      <p:sp>
        <p:nvSpPr>
          <p:cNvPr id="3" name="Slide Number Placeholder 2">
            <a:extLst>
              <a:ext uri="{FF2B5EF4-FFF2-40B4-BE49-F238E27FC236}">
                <a16:creationId xmlns:a16="http://schemas.microsoft.com/office/drawing/2014/main" id="{9507D237-400E-53AB-2FAD-C619819E6A5D}"/>
              </a:ext>
            </a:extLst>
          </p:cNvPr>
          <p:cNvSpPr>
            <a:spLocks noGrp="1"/>
          </p:cNvSpPr>
          <p:nvPr>
            <p:ph type="sldNum" sz="quarter" idx="12"/>
          </p:nvPr>
        </p:nvSpPr>
        <p:spPr/>
        <p:txBody>
          <a:bodyPr/>
          <a:lstStyle/>
          <a:p>
            <a:fld id="{35AC7A8B-0617-B84C-BE7C-25188248DABA}" type="slidenum">
              <a:rPr lang="en-US" smtClean="0"/>
              <a:pPr/>
              <a:t>5</a:t>
            </a:fld>
            <a:endParaRPr lang="en-US"/>
          </a:p>
        </p:txBody>
      </p:sp>
      <p:sp>
        <p:nvSpPr>
          <p:cNvPr id="5" name="TextBox 4">
            <a:extLst>
              <a:ext uri="{FF2B5EF4-FFF2-40B4-BE49-F238E27FC236}">
                <a16:creationId xmlns:a16="http://schemas.microsoft.com/office/drawing/2014/main" id="{0B453A5F-18C7-37D3-5191-DE4B59B5024B}"/>
              </a:ext>
            </a:extLst>
          </p:cNvPr>
          <p:cNvSpPr txBox="1"/>
          <p:nvPr/>
        </p:nvSpPr>
        <p:spPr>
          <a:xfrm>
            <a:off x="594360" y="1298799"/>
            <a:ext cx="11230837" cy="584775"/>
          </a:xfrm>
          <a:prstGeom prst="rect">
            <a:avLst/>
          </a:prstGeom>
          <a:noFill/>
        </p:spPr>
        <p:txBody>
          <a:bodyPr wrap="square" rtlCol="0">
            <a:spAutoFit/>
          </a:bodyPr>
          <a:lstStyle/>
          <a:p>
            <a:r>
              <a:rPr lang="en-US" sz="1600" b="1"/>
              <a:t>Engage and respond with confidence. </a:t>
            </a:r>
            <a:r>
              <a:rPr lang="en-US" sz="1600"/>
              <a:t>Don’t let othering attacks go unanswered. Responding well is an opportunity to build connection with voters, and it’s an approach with real electoral upside.</a:t>
            </a:r>
          </a:p>
        </p:txBody>
      </p:sp>
      <p:sp>
        <p:nvSpPr>
          <p:cNvPr id="9" name="TextBox 8">
            <a:extLst>
              <a:ext uri="{FF2B5EF4-FFF2-40B4-BE49-F238E27FC236}">
                <a16:creationId xmlns:a16="http://schemas.microsoft.com/office/drawing/2014/main" id="{ABED761A-DDAD-53E2-3282-84EEFA66F0B7}"/>
              </a:ext>
            </a:extLst>
          </p:cNvPr>
          <p:cNvSpPr txBox="1"/>
          <p:nvPr/>
        </p:nvSpPr>
        <p:spPr>
          <a:xfrm>
            <a:off x="594360" y="2254354"/>
            <a:ext cx="10217354" cy="338554"/>
          </a:xfrm>
          <a:prstGeom prst="rect">
            <a:avLst/>
          </a:prstGeom>
          <a:noFill/>
        </p:spPr>
        <p:txBody>
          <a:bodyPr wrap="square" rtlCol="0">
            <a:spAutoFit/>
          </a:bodyPr>
          <a:lstStyle/>
          <a:p>
            <a:r>
              <a:rPr lang="en-US" sz="1600" b="1"/>
              <a:t>We have two strong messages that connect broadly with voters:</a:t>
            </a:r>
          </a:p>
        </p:txBody>
      </p:sp>
      <p:graphicFrame>
        <p:nvGraphicFramePr>
          <p:cNvPr id="4" name="Table 3">
            <a:extLst>
              <a:ext uri="{FF2B5EF4-FFF2-40B4-BE49-F238E27FC236}">
                <a16:creationId xmlns:a16="http://schemas.microsoft.com/office/drawing/2014/main" id="{5EE09E1F-86FB-2718-F6DE-A2EBBC4A9B60}"/>
              </a:ext>
            </a:extLst>
          </p:cNvPr>
          <p:cNvGraphicFramePr>
            <a:graphicFrameLocks noGrp="1"/>
          </p:cNvGraphicFramePr>
          <p:nvPr>
            <p:extLst>
              <p:ext uri="{D42A27DB-BD31-4B8C-83A1-F6EECF244321}">
                <p14:modId xmlns:p14="http://schemas.microsoft.com/office/powerpoint/2010/main" val="4007036483"/>
              </p:ext>
            </p:extLst>
          </p:nvPr>
        </p:nvGraphicFramePr>
        <p:xfrm>
          <a:off x="594360" y="2732327"/>
          <a:ext cx="11220898" cy="2926080"/>
        </p:xfrm>
        <a:graphic>
          <a:graphicData uri="http://schemas.openxmlformats.org/drawingml/2006/table">
            <a:tbl>
              <a:tblPr firstRow="1" bandRow="1">
                <a:tableStyleId>{2D5ABB26-0587-4C30-8999-92F81FD0307C}</a:tableStyleId>
              </a:tblPr>
              <a:tblGrid>
                <a:gridCol w="5610449">
                  <a:extLst>
                    <a:ext uri="{9D8B030D-6E8A-4147-A177-3AD203B41FA5}">
                      <a16:colId xmlns:a16="http://schemas.microsoft.com/office/drawing/2014/main" val="1657753379"/>
                    </a:ext>
                  </a:extLst>
                </a:gridCol>
                <a:gridCol w="5610449">
                  <a:extLst>
                    <a:ext uri="{9D8B030D-6E8A-4147-A177-3AD203B41FA5}">
                      <a16:colId xmlns:a16="http://schemas.microsoft.com/office/drawing/2014/main" val="1054979669"/>
                    </a:ext>
                  </a:extLst>
                </a:gridCol>
              </a:tblGrid>
              <a:tr h="448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Treat People: Conviction</a:t>
                      </a:r>
                    </a:p>
                  </a:txBody>
                  <a:tcPr marL="137160" marR="137160" marT="137160" marB="137160">
                    <a:lnR w="28575"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Different Villain: Inquisitive</a:t>
                      </a: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863801418"/>
                  </a:ext>
                </a:extLst>
              </a:tr>
              <a:tr h="199085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dirty="0">
                          <a:solidFill>
                            <a:schemeClr val="tx1"/>
                          </a:solidFill>
                          <a:effectLst/>
                          <a:latin typeface="+mn-lt"/>
                          <a:ea typeface="+mn-ea"/>
                          <a:cs typeface="+mn-cs"/>
                        </a:rPr>
                        <a:t>Everyone in America should feel safe and be treated fairly. There are real concerns that this is not the case for some of us. But we don’t get safer by pitting one group of people against another or by trying to label a certain group of people as bad or dangerous. Division weakens us. We get safer by treating people with dignity and lowering the temperature so we can focus on solutions to our problems. Our future depends on us working together toward our common goals.</a:t>
                      </a:r>
                      <a:endParaRPr lang="en-US" sz="1400" kern="0" dirty="0">
                        <a:latin typeface="Arial" panose="020B0604020202020204" pitchFamily="34" charset="0"/>
                        <a:cs typeface="Arial" panose="020B0604020202020204" pitchFamily="34" charset="0"/>
                      </a:endParaRPr>
                    </a:p>
                  </a:txBody>
                  <a:tcPr marL="137160" marR="137160" marT="137160" marB="137160">
                    <a:lnR w="28575"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dirty="0">
                          <a:solidFill>
                            <a:schemeClr val="tx1"/>
                          </a:solidFill>
                          <a:effectLst/>
                          <a:latin typeface="+mn-lt"/>
                          <a:ea typeface="+mn-ea"/>
                          <a:cs typeface="+mn-cs"/>
                        </a:rPr>
                        <a:t>People are right to feel like the system isn’t working for them. When prices rise and it feels harder to get ahead, it’s easy to blame a particular group for what’s going wrong. But what if we asked who really gains when costs go up, healthcare becomes harder to afford, small businesses struggle, and insurance claims are denied. Often, it’s large corporations that make more money while everyday people fall behind. When we turn on each other, it can take attention away from the real causes of these problems. We move forward when we stand together and focus on the choices being made at the top, instead of blaming one another.</a:t>
                      </a:r>
                      <a:endParaRPr lang="en-US" sz="1000" kern="0" dirty="0">
                        <a:latin typeface="Arial" panose="020B0604020202020204" pitchFamily="34" charset="0"/>
                        <a:cs typeface="Arial" panose="020B0604020202020204" pitchFamily="34"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1576191784"/>
                  </a:ext>
                </a:extLst>
              </a:tr>
            </a:tbl>
          </a:graphicData>
        </a:graphic>
      </p:graphicFrame>
    </p:spTree>
    <p:extLst>
      <p:ext uri="{BB962C8B-B14F-4D97-AF65-F5344CB8AC3E}">
        <p14:creationId xmlns:p14="http://schemas.microsoft.com/office/powerpoint/2010/main" val="181590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8706-F052-6ADD-3261-6CE2890854FB}"/>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191E5A0-6434-FBA5-7FCE-CE67EFA5F8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3191E5A0-6434-FBA5-7FCE-CE67EFA5F8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8A476E0-A22C-D6C8-78A8-3FD68994D7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AC7A8B-0617-B84C-BE7C-25188248DABA}" type="slidenum">
              <a:rPr kumimoji="0" lang="en-US" sz="1200" b="0" i="0" u="none" strike="noStrike" kern="1200" cap="none" spc="0" normalizeH="0" baseline="0" noProof="0" smtClean="0">
                <a:ln>
                  <a:noFill/>
                </a:ln>
                <a:solidFill>
                  <a:srgbClr val="1A1A1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A1A1A"/>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4582DDAC-CF84-A4CE-788D-A25C43736412}"/>
              </a:ext>
            </a:extLst>
          </p:cNvPr>
          <p:cNvSpPr>
            <a:spLocks noGrp="1"/>
          </p:cNvSpPr>
          <p:nvPr>
            <p:ph type="title"/>
          </p:nvPr>
        </p:nvSpPr>
        <p:spPr/>
        <p:txBody>
          <a:bodyPr/>
          <a:lstStyle/>
          <a:p>
            <a:r>
              <a:rPr lang="en-US"/>
              <a:t>Profile of Sample </a:t>
            </a:r>
          </a:p>
        </p:txBody>
      </p:sp>
      <p:graphicFrame>
        <p:nvGraphicFramePr>
          <p:cNvPr id="2" name="Chart 1">
            <a:extLst>
              <a:ext uri="{FF2B5EF4-FFF2-40B4-BE49-F238E27FC236}">
                <a16:creationId xmlns:a16="http://schemas.microsoft.com/office/drawing/2014/main" id="{3CEC2F21-E0C7-9472-AD26-53A1BB94BE20}"/>
              </a:ext>
            </a:extLst>
          </p:cNvPr>
          <p:cNvGraphicFramePr/>
          <p:nvPr>
            <p:extLst>
              <p:ext uri="{D42A27DB-BD31-4B8C-83A1-F6EECF244321}">
                <p14:modId xmlns:p14="http://schemas.microsoft.com/office/powerpoint/2010/main" val="2575562333"/>
              </p:ext>
            </p:extLst>
          </p:nvPr>
        </p:nvGraphicFramePr>
        <p:xfrm>
          <a:off x="-376400" y="1702956"/>
          <a:ext cx="3657600" cy="2112188"/>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3585184-9288-413D-E89D-148D7F40ADB6}"/>
              </a:ext>
            </a:extLst>
          </p:cNvPr>
          <p:cNvSpPr txBox="1"/>
          <p:nvPr/>
        </p:nvSpPr>
        <p:spPr>
          <a:xfrm>
            <a:off x="-376400" y="1208119"/>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Gender</a:t>
            </a:r>
          </a:p>
        </p:txBody>
      </p:sp>
      <p:cxnSp>
        <p:nvCxnSpPr>
          <p:cNvPr id="5" name="Straight Connector 4">
            <a:extLst>
              <a:ext uri="{FF2B5EF4-FFF2-40B4-BE49-F238E27FC236}">
                <a16:creationId xmlns:a16="http://schemas.microsoft.com/office/drawing/2014/main" id="{D7D88044-CC8B-598C-55B7-06EA150C0B87}"/>
              </a:ext>
            </a:extLst>
          </p:cNvPr>
          <p:cNvCxnSpPr>
            <a:cxnSpLocks/>
          </p:cNvCxnSpPr>
          <p:nvPr/>
        </p:nvCxnSpPr>
        <p:spPr>
          <a:xfrm flipH="1" flipV="1">
            <a:off x="556288" y="3622922"/>
            <a:ext cx="11079423" cy="2085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C148B861-E9D8-DF91-61EA-F6F4E1847386}"/>
              </a:ext>
            </a:extLst>
          </p:cNvPr>
          <p:cNvCxnSpPr>
            <a:cxnSpLocks/>
          </p:cNvCxnSpPr>
          <p:nvPr/>
        </p:nvCxnSpPr>
        <p:spPr>
          <a:xfrm flipV="1">
            <a:off x="4237319" y="3643775"/>
            <a:ext cx="14639" cy="243361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ED44D4C7-D16C-E919-C4CA-BDC49E955496}"/>
              </a:ext>
            </a:extLst>
          </p:cNvPr>
          <p:cNvSpPr txBox="1"/>
          <p:nvPr/>
        </p:nvSpPr>
        <p:spPr>
          <a:xfrm>
            <a:off x="2415838" y="1253662"/>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Age</a:t>
            </a:r>
          </a:p>
        </p:txBody>
      </p:sp>
      <p:graphicFrame>
        <p:nvGraphicFramePr>
          <p:cNvPr id="9" name="Chart 8">
            <a:extLst>
              <a:ext uri="{FF2B5EF4-FFF2-40B4-BE49-F238E27FC236}">
                <a16:creationId xmlns:a16="http://schemas.microsoft.com/office/drawing/2014/main" id="{7E0B5672-0146-89D3-6AD7-FA1B3B5B41E6}"/>
              </a:ext>
            </a:extLst>
          </p:cNvPr>
          <p:cNvGraphicFramePr/>
          <p:nvPr>
            <p:extLst>
              <p:ext uri="{D42A27DB-BD31-4B8C-83A1-F6EECF244321}">
                <p14:modId xmlns:p14="http://schemas.microsoft.com/office/powerpoint/2010/main" val="713501005"/>
              </p:ext>
            </p:extLst>
          </p:nvPr>
        </p:nvGraphicFramePr>
        <p:xfrm>
          <a:off x="2465430" y="1600945"/>
          <a:ext cx="3577115" cy="1860375"/>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05FCBA57-9738-E265-519F-BA87D8C37A48}"/>
              </a:ext>
            </a:extLst>
          </p:cNvPr>
          <p:cNvSpPr txBox="1"/>
          <p:nvPr/>
        </p:nvSpPr>
        <p:spPr>
          <a:xfrm>
            <a:off x="7898446" y="3723001"/>
            <a:ext cx="3737261"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2024 Vote</a:t>
            </a:r>
          </a:p>
        </p:txBody>
      </p:sp>
      <p:sp>
        <p:nvSpPr>
          <p:cNvPr id="11" name="TextBox 10">
            <a:extLst>
              <a:ext uri="{FF2B5EF4-FFF2-40B4-BE49-F238E27FC236}">
                <a16:creationId xmlns:a16="http://schemas.microsoft.com/office/drawing/2014/main" id="{666C08B0-2C26-EE5A-904E-9D91A7DCA0BF}"/>
              </a:ext>
            </a:extLst>
          </p:cNvPr>
          <p:cNvSpPr txBox="1"/>
          <p:nvPr/>
        </p:nvSpPr>
        <p:spPr>
          <a:xfrm>
            <a:off x="5971073" y="1263656"/>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Race</a:t>
            </a:r>
          </a:p>
        </p:txBody>
      </p:sp>
      <p:sp>
        <p:nvSpPr>
          <p:cNvPr id="12" name="TextBox 11">
            <a:extLst>
              <a:ext uri="{FF2B5EF4-FFF2-40B4-BE49-F238E27FC236}">
                <a16:creationId xmlns:a16="http://schemas.microsoft.com/office/drawing/2014/main" id="{3D088BF5-34BE-36EF-3476-3D34B7A10D42}"/>
              </a:ext>
            </a:extLst>
          </p:cNvPr>
          <p:cNvSpPr txBox="1"/>
          <p:nvPr/>
        </p:nvSpPr>
        <p:spPr>
          <a:xfrm>
            <a:off x="556288" y="3723001"/>
            <a:ext cx="3695670" cy="337789"/>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Education</a:t>
            </a:r>
          </a:p>
        </p:txBody>
      </p:sp>
      <p:sp>
        <p:nvSpPr>
          <p:cNvPr id="14" name="TextBox 13">
            <a:extLst>
              <a:ext uri="{FF2B5EF4-FFF2-40B4-BE49-F238E27FC236}">
                <a16:creationId xmlns:a16="http://schemas.microsoft.com/office/drawing/2014/main" id="{3CBCCDB7-BB6B-9293-3180-23DCB337E9A9}"/>
              </a:ext>
            </a:extLst>
          </p:cNvPr>
          <p:cNvSpPr txBox="1"/>
          <p:nvPr/>
        </p:nvSpPr>
        <p:spPr>
          <a:xfrm>
            <a:off x="4237319" y="3723001"/>
            <a:ext cx="3645879"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Party ID</a:t>
            </a:r>
          </a:p>
        </p:txBody>
      </p:sp>
      <p:graphicFrame>
        <p:nvGraphicFramePr>
          <p:cNvPr id="15" name="Chart 14">
            <a:extLst>
              <a:ext uri="{FF2B5EF4-FFF2-40B4-BE49-F238E27FC236}">
                <a16:creationId xmlns:a16="http://schemas.microsoft.com/office/drawing/2014/main" id="{0F9A0141-031C-5186-7762-CDB21B5D2C8D}"/>
              </a:ext>
            </a:extLst>
          </p:cNvPr>
          <p:cNvGraphicFramePr/>
          <p:nvPr>
            <p:extLst>
              <p:ext uri="{D42A27DB-BD31-4B8C-83A1-F6EECF244321}">
                <p14:modId xmlns:p14="http://schemas.microsoft.com/office/powerpoint/2010/main" val="3113602373"/>
              </p:ext>
            </p:extLst>
          </p:nvPr>
        </p:nvGraphicFramePr>
        <p:xfrm>
          <a:off x="414882" y="4143878"/>
          <a:ext cx="2035259" cy="18425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a:extLst>
              <a:ext uri="{FF2B5EF4-FFF2-40B4-BE49-F238E27FC236}">
                <a16:creationId xmlns:a16="http://schemas.microsoft.com/office/drawing/2014/main" id="{95B14E77-9B8C-C558-291C-3AFD81CEC5EB}"/>
              </a:ext>
            </a:extLst>
          </p:cNvPr>
          <p:cNvGraphicFramePr/>
          <p:nvPr>
            <p:extLst>
              <p:ext uri="{D42A27DB-BD31-4B8C-83A1-F6EECF244321}">
                <p14:modId xmlns:p14="http://schemas.microsoft.com/office/powerpoint/2010/main" val="796180373"/>
              </p:ext>
            </p:extLst>
          </p:nvPr>
        </p:nvGraphicFramePr>
        <p:xfrm>
          <a:off x="6146461" y="1602209"/>
          <a:ext cx="3577115" cy="2076249"/>
        </p:xfrm>
        <a:graphic>
          <a:graphicData uri="http://schemas.openxmlformats.org/drawingml/2006/chart">
            <c:chart xmlns:c="http://schemas.openxmlformats.org/drawingml/2006/chart" xmlns:r="http://schemas.openxmlformats.org/officeDocument/2006/relationships" r:id="rId9"/>
          </a:graphicData>
        </a:graphic>
      </p:graphicFrame>
      <p:cxnSp>
        <p:nvCxnSpPr>
          <p:cNvPr id="19" name="Straight Connector 18">
            <a:extLst>
              <a:ext uri="{FF2B5EF4-FFF2-40B4-BE49-F238E27FC236}">
                <a16:creationId xmlns:a16="http://schemas.microsoft.com/office/drawing/2014/main" id="{65235CDF-196E-1919-3A06-86BED46E7827}"/>
              </a:ext>
            </a:extLst>
          </p:cNvPr>
          <p:cNvCxnSpPr>
            <a:cxnSpLocks/>
          </p:cNvCxnSpPr>
          <p:nvPr/>
        </p:nvCxnSpPr>
        <p:spPr>
          <a:xfrm flipV="1">
            <a:off x="7890821" y="3622921"/>
            <a:ext cx="0" cy="243565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72C8CAD1-0943-4928-9668-D5D8AF66BDCA}"/>
              </a:ext>
            </a:extLst>
          </p:cNvPr>
          <p:cNvSpPr/>
          <p:nvPr/>
        </p:nvSpPr>
        <p:spPr>
          <a:xfrm>
            <a:off x="1903911" y="4345026"/>
            <a:ext cx="1896673"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High school grad/less</a:t>
            </a:r>
            <a:endParaRPr lang="en-US" sz="1400"/>
          </a:p>
        </p:txBody>
      </p:sp>
      <p:sp>
        <p:nvSpPr>
          <p:cNvPr id="21" name="Rectangle 20">
            <a:extLst>
              <a:ext uri="{FF2B5EF4-FFF2-40B4-BE49-F238E27FC236}">
                <a16:creationId xmlns:a16="http://schemas.microsoft.com/office/drawing/2014/main" id="{FE84DD9C-B7EA-0263-E613-A72853C506EB}"/>
              </a:ext>
            </a:extLst>
          </p:cNvPr>
          <p:cNvSpPr/>
          <p:nvPr/>
        </p:nvSpPr>
        <p:spPr>
          <a:xfrm>
            <a:off x="1903911" y="4837225"/>
            <a:ext cx="1269899"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Some college</a:t>
            </a:r>
            <a:endParaRPr lang="en-US" sz="1400"/>
          </a:p>
        </p:txBody>
      </p:sp>
      <p:sp>
        <p:nvSpPr>
          <p:cNvPr id="22" name="Rectangle 21">
            <a:extLst>
              <a:ext uri="{FF2B5EF4-FFF2-40B4-BE49-F238E27FC236}">
                <a16:creationId xmlns:a16="http://schemas.microsoft.com/office/drawing/2014/main" id="{576DBDE6-9AEE-D27C-C3FB-738F0E647662}"/>
              </a:ext>
            </a:extLst>
          </p:cNvPr>
          <p:cNvSpPr/>
          <p:nvPr/>
        </p:nvSpPr>
        <p:spPr>
          <a:xfrm>
            <a:off x="1906246" y="5314997"/>
            <a:ext cx="1715534"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4-year college grad</a:t>
            </a:r>
            <a:endParaRPr lang="en-US" sz="1400"/>
          </a:p>
        </p:txBody>
      </p:sp>
      <p:sp>
        <p:nvSpPr>
          <p:cNvPr id="23" name="Rectangle 22">
            <a:extLst>
              <a:ext uri="{FF2B5EF4-FFF2-40B4-BE49-F238E27FC236}">
                <a16:creationId xmlns:a16="http://schemas.microsoft.com/office/drawing/2014/main" id="{69E8B570-68BB-2596-4E5B-31CBCA00F39E}"/>
              </a:ext>
            </a:extLst>
          </p:cNvPr>
          <p:cNvSpPr/>
          <p:nvPr/>
        </p:nvSpPr>
        <p:spPr>
          <a:xfrm>
            <a:off x="1884023" y="5690406"/>
            <a:ext cx="1507144" cy="307777"/>
          </a:xfrm>
          <a:prstGeom prst="rect">
            <a:avLst/>
          </a:prstGeom>
        </p:spPr>
        <p:txBody>
          <a:bodyPr wrap="none">
            <a:spAutoFit/>
          </a:bodyPr>
          <a:lstStyle/>
          <a:p>
            <a:r>
              <a:rPr lang="en-US" sz="1400">
                <a:latin typeface="Arial" panose="020B0604020202020204" pitchFamily="34" charset="0"/>
                <a:cs typeface="Arial" panose="020B0604020202020204" pitchFamily="34" charset="0"/>
              </a:rPr>
              <a:t>Postgrad degree</a:t>
            </a:r>
            <a:endParaRPr lang="en-US" sz="1400"/>
          </a:p>
        </p:txBody>
      </p:sp>
      <p:graphicFrame>
        <p:nvGraphicFramePr>
          <p:cNvPr id="24" name="Chart 23">
            <a:extLst>
              <a:ext uri="{FF2B5EF4-FFF2-40B4-BE49-F238E27FC236}">
                <a16:creationId xmlns:a16="http://schemas.microsoft.com/office/drawing/2014/main" id="{52C49106-42BD-181C-BD3E-729A483EDE1C}"/>
              </a:ext>
            </a:extLst>
          </p:cNvPr>
          <p:cNvGraphicFramePr/>
          <p:nvPr>
            <p:extLst>
              <p:ext uri="{D42A27DB-BD31-4B8C-83A1-F6EECF244321}">
                <p14:modId xmlns:p14="http://schemas.microsoft.com/office/powerpoint/2010/main" val="3223385014"/>
              </p:ext>
            </p:extLst>
          </p:nvPr>
        </p:nvGraphicFramePr>
        <p:xfrm>
          <a:off x="4213889" y="4088971"/>
          <a:ext cx="7421822" cy="1970499"/>
        </p:xfrm>
        <a:graphic>
          <a:graphicData uri="http://schemas.openxmlformats.org/drawingml/2006/chart">
            <c:chart xmlns:c="http://schemas.openxmlformats.org/drawingml/2006/chart" xmlns:r="http://schemas.openxmlformats.org/officeDocument/2006/relationships" r:id="rId10"/>
          </a:graphicData>
        </a:graphic>
      </p:graphicFrame>
      <p:sp>
        <p:nvSpPr>
          <p:cNvPr id="25" name="TextBox 24">
            <a:extLst>
              <a:ext uri="{FF2B5EF4-FFF2-40B4-BE49-F238E27FC236}">
                <a16:creationId xmlns:a16="http://schemas.microsoft.com/office/drawing/2014/main" id="{4F41A0EF-7317-1A73-65F9-15EB91ED1A4E}"/>
              </a:ext>
            </a:extLst>
          </p:cNvPr>
          <p:cNvSpPr txBox="1"/>
          <p:nvPr/>
        </p:nvSpPr>
        <p:spPr>
          <a:xfrm>
            <a:off x="10679533" y="4237545"/>
            <a:ext cx="908166" cy="954107"/>
          </a:xfrm>
          <a:prstGeom prst="rect">
            <a:avLst/>
          </a:prstGeom>
          <a:solidFill>
            <a:schemeClr val="bg2"/>
          </a:solidFill>
        </p:spPr>
        <p:txBody>
          <a:bodyPr wrap="square" rtlCol="0">
            <a:spAutoFit/>
          </a:bodyPr>
          <a:lstStyle/>
          <a:p>
            <a:pPr algn="ctr"/>
            <a:r>
              <a:rPr lang="en-US" sz="1400" b="1" dirty="0"/>
              <a:t>Voter File: 24% </a:t>
            </a:r>
            <a:r>
              <a:rPr lang="en-US" sz="1400" dirty="0"/>
              <a:t>did not vote</a:t>
            </a:r>
          </a:p>
        </p:txBody>
      </p:sp>
      <p:cxnSp>
        <p:nvCxnSpPr>
          <p:cNvPr id="26" name="Straight Connector 25">
            <a:extLst>
              <a:ext uri="{FF2B5EF4-FFF2-40B4-BE49-F238E27FC236}">
                <a16:creationId xmlns:a16="http://schemas.microsoft.com/office/drawing/2014/main" id="{271440D5-5850-9852-D8CA-2F19FEBDA8C5}"/>
              </a:ext>
            </a:extLst>
          </p:cNvPr>
          <p:cNvCxnSpPr>
            <a:cxnSpLocks/>
          </p:cNvCxnSpPr>
          <p:nvPr/>
        </p:nvCxnSpPr>
        <p:spPr>
          <a:xfrm flipV="1">
            <a:off x="2452783" y="1194324"/>
            <a:ext cx="14639" cy="2433613"/>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2B9DBE68-6319-49A6-2E45-1C884938EE02}"/>
              </a:ext>
            </a:extLst>
          </p:cNvPr>
          <p:cNvCxnSpPr>
            <a:cxnSpLocks/>
          </p:cNvCxnSpPr>
          <p:nvPr/>
        </p:nvCxnSpPr>
        <p:spPr>
          <a:xfrm flipV="1">
            <a:off x="6060259" y="1198714"/>
            <a:ext cx="0" cy="242420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FE8FC2F7-943F-8252-052E-2EF3B7ADA969}"/>
              </a:ext>
            </a:extLst>
          </p:cNvPr>
          <p:cNvCxnSpPr>
            <a:cxnSpLocks/>
          </p:cNvCxnSpPr>
          <p:nvPr/>
        </p:nvCxnSpPr>
        <p:spPr>
          <a:xfrm flipV="1">
            <a:off x="9550219" y="1186522"/>
            <a:ext cx="0" cy="2424207"/>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4" name="Chart 33">
            <a:extLst>
              <a:ext uri="{FF2B5EF4-FFF2-40B4-BE49-F238E27FC236}">
                <a16:creationId xmlns:a16="http://schemas.microsoft.com/office/drawing/2014/main" id="{F9DFD0D1-2F7E-DDC5-0447-673EAEE1BDCB}"/>
              </a:ext>
            </a:extLst>
          </p:cNvPr>
          <p:cNvGraphicFramePr/>
          <p:nvPr>
            <p:extLst>
              <p:ext uri="{D42A27DB-BD31-4B8C-83A1-F6EECF244321}">
                <p14:modId xmlns:p14="http://schemas.microsoft.com/office/powerpoint/2010/main" val="2673985548"/>
              </p:ext>
            </p:extLst>
          </p:nvPr>
        </p:nvGraphicFramePr>
        <p:xfrm>
          <a:off x="8968656" y="1705813"/>
          <a:ext cx="3657600" cy="2112188"/>
        </p:xfrm>
        <a:graphic>
          <a:graphicData uri="http://schemas.openxmlformats.org/drawingml/2006/chart">
            <c:chart xmlns:c="http://schemas.openxmlformats.org/drawingml/2006/chart" xmlns:r="http://schemas.openxmlformats.org/officeDocument/2006/relationships" r:id="rId11"/>
          </a:graphicData>
        </a:graphic>
      </p:graphicFrame>
      <p:sp>
        <p:nvSpPr>
          <p:cNvPr id="35" name="TextBox 34">
            <a:extLst>
              <a:ext uri="{FF2B5EF4-FFF2-40B4-BE49-F238E27FC236}">
                <a16:creationId xmlns:a16="http://schemas.microsoft.com/office/drawing/2014/main" id="{11A50490-03D9-BC76-AF62-442EBC07132A}"/>
              </a:ext>
            </a:extLst>
          </p:cNvPr>
          <p:cNvSpPr txBox="1"/>
          <p:nvPr/>
        </p:nvSpPr>
        <p:spPr>
          <a:xfrm>
            <a:off x="8968656" y="1210976"/>
            <a:ext cx="3657600" cy="33855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Marital Status</a:t>
            </a:r>
          </a:p>
        </p:txBody>
      </p:sp>
    </p:spTree>
    <p:extLst>
      <p:ext uri="{BB962C8B-B14F-4D97-AF65-F5344CB8AC3E}">
        <p14:creationId xmlns:p14="http://schemas.microsoft.com/office/powerpoint/2010/main" val="382021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E0D6-7077-1388-2791-421DC18CAB5E}"/>
              </a:ext>
            </a:extLst>
          </p:cNvPr>
          <p:cNvSpPr>
            <a:spLocks noGrp="1"/>
          </p:cNvSpPr>
          <p:nvPr>
            <p:ph type="title"/>
          </p:nvPr>
        </p:nvSpPr>
        <p:spPr>
          <a:xfrm>
            <a:off x="594359" y="445092"/>
            <a:ext cx="10993339" cy="1407206"/>
          </a:xfrm>
        </p:spPr>
        <p:txBody>
          <a:bodyPr>
            <a:normAutofit/>
          </a:bodyPr>
          <a:lstStyle/>
          <a:p>
            <a:r>
              <a:rPr lang="en-US"/>
              <a:t>Democrats have a slight edge over Republicans in the upcoming midterm in our sample, both in terms of vote share and motivation. </a:t>
            </a:r>
          </a:p>
        </p:txBody>
      </p:sp>
      <p:sp>
        <p:nvSpPr>
          <p:cNvPr id="3" name="Slide Number Placeholder 2">
            <a:extLst>
              <a:ext uri="{FF2B5EF4-FFF2-40B4-BE49-F238E27FC236}">
                <a16:creationId xmlns:a16="http://schemas.microsoft.com/office/drawing/2014/main" id="{445E3BE9-EE45-945C-4DA5-3AE77F885057}"/>
              </a:ext>
            </a:extLst>
          </p:cNvPr>
          <p:cNvSpPr>
            <a:spLocks noGrp="1"/>
          </p:cNvSpPr>
          <p:nvPr>
            <p:ph type="sldNum" sz="quarter" idx="12"/>
          </p:nvPr>
        </p:nvSpPr>
        <p:spPr/>
        <p:txBody>
          <a:bodyPr/>
          <a:lstStyle/>
          <a:p>
            <a:fld id="{35AC7A8B-0617-B84C-BE7C-25188248DABA}" type="slidenum">
              <a:rPr lang="en-US" smtClean="0"/>
              <a:pPr/>
              <a:t>7</a:t>
            </a:fld>
            <a:endParaRPr lang="en-US"/>
          </a:p>
        </p:txBody>
      </p:sp>
      <p:sp>
        <p:nvSpPr>
          <p:cNvPr id="4" name="TextBox 3">
            <a:extLst>
              <a:ext uri="{FF2B5EF4-FFF2-40B4-BE49-F238E27FC236}">
                <a16:creationId xmlns:a16="http://schemas.microsoft.com/office/drawing/2014/main" id="{FDF19592-BBCB-8491-7630-4B02EB7CD5F2}"/>
              </a:ext>
            </a:extLst>
          </p:cNvPr>
          <p:cNvSpPr txBox="1"/>
          <p:nvPr/>
        </p:nvSpPr>
        <p:spPr>
          <a:xfrm>
            <a:off x="1083063" y="1586392"/>
            <a:ext cx="4546806" cy="830997"/>
          </a:xfrm>
          <a:prstGeom prst="rect">
            <a:avLst/>
          </a:prstGeom>
          <a:noFill/>
        </p:spPr>
        <p:txBody>
          <a:bodyPr wrap="square" rtlCol="0">
            <a:spAutoFit/>
          </a:bodyPr>
          <a:lstStyle/>
          <a:p>
            <a:pPr algn="ctr"/>
            <a:r>
              <a:rPr lang="en-US" sz="1600" i="1"/>
              <a:t>In the 2026 election for the U.S. House of Representatives in your district, will you vote…?</a:t>
            </a:r>
          </a:p>
        </p:txBody>
      </p:sp>
      <p:sp>
        <p:nvSpPr>
          <p:cNvPr id="5" name="TextBox 4">
            <a:extLst>
              <a:ext uri="{FF2B5EF4-FFF2-40B4-BE49-F238E27FC236}">
                <a16:creationId xmlns:a16="http://schemas.microsoft.com/office/drawing/2014/main" id="{73E25A00-D0A8-5303-B01F-C60CE61B0D94}"/>
              </a:ext>
            </a:extLst>
          </p:cNvPr>
          <p:cNvSpPr txBox="1"/>
          <p:nvPr/>
        </p:nvSpPr>
        <p:spPr>
          <a:xfrm>
            <a:off x="6790136" y="1586392"/>
            <a:ext cx="4125995" cy="830997"/>
          </a:xfrm>
          <a:prstGeom prst="rect">
            <a:avLst/>
          </a:prstGeom>
          <a:noFill/>
        </p:spPr>
        <p:txBody>
          <a:bodyPr wrap="square" rtlCol="0">
            <a:spAutoFit/>
          </a:bodyPr>
          <a:lstStyle/>
          <a:p>
            <a:pPr algn="ctr"/>
            <a:r>
              <a:rPr lang="en-US" sz="1600" i="1"/>
              <a:t>Looking ahead to the 2026 election for U.S. House of Representatives in your district, how motivated are you to vote? </a:t>
            </a:r>
          </a:p>
        </p:txBody>
      </p:sp>
      <p:cxnSp>
        <p:nvCxnSpPr>
          <p:cNvPr id="6" name="Straight Connector 5">
            <a:extLst>
              <a:ext uri="{FF2B5EF4-FFF2-40B4-BE49-F238E27FC236}">
                <a16:creationId xmlns:a16="http://schemas.microsoft.com/office/drawing/2014/main" id="{A32E094E-2D03-08A2-FE68-91620A33CAEC}"/>
              </a:ext>
            </a:extLst>
          </p:cNvPr>
          <p:cNvCxnSpPr>
            <a:cxnSpLocks/>
          </p:cNvCxnSpPr>
          <p:nvPr/>
        </p:nvCxnSpPr>
        <p:spPr>
          <a:xfrm flipV="1">
            <a:off x="6107289" y="1512822"/>
            <a:ext cx="0" cy="4346111"/>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8" name="Table 7">
            <a:extLst>
              <a:ext uri="{FF2B5EF4-FFF2-40B4-BE49-F238E27FC236}">
                <a16:creationId xmlns:a16="http://schemas.microsoft.com/office/drawing/2014/main" id="{E49BEADB-609C-8520-F1D7-22F1BB8ABBEC}"/>
              </a:ext>
            </a:extLst>
          </p:cNvPr>
          <p:cNvGraphicFramePr>
            <a:graphicFrameLocks noGrp="1"/>
          </p:cNvGraphicFramePr>
          <p:nvPr>
            <p:extLst>
              <p:ext uri="{D42A27DB-BD31-4B8C-83A1-F6EECF244321}">
                <p14:modId xmlns:p14="http://schemas.microsoft.com/office/powerpoint/2010/main" val="1005106801"/>
              </p:ext>
            </p:extLst>
          </p:nvPr>
        </p:nvGraphicFramePr>
        <p:xfrm>
          <a:off x="594359" y="5538045"/>
          <a:ext cx="10993338" cy="370840"/>
        </p:xfrm>
        <a:graphic>
          <a:graphicData uri="http://schemas.openxmlformats.org/drawingml/2006/table">
            <a:tbl>
              <a:tblPr firstRow="1" bandRow="1">
                <a:tableStyleId>{2D5ABB26-0587-4C30-8999-92F81FD0307C}</a:tableStyleId>
              </a:tblPr>
              <a:tblGrid>
                <a:gridCol w="5496669">
                  <a:extLst>
                    <a:ext uri="{9D8B030D-6E8A-4147-A177-3AD203B41FA5}">
                      <a16:colId xmlns:a16="http://schemas.microsoft.com/office/drawing/2014/main" val="3716796323"/>
                    </a:ext>
                  </a:extLst>
                </a:gridCol>
                <a:gridCol w="1832223">
                  <a:extLst>
                    <a:ext uri="{9D8B030D-6E8A-4147-A177-3AD203B41FA5}">
                      <a16:colId xmlns:a16="http://schemas.microsoft.com/office/drawing/2014/main" val="709267636"/>
                    </a:ext>
                  </a:extLst>
                </a:gridCol>
                <a:gridCol w="1832223">
                  <a:extLst>
                    <a:ext uri="{9D8B030D-6E8A-4147-A177-3AD203B41FA5}">
                      <a16:colId xmlns:a16="http://schemas.microsoft.com/office/drawing/2014/main" val="3980735951"/>
                    </a:ext>
                  </a:extLst>
                </a:gridCol>
                <a:gridCol w="1832223">
                  <a:extLst>
                    <a:ext uri="{9D8B030D-6E8A-4147-A177-3AD203B41FA5}">
                      <a16:colId xmlns:a16="http://schemas.microsoft.com/office/drawing/2014/main" val="1835726203"/>
                    </a:ext>
                  </a:extLst>
                </a:gridCol>
              </a:tblGrid>
              <a:tr h="370840">
                <a:tc>
                  <a:txBody>
                    <a:bodyPr/>
                    <a:lstStyle/>
                    <a:p>
                      <a:pPr algn="ctr"/>
                      <a:endParaRPr lang="en-US" sz="1400" b="1"/>
                    </a:p>
                  </a:txBody>
                  <a:tcPr/>
                </a:tc>
                <a:tc>
                  <a:txBody>
                    <a:bodyPr/>
                    <a:lstStyle/>
                    <a:p>
                      <a:pPr algn="ctr"/>
                      <a:r>
                        <a:rPr lang="en-US" sz="1400" b="1"/>
                        <a:t>All Voters</a:t>
                      </a:r>
                    </a:p>
                  </a:txBody>
                  <a:tcPr/>
                </a:tc>
                <a:tc>
                  <a:txBody>
                    <a:bodyPr/>
                    <a:lstStyle/>
                    <a:p>
                      <a:pPr algn="ctr"/>
                      <a:r>
                        <a:rPr lang="en-US" sz="1400" b="1"/>
                        <a:t>2026 Dem Voters</a:t>
                      </a:r>
                    </a:p>
                  </a:txBody>
                  <a:tcPr/>
                </a:tc>
                <a:tc>
                  <a:txBody>
                    <a:bodyPr/>
                    <a:lstStyle/>
                    <a:p>
                      <a:pPr algn="ctr"/>
                      <a:r>
                        <a:rPr lang="en-US" sz="1400" b="1"/>
                        <a:t>2026 GOP Voters</a:t>
                      </a:r>
                    </a:p>
                  </a:txBody>
                  <a:tcPr/>
                </a:tc>
                <a:extLst>
                  <a:ext uri="{0D108BD9-81ED-4DB2-BD59-A6C34878D82A}">
                    <a16:rowId xmlns:a16="http://schemas.microsoft.com/office/drawing/2014/main" val="3584875125"/>
                  </a:ext>
                </a:extLst>
              </a:tr>
            </a:tbl>
          </a:graphicData>
        </a:graphic>
      </p:graphicFrame>
      <p:graphicFrame>
        <p:nvGraphicFramePr>
          <p:cNvPr id="9" name="Chart 8">
            <a:extLst>
              <a:ext uri="{FF2B5EF4-FFF2-40B4-BE49-F238E27FC236}">
                <a16:creationId xmlns:a16="http://schemas.microsoft.com/office/drawing/2014/main" id="{05895DC7-E81A-218C-1764-33AB39BC70D4}"/>
              </a:ext>
            </a:extLst>
          </p:cNvPr>
          <p:cNvGraphicFramePr/>
          <p:nvPr>
            <p:extLst>
              <p:ext uri="{D42A27DB-BD31-4B8C-83A1-F6EECF244321}">
                <p14:modId xmlns:p14="http://schemas.microsoft.com/office/powerpoint/2010/main" val="2466605234"/>
              </p:ext>
            </p:extLst>
          </p:nvPr>
        </p:nvGraphicFramePr>
        <p:xfrm>
          <a:off x="594359" y="2274904"/>
          <a:ext cx="5512930" cy="57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A7E7211-C201-3833-BD89-9E5AAE5CC808}"/>
              </a:ext>
            </a:extLst>
          </p:cNvPr>
          <p:cNvGraphicFramePr/>
          <p:nvPr>
            <p:extLst>
              <p:ext uri="{D42A27DB-BD31-4B8C-83A1-F6EECF244321}">
                <p14:modId xmlns:p14="http://schemas.microsoft.com/office/powerpoint/2010/main" val="3389793668"/>
              </p:ext>
            </p:extLst>
          </p:nvPr>
        </p:nvGraphicFramePr>
        <p:xfrm>
          <a:off x="1092822" y="2406818"/>
          <a:ext cx="3367664" cy="31312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2B64D0B-D8B0-A04E-5C53-947AF5EE7FF4}"/>
              </a:ext>
            </a:extLst>
          </p:cNvPr>
          <p:cNvSpPr txBox="1"/>
          <p:nvPr/>
        </p:nvSpPr>
        <p:spPr>
          <a:xfrm>
            <a:off x="1847304" y="3374151"/>
            <a:ext cx="766557" cy="307777"/>
          </a:xfrm>
          <a:prstGeom prst="rect">
            <a:avLst/>
          </a:prstGeom>
          <a:solidFill>
            <a:schemeClr val="accent1">
              <a:lumMod val="20000"/>
              <a:lumOff val="80000"/>
            </a:schemeClr>
          </a:solidFill>
        </p:spPr>
        <p:txBody>
          <a:bodyPr wrap="none" rtlCol="0">
            <a:spAutoFit/>
          </a:bodyPr>
          <a:lstStyle/>
          <a:p>
            <a:r>
              <a:rPr lang="en-US" sz="1400"/>
              <a:t>Net: </a:t>
            </a:r>
            <a:r>
              <a:rPr lang="en-US" sz="1400" b="1"/>
              <a:t>+3</a:t>
            </a:r>
          </a:p>
        </p:txBody>
      </p:sp>
      <p:graphicFrame>
        <p:nvGraphicFramePr>
          <p:cNvPr id="14" name="Chart 13">
            <a:extLst>
              <a:ext uri="{FF2B5EF4-FFF2-40B4-BE49-F238E27FC236}">
                <a16:creationId xmlns:a16="http://schemas.microsoft.com/office/drawing/2014/main" id="{F79AC6E4-C6EE-D66A-290E-804CCDEE292C}"/>
              </a:ext>
            </a:extLst>
          </p:cNvPr>
          <p:cNvGraphicFramePr/>
          <p:nvPr>
            <p:extLst>
              <p:ext uri="{D42A27DB-BD31-4B8C-83A1-F6EECF244321}">
                <p14:modId xmlns:p14="http://schemas.microsoft.com/office/powerpoint/2010/main" val="1759466159"/>
              </p:ext>
            </p:extLst>
          </p:nvPr>
        </p:nvGraphicFramePr>
        <p:xfrm>
          <a:off x="6091033" y="2480388"/>
          <a:ext cx="5512930" cy="3775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0B00C1CA-3461-FC3A-5F8D-84F6D9D04373}"/>
              </a:ext>
            </a:extLst>
          </p:cNvPr>
          <p:cNvGraphicFramePr/>
          <p:nvPr>
            <p:extLst>
              <p:ext uri="{D42A27DB-BD31-4B8C-83A1-F6EECF244321}">
                <p14:modId xmlns:p14="http://schemas.microsoft.com/office/powerpoint/2010/main" val="3310090898"/>
              </p:ext>
            </p:extLst>
          </p:nvPr>
        </p:nvGraphicFramePr>
        <p:xfrm>
          <a:off x="6101307" y="2876681"/>
          <a:ext cx="5490354" cy="26510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e 6">
            <a:extLst>
              <a:ext uri="{FF2B5EF4-FFF2-40B4-BE49-F238E27FC236}">
                <a16:creationId xmlns:a16="http://schemas.microsoft.com/office/drawing/2014/main" id="{41319AC8-8E68-8173-ECA7-2E7FEC121A52}"/>
              </a:ext>
            </a:extLst>
          </p:cNvPr>
          <p:cNvGraphicFramePr>
            <a:graphicFrameLocks noGrp="1"/>
          </p:cNvGraphicFramePr>
          <p:nvPr>
            <p:extLst>
              <p:ext uri="{D42A27DB-BD31-4B8C-83A1-F6EECF244321}">
                <p14:modId xmlns:p14="http://schemas.microsoft.com/office/powerpoint/2010/main" val="2713223116"/>
              </p:ext>
            </p:extLst>
          </p:nvPr>
        </p:nvGraphicFramePr>
        <p:xfrm>
          <a:off x="3237186" y="3035343"/>
          <a:ext cx="2691478" cy="1158240"/>
        </p:xfrm>
        <a:graphic>
          <a:graphicData uri="http://schemas.openxmlformats.org/drawingml/2006/table">
            <a:tbl>
              <a:tblPr firstRow="1" bandRow="1">
                <a:tableStyleId>{5C22544A-7EE6-4342-B048-85BDC9FD1C3A}</a:tableStyleId>
              </a:tblPr>
              <a:tblGrid>
                <a:gridCol w="1486292">
                  <a:extLst>
                    <a:ext uri="{9D8B030D-6E8A-4147-A177-3AD203B41FA5}">
                      <a16:colId xmlns:a16="http://schemas.microsoft.com/office/drawing/2014/main" val="2193915592"/>
                    </a:ext>
                  </a:extLst>
                </a:gridCol>
                <a:gridCol w="607682">
                  <a:extLst>
                    <a:ext uri="{9D8B030D-6E8A-4147-A177-3AD203B41FA5}">
                      <a16:colId xmlns:a16="http://schemas.microsoft.com/office/drawing/2014/main" val="433783876"/>
                    </a:ext>
                  </a:extLst>
                </a:gridCol>
                <a:gridCol w="597504">
                  <a:extLst>
                    <a:ext uri="{9D8B030D-6E8A-4147-A177-3AD203B41FA5}">
                      <a16:colId xmlns:a16="http://schemas.microsoft.com/office/drawing/2014/main" val="2460860109"/>
                    </a:ext>
                  </a:extLst>
                </a:gridCol>
              </a:tblGrid>
              <a:tr h="221960">
                <a:tc>
                  <a:txBody>
                    <a:bodyPr/>
                    <a:lstStyle/>
                    <a:p>
                      <a:endParaRPr lang="en-US" sz="130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300"/>
                        <a:t>DEM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300"/>
                        <a:t>GOP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30785838"/>
                  </a:ext>
                </a:extLst>
              </a:tr>
              <a:tr h="221960">
                <a:tc>
                  <a:txBody>
                    <a:bodyPr/>
                    <a:lstStyle/>
                    <a:p>
                      <a:r>
                        <a:rPr lang="en-US" sz="1300"/>
                        <a:t>Harris voters</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89</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3</a:t>
                      </a:r>
                    </a:p>
                  </a:txBody>
                  <a:tcPr>
                    <a:lnL w="12700" cmpd="sng">
                      <a:noFill/>
                    </a:lnL>
                    <a:lnR w="12700" cmpd="sng">
                      <a:noFill/>
                    </a:lnR>
                    <a:lnT w="381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478472"/>
                  </a:ext>
                </a:extLst>
              </a:tr>
              <a:tr h="221960">
                <a:tc>
                  <a:txBody>
                    <a:bodyPr/>
                    <a:lstStyle/>
                    <a:p>
                      <a:r>
                        <a:rPr lang="en-US" sz="1300"/>
                        <a:t>Trump voters</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5</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a:t>85</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310853"/>
                  </a:ext>
                </a:extLst>
              </a:tr>
              <a:tr h="221960">
                <a:tc>
                  <a:txBody>
                    <a:bodyPr/>
                    <a:lstStyle/>
                    <a:p>
                      <a:r>
                        <a:rPr lang="en-US" sz="1300"/>
                        <a:t>'24 Nonvoter </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300"/>
                        <a:t>47</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300"/>
                        <a:t>34</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1754896"/>
                  </a:ext>
                </a:extLst>
              </a:tr>
            </a:tbl>
          </a:graphicData>
        </a:graphic>
      </p:graphicFrame>
    </p:spTree>
    <p:extLst>
      <p:ext uri="{BB962C8B-B14F-4D97-AF65-F5344CB8AC3E}">
        <p14:creationId xmlns:p14="http://schemas.microsoft.com/office/powerpoint/2010/main" val="381415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6F78-8066-21C5-C1A5-352646404EA3}"/>
              </a:ext>
            </a:extLst>
          </p:cNvPr>
          <p:cNvSpPr>
            <a:spLocks noGrp="1"/>
          </p:cNvSpPr>
          <p:nvPr>
            <p:ph type="title"/>
          </p:nvPr>
        </p:nvSpPr>
        <p:spPr>
          <a:xfrm>
            <a:off x="594360" y="466750"/>
            <a:ext cx="10759440" cy="1057250"/>
          </a:xfrm>
        </p:spPr>
        <p:txBody>
          <a:bodyPr>
            <a:normAutofit/>
          </a:bodyPr>
          <a:lstStyle/>
          <a:p>
            <a:r>
              <a:rPr lang="en-US"/>
              <a:t>Voters lean toward believing that Democrats are more likely to look out for them than Republicans. </a:t>
            </a:r>
          </a:p>
        </p:txBody>
      </p:sp>
      <p:sp>
        <p:nvSpPr>
          <p:cNvPr id="3" name="Slide Number Placeholder 2">
            <a:extLst>
              <a:ext uri="{FF2B5EF4-FFF2-40B4-BE49-F238E27FC236}">
                <a16:creationId xmlns:a16="http://schemas.microsoft.com/office/drawing/2014/main" id="{BE8ACDB3-949D-90CE-BDCA-71F109450F91}"/>
              </a:ext>
            </a:extLst>
          </p:cNvPr>
          <p:cNvSpPr>
            <a:spLocks noGrp="1"/>
          </p:cNvSpPr>
          <p:nvPr>
            <p:ph type="sldNum" sz="quarter" idx="12"/>
          </p:nvPr>
        </p:nvSpPr>
        <p:spPr/>
        <p:txBody>
          <a:bodyPr/>
          <a:lstStyle/>
          <a:p>
            <a:fld id="{35AC7A8B-0617-B84C-BE7C-25188248DABA}" type="slidenum">
              <a:rPr lang="en-US" smtClean="0"/>
              <a:pPr/>
              <a:t>8</a:t>
            </a:fld>
            <a:endParaRPr lang="en-US"/>
          </a:p>
        </p:txBody>
      </p:sp>
      <p:graphicFrame>
        <p:nvGraphicFramePr>
          <p:cNvPr id="4" name="Table 3">
            <a:extLst>
              <a:ext uri="{FF2B5EF4-FFF2-40B4-BE49-F238E27FC236}">
                <a16:creationId xmlns:a16="http://schemas.microsoft.com/office/drawing/2014/main" id="{0B7D2380-A1DB-8181-7DD9-F76720839AA4}"/>
              </a:ext>
            </a:extLst>
          </p:cNvPr>
          <p:cNvGraphicFramePr>
            <a:graphicFrameLocks noGrp="1"/>
          </p:cNvGraphicFramePr>
          <p:nvPr>
            <p:extLst>
              <p:ext uri="{D42A27DB-BD31-4B8C-83A1-F6EECF244321}">
                <p14:modId xmlns:p14="http://schemas.microsoft.com/office/powerpoint/2010/main" val="431322577"/>
              </p:ext>
            </p:extLst>
          </p:nvPr>
        </p:nvGraphicFramePr>
        <p:xfrm>
          <a:off x="6872867" y="1523999"/>
          <a:ext cx="4714832" cy="4291583"/>
        </p:xfrm>
        <a:graphic>
          <a:graphicData uri="http://schemas.openxmlformats.org/drawingml/2006/table">
            <a:tbl>
              <a:tblPr/>
              <a:tblGrid>
                <a:gridCol w="2125745">
                  <a:extLst>
                    <a:ext uri="{9D8B030D-6E8A-4147-A177-3AD203B41FA5}">
                      <a16:colId xmlns:a16="http://schemas.microsoft.com/office/drawing/2014/main" val="1698489317"/>
                    </a:ext>
                  </a:extLst>
                </a:gridCol>
                <a:gridCol w="1304818">
                  <a:extLst>
                    <a:ext uri="{9D8B030D-6E8A-4147-A177-3AD203B41FA5}">
                      <a16:colId xmlns:a16="http://schemas.microsoft.com/office/drawing/2014/main" val="1611439872"/>
                    </a:ext>
                  </a:extLst>
                </a:gridCol>
                <a:gridCol w="1284269">
                  <a:extLst>
                    <a:ext uri="{9D8B030D-6E8A-4147-A177-3AD203B41FA5}">
                      <a16:colId xmlns:a16="http://schemas.microsoft.com/office/drawing/2014/main" val="2763583690"/>
                    </a:ext>
                  </a:extLst>
                </a:gridCol>
              </a:tblGrid>
              <a:tr h="264308">
                <a:tc>
                  <a:txBody>
                    <a:bodyPr/>
                    <a:lstStyle/>
                    <a:p>
                      <a:pPr algn="l" rtl="0" fontAlgn="base">
                        <a:lnSpc>
                          <a:spcPct val="100000"/>
                        </a:lnSpc>
                        <a:buNone/>
                      </a:pPr>
                      <a:r>
                        <a:rPr lang="en-US" sz="1400" b="0" i="0">
                          <a:effectLst/>
                          <a:latin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Democrats %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rtl="0" fontAlgn="base">
                        <a:lnSpc>
                          <a:spcPct val="100000"/>
                        </a:lnSpc>
                        <a:buNone/>
                      </a:pPr>
                      <a:r>
                        <a:rPr lang="en-US" sz="1400" b="1" i="0">
                          <a:solidFill>
                            <a:schemeClr val="bg1"/>
                          </a:solidFill>
                          <a:effectLst/>
                          <a:latin typeface="Arial" panose="020B0604020202020204" pitchFamily="34" charset="0"/>
                        </a:rPr>
                        <a:t>Republicans %</a:t>
                      </a:r>
                      <a:endParaRPr lang="en-US" sz="2400" b="1" i="0">
                        <a:solidFill>
                          <a:schemeClr val="bg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08600242"/>
                  </a:ext>
                </a:extLst>
              </a:tr>
              <a:tr h="268485">
                <a:tc>
                  <a:txBody>
                    <a:bodyPr/>
                    <a:lstStyle/>
                    <a:p>
                      <a:pPr algn="l" rtl="0" fontAlgn="base">
                        <a:lnSpc>
                          <a:spcPct val="100000"/>
                        </a:lnSpc>
                        <a:buNone/>
                      </a:pPr>
                      <a:r>
                        <a:rPr lang="en-US" sz="1400" b="0" i="0" dirty="0">
                          <a:effectLst/>
                          <a:latin typeface="Arial" panose="020B0604020202020204" pitchFamily="34" charset="0"/>
                        </a:rPr>
                        <a:t>Swing voters*</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45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37 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36292321"/>
                  </a:ext>
                </a:extLst>
              </a:tr>
              <a:tr h="268485">
                <a:tc>
                  <a:txBody>
                    <a:bodyPr/>
                    <a:lstStyle/>
                    <a:p>
                      <a:pPr algn="l" rtl="0" fontAlgn="base">
                        <a:lnSpc>
                          <a:spcPct val="100000"/>
                        </a:lnSpc>
                        <a:buNone/>
                      </a:pPr>
                      <a:r>
                        <a:rPr lang="en-US" sz="1400" b="0" i="0" dirty="0">
                          <a:effectLst/>
                          <a:latin typeface="Arial" panose="020B0604020202020204" pitchFamily="34" charset="0"/>
                        </a:rPr>
                        <a:t>Liberal Democrats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96</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1 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4223329448"/>
                  </a:ext>
                </a:extLst>
              </a:tr>
              <a:tr h="268485">
                <a:tc>
                  <a:txBody>
                    <a:bodyPr/>
                    <a:lstStyle/>
                    <a:p>
                      <a:pPr algn="l" rtl="0" fontAlgn="base">
                        <a:lnSpc>
                          <a:spcPct val="100000"/>
                        </a:lnSpc>
                        <a:buNone/>
                      </a:pPr>
                      <a:r>
                        <a:rPr lang="en-US" sz="1400" b="0" i="0">
                          <a:effectLst/>
                          <a:latin typeface="Arial" panose="020B0604020202020204" pitchFamily="34" charset="0"/>
                        </a:rPr>
                        <a:t>Other Democrats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88</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3438385726"/>
                  </a:ext>
                </a:extLst>
              </a:tr>
              <a:tr h="268485">
                <a:tc>
                  <a:txBody>
                    <a:bodyPr/>
                    <a:lstStyle/>
                    <a:p>
                      <a:pPr algn="l" rtl="0" fontAlgn="base">
                        <a:lnSpc>
                          <a:spcPct val="100000"/>
                        </a:lnSpc>
                        <a:buNone/>
                      </a:pPr>
                      <a:r>
                        <a:rPr lang="en-US" sz="1400" b="0" i="0">
                          <a:effectLst/>
                          <a:latin typeface="Arial" panose="020B0604020202020204" pitchFamily="34" charset="0"/>
                        </a:rPr>
                        <a:t>Independents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25 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11 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03212427"/>
                  </a:ext>
                </a:extLst>
              </a:tr>
              <a:tr h="268485">
                <a:tc>
                  <a:txBody>
                    <a:bodyPr/>
                    <a:lstStyle/>
                    <a:p>
                      <a:pPr algn="l" rtl="0" fontAlgn="base">
                        <a:lnSpc>
                          <a:spcPct val="100000"/>
                        </a:lnSpc>
                        <a:buNone/>
                      </a:pPr>
                      <a:r>
                        <a:rPr lang="en-US" sz="1400" b="0" i="0">
                          <a:effectLst/>
                          <a:latin typeface="Arial" panose="020B0604020202020204" pitchFamily="34" charset="0"/>
                        </a:rPr>
                        <a:t>Non-MAGA Republicans</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10 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75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75321662"/>
                  </a:ext>
                </a:extLst>
              </a:tr>
              <a:tr h="268485">
                <a:tc>
                  <a:txBody>
                    <a:bodyPr/>
                    <a:lstStyle/>
                    <a:p>
                      <a:pPr algn="l" rtl="0" fontAlgn="base">
                        <a:lnSpc>
                          <a:spcPct val="100000"/>
                        </a:lnSpc>
                        <a:buNone/>
                      </a:pPr>
                      <a:r>
                        <a:rPr lang="en-US" sz="1400" b="0" i="0">
                          <a:effectLst/>
                          <a:latin typeface="Arial" panose="020B0604020202020204" pitchFamily="34" charset="0"/>
                        </a:rPr>
                        <a:t>MAGA Republicans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95</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8709518"/>
                  </a:ext>
                </a:extLst>
              </a:tr>
              <a:tr h="268485">
                <a:tc>
                  <a:txBody>
                    <a:bodyPr/>
                    <a:lstStyle/>
                    <a:p>
                      <a:pPr algn="l" rtl="0" fontAlgn="base">
                        <a:lnSpc>
                          <a:spcPct val="100000"/>
                        </a:lnSpc>
                        <a:buNone/>
                      </a:pPr>
                      <a:r>
                        <a:rPr lang="en-US" sz="1400" b="0" i="0">
                          <a:effectLst/>
                          <a:latin typeface="Arial" panose="020B0604020202020204" pitchFamily="34" charset="0"/>
                        </a:rPr>
                        <a:t>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40 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49</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028471"/>
                  </a:ext>
                </a:extLst>
              </a:tr>
              <a:tr h="268485">
                <a:tc>
                  <a:txBody>
                    <a:bodyPr/>
                    <a:lstStyle/>
                    <a:p>
                      <a:pPr algn="l" rtl="0" fontAlgn="base">
                        <a:lnSpc>
                          <a:spcPct val="100000"/>
                        </a:lnSpc>
                        <a:buNone/>
                      </a:pPr>
                      <a:r>
                        <a:rPr lang="en-US" sz="1400" b="0" i="0">
                          <a:effectLst/>
                          <a:latin typeface="Arial" panose="020B0604020202020204" pitchFamily="34" charset="0"/>
                        </a:rPr>
                        <a:t>Women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52</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36 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304862984"/>
                  </a:ext>
                </a:extLst>
              </a:tr>
              <a:tr h="268485">
                <a:tc>
                  <a:txBody>
                    <a:bodyPr/>
                    <a:lstStyle/>
                    <a:p>
                      <a:pPr algn="l" rtl="0" fontAlgn="base">
                        <a:lnSpc>
                          <a:spcPct val="100000"/>
                        </a:lnSpc>
                        <a:buNone/>
                      </a:pPr>
                      <a:r>
                        <a:rPr lang="en-US" sz="1400" b="0" i="0">
                          <a:effectLst/>
                          <a:latin typeface="Arial" panose="020B0604020202020204" pitchFamily="34" charset="0"/>
                        </a:rPr>
                        <a:t>White noncollege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a:effectLst/>
                          <a:latin typeface="Arial" panose="020B0604020202020204" pitchFamily="34" charset="0"/>
                        </a:rPr>
                        <a:t>32 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56</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3">
                          <a:lumMod val="60000"/>
                          <a:lumOff val="40000"/>
                        </a:schemeClr>
                      </a:solidFill>
                      <a:prstDash val="solid"/>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86084254"/>
                  </a:ext>
                </a:extLst>
              </a:tr>
              <a:tr h="268485">
                <a:tc>
                  <a:txBody>
                    <a:bodyPr/>
                    <a:lstStyle/>
                    <a:p>
                      <a:pPr algn="l" rtl="0" fontAlgn="base">
                        <a:lnSpc>
                          <a:spcPct val="100000"/>
                        </a:lnSpc>
                        <a:buNone/>
                      </a:pPr>
                      <a:r>
                        <a:rPr lang="en-US" sz="1400" b="0" i="0">
                          <a:effectLst/>
                          <a:latin typeface="Arial" panose="020B0604020202020204" pitchFamily="34" charset="0"/>
                        </a:rPr>
                        <a:t>White college grads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dirty="0">
                          <a:effectLst/>
                          <a:latin typeface="Arial" panose="020B0604020202020204" pitchFamily="34" charset="0"/>
                        </a:rPr>
                        <a:t>50</a:t>
                      </a:r>
                      <a:r>
                        <a:rPr lang="en-US" sz="1400" b="0" i="0" dirty="0">
                          <a:effectLst/>
                          <a:latin typeface="Arial" panose="020B0604020202020204" pitchFamily="34" charset="0"/>
                        </a:rPr>
                        <a:t>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42 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367165111"/>
                  </a:ext>
                </a:extLst>
              </a:tr>
              <a:tr h="268485">
                <a:tc>
                  <a:txBody>
                    <a:bodyPr/>
                    <a:lstStyle/>
                    <a:p>
                      <a:pPr algn="l" rtl="0" fontAlgn="base">
                        <a:lnSpc>
                          <a:spcPct val="100000"/>
                        </a:lnSpc>
                        <a:buNone/>
                      </a:pPr>
                      <a:r>
                        <a:rPr lang="en-US" sz="1400" b="0" i="0">
                          <a:effectLst/>
                          <a:latin typeface="Arial" panose="020B0604020202020204" pitchFamily="34" charset="0"/>
                        </a:rPr>
                        <a:t>Black 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72</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18 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1744104918"/>
                  </a:ext>
                </a:extLst>
              </a:tr>
              <a:tr h="268485">
                <a:tc>
                  <a:txBody>
                    <a:bodyPr/>
                    <a:lstStyle/>
                    <a:p>
                      <a:pPr algn="l" rtl="0" fontAlgn="base">
                        <a:lnSpc>
                          <a:spcPct val="100000"/>
                        </a:lnSpc>
                        <a:buNone/>
                      </a:pPr>
                      <a:r>
                        <a:rPr lang="en-US" sz="1400" b="0" i="0">
                          <a:effectLst/>
                          <a:latin typeface="Arial" panose="020B0604020202020204" pitchFamily="34" charset="0"/>
                        </a:rPr>
                        <a:t>Black women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a:effectLst/>
                          <a:latin typeface="Arial" panose="020B0604020202020204" pitchFamily="34" charset="0"/>
                        </a:rPr>
                        <a:t>83</a:t>
                      </a:r>
                      <a:r>
                        <a:rPr lang="en-US" sz="1400" b="0" i="0">
                          <a:effectLst/>
                          <a:latin typeface="Arial" panose="020B0604020202020204" pitchFamily="34" charset="0"/>
                        </a:rPr>
                        <a:t>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a:effectLst/>
                          <a:latin typeface="Arial" panose="020B0604020202020204" pitchFamily="34" charset="0"/>
                        </a:rPr>
                        <a:t>6 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extLst>
                  <a:ext uri="{0D108BD9-81ED-4DB2-BD59-A6C34878D82A}">
                    <a16:rowId xmlns:a16="http://schemas.microsoft.com/office/drawing/2014/main" val="2474274253"/>
                  </a:ext>
                </a:extLst>
              </a:tr>
              <a:tr h="268485">
                <a:tc>
                  <a:txBody>
                    <a:bodyPr/>
                    <a:lstStyle/>
                    <a:p>
                      <a:pPr algn="l" rtl="0" fontAlgn="base">
                        <a:lnSpc>
                          <a:spcPct val="100000"/>
                        </a:lnSpc>
                        <a:buNone/>
                      </a:pPr>
                      <a:r>
                        <a:rPr lang="en-US" sz="1400" b="0" i="0">
                          <a:effectLst/>
                          <a:latin typeface="Arial" panose="020B0604020202020204" pitchFamily="34" charset="0"/>
                        </a:rPr>
                        <a:t>Latino men </a:t>
                      </a:r>
                      <a:endParaRPr lang="en-US" sz="2400" b="0" i="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0" i="0" dirty="0">
                          <a:effectLst/>
                          <a:latin typeface="Arial" panose="020B0604020202020204" pitchFamily="34" charset="0"/>
                        </a:rPr>
                        <a:t>42 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noFill/>
                  </a:tcPr>
                </a:tc>
                <a:tc>
                  <a:txBody>
                    <a:bodyPr/>
                    <a:lstStyle/>
                    <a:p>
                      <a:pPr algn="ctr" rtl="0" fontAlgn="base">
                        <a:lnSpc>
                          <a:spcPct val="100000"/>
                        </a:lnSpc>
                        <a:buNone/>
                      </a:pPr>
                      <a:r>
                        <a:rPr lang="en-US" sz="1400" b="1" i="0" dirty="0">
                          <a:effectLst/>
                          <a:latin typeface="Arial" panose="020B0604020202020204" pitchFamily="34" charset="0"/>
                        </a:rPr>
                        <a:t>45 </a:t>
                      </a:r>
                      <a:endParaRPr lang="en-US" sz="2400" b="1"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75000"/>
                        </a:schemeClr>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74596399"/>
                  </a:ext>
                </a:extLst>
              </a:tr>
              <a:tr h="268485">
                <a:tc>
                  <a:txBody>
                    <a:bodyPr/>
                    <a:lstStyle/>
                    <a:p>
                      <a:pPr algn="l" rtl="0" fontAlgn="base">
                        <a:lnSpc>
                          <a:spcPct val="100000"/>
                        </a:lnSpc>
                        <a:buNone/>
                      </a:pPr>
                      <a:r>
                        <a:rPr lang="en-US" sz="1400" b="0" i="0" dirty="0">
                          <a:effectLst/>
                          <a:latin typeface="Arial" panose="020B0604020202020204" pitchFamily="34" charset="0"/>
                        </a:rPr>
                        <a:t>Latina women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rtl="0" fontAlgn="base">
                        <a:lnSpc>
                          <a:spcPct val="100000"/>
                        </a:lnSpc>
                        <a:buNone/>
                      </a:pPr>
                      <a:r>
                        <a:rPr lang="en-US" sz="1400" b="1" i="0" dirty="0">
                          <a:effectLst/>
                          <a:latin typeface="Arial" panose="020B0604020202020204" pitchFamily="34" charset="0"/>
                        </a:rPr>
                        <a:t>65</a:t>
                      </a:r>
                      <a:r>
                        <a:rPr lang="en-US" sz="1400" b="0" i="0" dirty="0">
                          <a:effectLst/>
                          <a:latin typeface="Arial" panose="020B0604020202020204" pitchFamily="34" charset="0"/>
                        </a:rPr>
                        <a:t>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dirty="0">
                          <a:effectLst/>
                          <a:latin typeface="Arial" panose="020B0604020202020204" pitchFamily="34" charset="0"/>
                        </a:rPr>
                        <a:t>24 </a:t>
                      </a:r>
                      <a:endParaRPr lang="en-US" sz="2400" b="0" i="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75000"/>
                        </a:schemeClr>
                      </a:solidFill>
                      <a:prstDash val="sysDash"/>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8520665"/>
                  </a:ext>
                </a:extLst>
              </a:tr>
              <a:tr h="268485">
                <a:tc>
                  <a:txBody>
                    <a:bodyPr/>
                    <a:lstStyle/>
                    <a:p>
                      <a:pPr algn="l" rtl="0" fontAlgn="base">
                        <a:lnSpc>
                          <a:spcPct val="100000"/>
                        </a:lnSpc>
                        <a:buNone/>
                      </a:pPr>
                      <a:r>
                        <a:rPr lang="en-US" sz="1400" b="0" i="0" dirty="0">
                          <a:effectLst/>
                        </a:rPr>
                        <a:t>Unmarried women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ct val="100000"/>
                        </a:lnSpc>
                        <a:buNone/>
                      </a:pPr>
                      <a:r>
                        <a:rPr lang="en-US" sz="1400" b="1" i="0" dirty="0">
                          <a:effectLst/>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1400" b="0" i="0" dirty="0">
                          <a:effectLst/>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84767034"/>
                  </a:ext>
                </a:extLst>
              </a:tr>
            </a:tbl>
          </a:graphicData>
        </a:graphic>
      </p:graphicFrame>
      <p:cxnSp>
        <p:nvCxnSpPr>
          <p:cNvPr id="5" name="Straight Connector 4">
            <a:extLst>
              <a:ext uri="{FF2B5EF4-FFF2-40B4-BE49-F238E27FC236}">
                <a16:creationId xmlns:a16="http://schemas.microsoft.com/office/drawing/2014/main" id="{A6E43A02-0DFC-994C-0AF2-BF49F7489420}"/>
              </a:ext>
            </a:extLst>
          </p:cNvPr>
          <p:cNvCxnSpPr>
            <a:cxnSpLocks/>
          </p:cNvCxnSpPr>
          <p:nvPr/>
        </p:nvCxnSpPr>
        <p:spPr>
          <a:xfrm flipH="1" flipV="1">
            <a:off x="6631351" y="1523999"/>
            <a:ext cx="7617" cy="4435005"/>
          </a:xfrm>
          <a:prstGeom prst="line">
            <a:avLst/>
          </a:prstGeom>
          <a:ln w="9525" cap="flat" cmpd="sng" algn="ctr">
            <a:solidFill>
              <a:schemeClr val="accent3">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4F460D09-2E67-229F-35C3-BF4ABB24BC49}"/>
              </a:ext>
            </a:extLst>
          </p:cNvPr>
          <p:cNvSpPr txBox="1"/>
          <p:nvPr/>
        </p:nvSpPr>
        <p:spPr>
          <a:xfrm>
            <a:off x="594360" y="1523998"/>
            <a:ext cx="5998906" cy="584775"/>
          </a:xfrm>
          <a:prstGeom prst="rect">
            <a:avLst/>
          </a:prstGeom>
          <a:noFill/>
        </p:spPr>
        <p:txBody>
          <a:bodyPr wrap="square">
            <a:spAutoFit/>
          </a:bodyPr>
          <a:lstStyle/>
          <a:p>
            <a:pPr algn="ctr"/>
            <a:r>
              <a:rPr lang="en-US" sz="1600" b="0" i="1">
                <a:solidFill>
                  <a:srgbClr val="000000"/>
                </a:solidFill>
                <a:effectLst/>
              </a:rPr>
              <a:t>Which party do you think is more likely </a:t>
            </a:r>
            <a:br>
              <a:rPr lang="en-US" sz="1600" b="0" i="1">
                <a:solidFill>
                  <a:srgbClr val="000000"/>
                </a:solidFill>
                <a:effectLst/>
              </a:rPr>
            </a:br>
            <a:r>
              <a:rPr lang="en-US" sz="1600" b="0" i="1">
                <a:solidFill>
                  <a:srgbClr val="000000"/>
                </a:solidFill>
                <a:effectLst/>
              </a:rPr>
              <a:t>to look out for people like you?</a:t>
            </a:r>
            <a:endParaRPr lang="en-US" sz="1600" i="1"/>
          </a:p>
        </p:txBody>
      </p:sp>
      <p:graphicFrame>
        <p:nvGraphicFramePr>
          <p:cNvPr id="9" name="Chart 8">
            <a:extLst>
              <a:ext uri="{FF2B5EF4-FFF2-40B4-BE49-F238E27FC236}">
                <a16:creationId xmlns:a16="http://schemas.microsoft.com/office/drawing/2014/main" id="{14B4732F-CB04-3DB4-4077-67B7CFDA41F3}"/>
              </a:ext>
            </a:extLst>
          </p:cNvPr>
          <p:cNvGraphicFramePr/>
          <p:nvPr>
            <p:extLst>
              <p:ext uri="{D42A27DB-BD31-4B8C-83A1-F6EECF244321}">
                <p14:modId xmlns:p14="http://schemas.microsoft.com/office/powerpoint/2010/main" val="3674546724"/>
              </p:ext>
            </p:extLst>
          </p:nvPr>
        </p:nvGraphicFramePr>
        <p:xfrm>
          <a:off x="594360" y="2249460"/>
          <a:ext cx="6029373" cy="57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D5DC77E-0431-DB7A-60B3-D7C6141440CB}"/>
              </a:ext>
            </a:extLst>
          </p:cNvPr>
          <p:cNvGraphicFramePr/>
          <p:nvPr>
            <p:extLst>
              <p:ext uri="{D42A27DB-BD31-4B8C-83A1-F6EECF244321}">
                <p14:modId xmlns:p14="http://schemas.microsoft.com/office/powerpoint/2010/main" val="640062262"/>
              </p:ext>
            </p:extLst>
          </p:nvPr>
        </p:nvGraphicFramePr>
        <p:xfrm>
          <a:off x="1839530" y="2834233"/>
          <a:ext cx="3508565" cy="317289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06822B2-CCF8-83CF-6646-8C9AFA4C272C}"/>
              </a:ext>
            </a:extLst>
          </p:cNvPr>
          <p:cNvSpPr txBox="1"/>
          <p:nvPr/>
        </p:nvSpPr>
        <p:spPr>
          <a:xfrm>
            <a:off x="4300782" y="3012132"/>
            <a:ext cx="776175" cy="307777"/>
          </a:xfrm>
          <a:prstGeom prst="rect">
            <a:avLst/>
          </a:prstGeom>
          <a:solidFill>
            <a:schemeClr val="accent1">
              <a:lumMod val="20000"/>
              <a:lumOff val="80000"/>
            </a:schemeClr>
          </a:solidFill>
        </p:spPr>
        <p:txBody>
          <a:bodyPr wrap="none" rtlCol="0">
            <a:spAutoFit/>
          </a:bodyPr>
          <a:lstStyle/>
          <a:p>
            <a:r>
              <a:rPr lang="en-US" sz="1400"/>
              <a:t>Net</a:t>
            </a:r>
            <a:r>
              <a:rPr lang="en-US" sz="1400" b="1"/>
              <a:t>: +5</a:t>
            </a:r>
          </a:p>
        </p:txBody>
      </p:sp>
      <p:sp>
        <p:nvSpPr>
          <p:cNvPr id="6" name="TextBox 5">
            <a:extLst>
              <a:ext uri="{FF2B5EF4-FFF2-40B4-BE49-F238E27FC236}">
                <a16:creationId xmlns:a16="http://schemas.microsoft.com/office/drawing/2014/main" id="{3225AF3E-E849-0948-D7FB-98B9D6F9EA8C}"/>
              </a:ext>
            </a:extLst>
          </p:cNvPr>
          <p:cNvSpPr txBox="1"/>
          <p:nvPr/>
        </p:nvSpPr>
        <p:spPr>
          <a:xfrm>
            <a:off x="2098419" y="6288624"/>
            <a:ext cx="8044387" cy="307777"/>
          </a:xfrm>
          <a:prstGeom prst="rect">
            <a:avLst/>
          </a:prstGeom>
          <a:solidFill>
            <a:schemeClr val="accent4">
              <a:lumMod val="20000"/>
              <a:lumOff val="80000"/>
            </a:schemeClr>
          </a:solidFill>
        </p:spPr>
        <p:txBody>
          <a:bodyPr wrap="square">
            <a:spAutoFit/>
          </a:bodyPr>
          <a:lstStyle/>
          <a:p>
            <a:r>
              <a:rPr lang="en-US" sz="1400" b="0" i="0">
                <a:solidFill>
                  <a:srgbClr val="000000"/>
                </a:solidFill>
                <a:effectLst/>
                <a:latin typeface="Arial" panose="020B0604020202020204" pitchFamily="34" charset="0"/>
              </a:rPr>
              <a:t>* Swing voters are defined as voters who do not identify as strong partisans or strong ideologues</a:t>
            </a:r>
            <a:endParaRPr lang="en-US" sz="1400"/>
          </a:p>
        </p:txBody>
      </p:sp>
    </p:spTree>
    <p:extLst>
      <p:ext uri="{BB962C8B-B14F-4D97-AF65-F5344CB8AC3E}">
        <p14:creationId xmlns:p14="http://schemas.microsoft.com/office/powerpoint/2010/main" val="427633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4F5E9-C0F2-DAC2-F165-BC47638B52E5}"/>
              </a:ext>
            </a:extLst>
          </p:cNvPr>
          <p:cNvSpPr>
            <a:spLocks noGrp="1"/>
          </p:cNvSpPr>
          <p:nvPr>
            <p:ph type="body" sz="quarter" idx="10"/>
          </p:nvPr>
        </p:nvSpPr>
        <p:spPr/>
        <p:txBody>
          <a:bodyPr/>
          <a:lstStyle/>
          <a:p>
            <a:r>
              <a:rPr lang="en-US"/>
              <a:t>Several dynamics create fertile ground for the politics of othering, but there are strong countercurrents that mitigate this and provide a foundation for push back.</a:t>
            </a:r>
          </a:p>
        </p:txBody>
      </p:sp>
    </p:spTree>
    <p:extLst>
      <p:ext uri="{BB962C8B-B14F-4D97-AF65-F5344CB8AC3E}">
        <p14:creationId xmlns:p14="http://schemas.microsoft.com/office/powerpoint/2010/main" val="3219023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44">
      <a:dk1>
        <a:srgbClr val="1A1A1A"/>
      </a:dk1>
      <a:lt1>
        <a:srgbClr val="FFFFFF"/>
      </a:lt1>
      <a:dk2>
        <a:srgbClr val="192A3F"/>
      </a:dk2>
      <a:lt2>
        <a:srgbClr val="E6E6E6"/>
      </a:lt2>
      <a:accent1>
        <a:srgbClr val="1B3F68"/>
      </a:accent1>
      <a:accent2>
        <a:srgbClr val="6493A6"/>
      </a:accent2>
      <a:accent3>
        <a:srgbClr val="4C4C4C"/>
      </a:accent3>
      <a:accent4>
        <a:srgbClr val="BE9B59"/>
      </a:accent4>
      <a:accent5>
        <a:srgbClr val="A52E23"/>
      </a:accent5>
      <a:accent6>
        <a:srgbClr val="32613D"/>
      </a:accent6>
      <a:hlink>
        <a:srgbClr val="1B3F68"/>
      </a:hlink>
      <a:folHlink>
        <a:srgbClr val="6493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0EF67C9-AE2A-EC4D-8622-5A80E42DB0A8}" vid="{098CCB8C-FED7-F541-A15A-1FACD854CDB8}"/>
    </a:ext>
  </a:extLst>
</a:theme>
</file>

<file path=ppt/theme/theme2.xml><?xml version="1.0" encoding="utf-8"?>
<a:theme xmlns:a="http://schemas.openxmlformats.org/drawingml/2006/main" name="1_Office Theme">
  <a:themeElements>
    <a:clrScheme name="Custom 44">
      <a:dk1>
        <a:srgbClr val="1A1A1A"/>
      </a:dk1>
      <a:lt1>
        <a:srgbClr val="FFFFFF"/>
      </a:lt1>
      <a:dk2>
        <a:srgbClr val="192A3F"/>
      </a:dk2>
      <a:lt2>
        <a:srgbClr val="E6E6E6"/>
      </a:lt2>
      <a:accent1>
        <a:srgbClr val="1B3F68"/>
      </a:accent1>
      <a:accent2>
        <a:srgbClr val="6493A6"/>
      </a:accent2>
      <a:accent3>
        <a:srgbClr val="4C4C4C"/>
      </a:accent3>
      <a:accent4>
        <a:srgbClr val="BE9B59"/>
      </a:accent4>
      <a:accent5>
        <a:srgbClr val="A52E23"/>
      </a:accent5>
      <a:accent6>
        <a:srgbClr val="32613D"/>
      </a:accent6>
      <a:hlink>
        <a:srgbClr val="1B3F68"/>
      </a:hlink>
      <a:folHlink>
        <a:srgbClr val="6493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0EF67C9-AE2A-EC4D-8622-5A80E42DB0A8}" vid="{098CCB8C-FED7-F541-A15A-1FACD854CD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06eef5-2aa5-4115-bcad-cb93994f7012">
      <Terms xmlns="http://schemas.microsoft.com/office/infopath/2007/PartnerControls"/>
    </lcf76f155ced4ddcb4097134ff3c332f>
    <TaxCatchAll xmlns="f6fdce30-b129-4890-a39b-14f6a3e1014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08FB8BEC924245AEA14A37FB235D77" ma:contentTypeVersion="14" ma:contentTypeDescription="Create a new document." ma:contentTypeScope="" ma:versionID="4e99c8a8ca1a04e6a44c7a488620c07a">
  <xsd:schema xmlns:xsd="http://www.w3.org/2001/XMLSchema" xmlns:xs="http://www.w3.org/2001/XMLSchema" xmlns:p="http://schemas.microsoft.com/office/2006/metadata/properties" xmlns:ns2="ee06eef5-2aa5-4115-bcad-cb93994f7012" xmlns:ns3="f6fdce30-b129-4890-a39b-14f6a3e1014c" targetNamespace="http://schemas.microsoft.com/office/2006/metadata/properties" ma:root="true" ma:fieldsID="901dd6c6190c5376583e7abbb7be1aa9" ns2:_="" ns3:_="">
    <xsd:import namespace="ee06eef5-2aa5-4115-bcad-cb93994f7012"/>
    <xsd:import namespace="f6fdce30-b129-4890-a39b-14f6a3e101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6eef5-2aa5-4115-bcad-cb93994f70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7cf15b2-39de-439c-a4ee-ff85c24e2f3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fdce30-b129-4890-a39b-14f6a3e101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7f58de9-2465-4977-9210-64c6ec7752e0}" ma:internalName="TaxCatchAll" ma:showField="CatchAllData" ma:web="f6fdce30-b129-4890-a39b-14f6a3e10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D2721-DF35-4BEC-B6AD-C9FF016D50E3}">
  <ds:schemaRefs>
    <ds:schemaRef ds:uri="http://schemas.microsoft.com/sharepoint/v3/contenttype/forms"/>
  </ds:schemaRefs>
</ds:datastoreItem>
</file>

<file path=customXml/itemProps2.xml><?xml version="1.0" encoding="utf-8"?>
<ds:datastoreItem xmlns:ds="http://schemas.openxmlformats.org/officeDocument/2006/customXml" ds:itemID="{7CC2F37E-478B-49CC-B533-B026109E650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e06eef5-2aa5-4115-bcad-cb93994f7012"/>
    <ds:schemaRef ds:uri="f6fdce30-b129-4890-a39b-14f6a3e1014c"/>
    <ds:schemaRef ds:uri="http://www.w3.org/XML/1998/namespace"/>
    <ds:schemaRef ds:uri="http://purl.org/dc/dcmitype/"/>
  </ds:schemaRefs>
</ds:datastoreItem>
</file>

<file path=customXml/itemProps3.xml><?xml version="1.0" encoding="utf-8"?>
<ds:datastoreItem xmlns:ds="http://schemas.openxmlformats.org/officeDocument/2006/customXml" ds:itemID="{918D774C-71BA-48AC-A3FD-78871FDDCB71}">
  <ds:schemaRefs>
    <ds:schemaRef ds:uri="ee06eef5-2aa5-4115-bcad-cb93994f7012"/>
    <ds:schemaRef ds:uri="f6fdce30-b129-4890-a39b-14f6a3e101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2603</TotalTime>
  <Words>5764</Words>
  <Application>Microsoft Office PowerPoint</Application>
  <PresentationFormat>Widescreen</PresentationFormat>
  <Paragraphs>1391</Paragraphs>
  <Slides>46</Slides>
  <Notes>32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4" baseType="lpstr">
      <vt:lpstr>Gotham Light</vt:lpstr>
      <vt:lpstr>Arial</vt:lpstr>
      <vt:lpstr>Calibri</vt:lpstr>
      <vt:lpstr>Helvetica</vt:lpstr>
      <vt:lpstr>Wingdings</vt:lpstr>
      <vt:lpstr>Office Theme</vt:lpstr>
      <vt:lpstr>1_Office Theme</vt:lpstr>
      <vt:lpstr>think-cell Slide</vt:lpstr>
      <vt:lpstr>PowerPoint Presentation</vt:lpstr>
      <vt:lpstr>PowerPoint Presentation</vt:lpstr>
      <vt:lpstr>Key Takeaways </vt:lpstr>
      <vt:lpstr>Principles of Effective Responses</vt:lpstr>
      <vt:lpstr>Messaging Recommendations</vt:lpstr>
      <vt:lpstr>Profile of Sample </vt:lpstr>
      <vt:lpstr>Democrats have a slight edge over Republicans in the upcoming midterm in our sample, both in terms of vote share and motivation. </vt:lpstr>
      <vt:lpstr>Voters lean toward believing that Democrats are more likely to look out for them than Republicans. </vt:lpstr>
      <vt:lpstr>PowerPoint Presentation</vt:lpstr>
      <vt:lpstr>More than two in five voters say that their lives are more difficult to manage than a few years ago.</vt:lpstr>
      <vt:lpstr>Economic discontent is pervasive, with just one in five voters saying they are getting ahead. </vt:lpstr>
      <vt:lpstr>A belief that the economic and political system are rigged against everyday Americans is widespread. </vt:lpstr>
      <vt:lpstr>Many voters feel they are losing power, while few think they are gaining it.</vt:lpstr>
      <vt:lpstr>Many voters feel they are losing power, while few think they are gaining it.</vt:lpstr>
      <vt:lpstr>Although voters feel overwhelmingly negative about the state of the country, they are more optimistic about their personal lives.</vt:lpstr>
      <vt:lpstr>Even with some tendencies toward conservative worldviews, Americans reject outright forms of dominance over other people.</vt:lpstr>
      <vt:lpstr>Freedom is a uniting value across party lines.</vt:lpstr>
      <vt:lpstr>PowerPoint Presentation</vt:lpstr>
      <vt:lpstr>We tested five narrative statements voters might hear from Democratic or Republican candidates. </vt:lpstr>
      <vt:lpstr>We tested two statements that encapsulate the othering language Republicans typically employ, each with a different focus. Each presented as from Republican candidate.</vt:lpstr>
      <vt:lpstr>We also tested three different response themes, two with multiple tones, all from a Democratic candidate.</vt:lpstr>
      <vt:lpstr>Democratic response to right-wing othering narratives consistently outperform the attacks themselves. </vt:lpstr>
      <vt:lpstr>PowerPoint Presentation</vt:lpstr>
      <vt:lpstr>While a solid majority of voters feel that the issues being raised are important, many voters also recognize that the purpose is to cause fear and division. </vt:lpstr>
      <vt:lpstr>Voters are divided on whether othering messages are acceptable, though placing the blame on immigrants has increased salience  among seniors and white noncollege voters. </vt:lpstr>
      <vt:lpstr>There are two groups of voters who are vulnerable to the kind of othering language we tested.</vt:lpstr>
      <vt:lpstr>Republican othering rhetoric rallies the MAGA base and has some reach with non-MAGA Republicans but does not reach far beyond GOP voters.  </vt:lpstr>
      <vt:lpstr>PowerPoint Presentation</vt:lpstr>
      <vt:lpstr>Voters relate to Democratic candidate for all narratives, especially those that directly address the interpersonal and social dynamics at play. </vt:lpstr>
      <vt:lpstr>Anti-othering narratives prove successful at improving voters' favorability of Democratic candidates.</vt:lpstr>
      <vt:lpstr>Democratic counter-narratives are broadly acceptable across the electorate, including from non-MAGA Republicans. </vt:lpstr>
      <vt:lpstr>When Democrats lead with conviction on how we treat people, voters respond with greater intensity. </vt:lpstr>
      <vt:lpstr>The CONVICTION style fires up the base and moves persuasion targets at the same time. </vt:lpstr>
      <vt:lpstr>The CONVICTION style fires up the base and has greater resonance with persuasion targets than the CONNECTION tone. </vt:lpstr>
      <vt:lpstr>Voters respond better when they're led to the new villain than when they're handed one. </vt:lpstr>
      <vt:lpstr>Tone matters differently across the electorate: inquisitive is compelling with non-MAGA GOPS.</vt:lpstr>
      <vt:lpstr>Tone matters differently across the electorate: while inquisitive wins with white noncollege, the stronger accusatory tone is more effective with Black and Latino voters. </vt:lpstr>
      <vt:lpstr>Among all narratives tested, conviction on how we treat people is the strongest Democratic message. </vt:lpstr>
      <vt:lpstr>Conviction in how we treat people is broadly effective, and the inquisitive villain narrative helps bring in more center-right. </vt:lpstr>
      <vt:lpstr>PowerPoint Presentation</vt:lpstr>
      <vt:lpstr>Counters to othering rhetoric leads voters to believe Democrats are more likely to look out for them. </vt:lpstr>
      <vt:lpstr>The Democratic margin increased across key groups, as well as vote motivation.</vt:lpstr>
      <vt:lpstr>Vote motivation increases across the board but is greatest among those in the middle to the center left.</vt:lpstr>
      <vt:lpstr>Younger voters, Black voters, Latino voters age 18-49, and unmarried women also saw larger increases in vote motivation.</vt:lpstr>
      <vt:lpstr>Messaging Dos and Don’ts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 Ignatova</dc:creator>
  <cp:lastModifiedBy>Rohin Mishra</cp:lastModifiedBy>
  <cp:revision>1</cp:revision>
  <dcterms:created xsi:type="dcterms:W3CDTF">2026-03-10T16:05:41Z</dcterms:created>
  <dcterms:modified xsi:type="dcterms:W3CDTF">2026-05-20T21:03:59Z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0x0101007308FB8BEC924245AEA14A37FB235D77</vt:lpwstr>
  </property>
  <property fmtid="{D5CDD505-2E9C-101B-9397-08002B2CF9AE}" pid="3" name="MediaServiceImageTags">
    <vt:lpwstr/>
  </property>
</Properties>
</file>